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1400" r:id="rId4"/>
    <p:sldId id="1189" r:id="rId5"/>
    <p:sldId id="1070" r:id="rId6"/>
    <p:sldId id="1240" r:id="rId7"/>
    <p:sldId id="1402" r:id="rId8"/>
    <p:sldId id="985" r:id="rId9"/>
    <p:sldId id="986" r:id="rId10"/>
    <p:sldId id="987" r:id="rId11"/>
    <p:sldId id="988" r:id="rId12"/>
    <p:sldId id="1397" r:id="rId13"/>
    <p:sldId id="340" r:id="rId14"/>
    <p:sldId id="991" r:id="rId15"/>
    <p:sldId id="1398" r:id="rId16"/>
    <p:sldId id="1239" r:id="rId17"/>
    <p:sldId id="978" r:id="rId18"/>
    <p:sldId id="264" r:id="rId19"/>
    <p:sldId id="1399" r:id="rId20"/>
    <p:sldId id="1244" r:id="rId21"/>
    <p:sldId id="1241" r:id="rId22"/>
    <p:sldId id="1243" r:id="rId23"/>
    <p:sldId id="1245" r:id="rId24"/>
    <p:sldId id="1246" r:id="rId25"/>
    <p:sldId id="1247" r:id="rId26"/>
    <p:sldId id="1242" r:id="rId27"/>
    <p:sldId id="1069"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win Sasongko Sastrosubroto" initials="ASS" lastIdx="1" clrIdx="0">
    <p:extLst>
      <p:ext uri="{19B8F6BF-5375-455C-9EA6-DF929625EA0E}">
        <p15:presenceInfo xmlns:p15="http://schemas.microsoft.com/office/powerpoint/2012/main" userId="7e9d68100e959e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snapToObjects="1">
      <p:cViewPr varScale="1">
        <p:scale>
          <a:sx n="63" d="100"/>
          <a:sy n="63"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3186-E64C-7E4F-93B1-C1521A109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3157C3-1ED6-7143-85C0-400B12B77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925D4-CAFD-1C4E-A643-FC9D95FC1989}"/>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E719DD14-BB29-EF4C-B642-07B2C3074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8B7FE-0726-C64C-AAD5-9CD1072DE9EC}"/>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18539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44F6-2D2E-ED46-AAD2-A86E74399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75E6C-9FDD-A749-8086-FF1AF7F47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9F556-E5BE-9B4B-9FF4-E57C1DDC9719}"/>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C5D0ED8F-94F5-D347-ABCB-591D60646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A0A6-035B-A84A-A3A9-31F595CE1B8D}"/>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37418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245BE-A1F0-5048-A813-B6DAB5676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761F6-A082-4C48-9967-BBD5F06B0C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C2924-9900-7A41-A54E-EB57E3DFDACC}"/>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C7B93702-B8B3-814D-9181-06F9CADA7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0892D-CCCA-1840-87CA-F3E2B6DB49E2}"/>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73404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03E8-CBFA-7C49-86A7-0C112F941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63D55C-5386-9D4D-88A1-E217504C7A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3328F-7CBC-ED40-9BE6-A2843EC4064C}"/>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18B3E442-9769-0C45-B398-2CA1959EA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D7826-51FF-9741-8D08-042183461E61}"/>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224965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5FF3-40EA-384B-9E23-44202853EE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DE260-60D3-3943-A000-D4EA3BEF1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19015-351D-A242-99A2-B37C831FF9B0}"/>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F3303C80-D381-9D4E-99E1-BF77E9036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1A60F-027A-D644-8F14-7D959C9848E7}"/>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41628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CF87-98C0-994F-8BEF-DA4896212E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C33FC-DE16-7A41-AE18-6023F648E1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57B505-F409-4E41-8E27-E6E170F935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F85BD-8D68-9740-8903-3EBA3BF6636E}"/>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6" name="Footer Placeholder 5">
            <a:extLst>
              <a:ext uri="{FF2B5EF4-FFF2-40B4-BE49-F238E27FC236}">
                <a16:creationId xmlns:a16="http://schemas.microsoft.com/office/drawing/2014/main" id="{71DDFF53-E4DF-264B-A58D-5F012617B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7933B-894C-1748-A5A6-77F7BF7797AD}"/>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244085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1599F-AEEB-0640-A87F-224A17710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9D001A-B71E-C94E-8810-0DEF036BF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979093-0DD0-B242-ABC7-82FCBD19AF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F9F034-8E13-EE4C-9BCE-98FBF74E6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C18AB-6772-8945-AD9A-144F2A24F5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869E0B-4EBD-7E42-B2AC-282F883BD30A}"/>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8" name="Footer Placeholder 7">
            <a:extLst>
              <a:ext uri="{FF2B5EF4-FFF2-40B4-BE49-F238E27FC236}">
                <a16:creationId xmlns:a16="http://schemas.microsoft.com/office/drawing/2014/main" id="{AF78DF5C-AE2D-174F-97D3-62CE1EC2B2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07174-67D3-C049-8D20-5710D711B54B}"/>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12450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B36D-27FF-A14A-9373-A7B36E95B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736BA7-094F-6840-9B1D-277087BD6CBB}"/>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4" name="Footer Placeholder 3">
            <a:extLst>
              <a:ext uri="{FF2B5EF4-FFF2-40B4-BE49-F238E27FC236}">
                <a16:creationId xmlns:a16="http://schemas.microsoft.com/office/drawing/2014/main" id="{7B7B1350-E9EF-9843-8A7D-936F0482E4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30B026-A0CC-7747-B5A9-7A126DEA2E1F}"/>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245312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758E8-55A3-5942-B446-08A51A0D5341}"/>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3" name="Footer Placeholder 2">
            <a:extLst>
              <a:ext uri="{FF2B5EF4-FFF2-40B4-BE49-F238E27FC236}">
                <a16:creationId xmlns:a16="http://schemas.microsoft.com/office/drawing/2014/main" id="{6D90CB16-3E01-D34D-8FC3-C0EE18069A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DB287-296E-094D-B116-341A85A3FF1D}"/>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286995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A134-A4BE-4D4B-A3CC-83EBEFA2A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D21B5F-0491-9746-8BD1-6FFC6BE45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1C480-7DEB-F440-B96A-71A057D3B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310EE-5218-CB4A-B49D-32A18876DEDD}"/>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6" name="Footer Placeholder 5">
            <a:extLst>
              <a:ext uri="{FF2B5EF4-FFF2-40B4-BE49-F238E27FC236}">
                <a16:creationId xmlns:a16="http://schemas.microsoft.com/office/drawing/2014/main" id="{342CE80B-1380-2747-A27B-1362D7B29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5E0A7-D999-B843-B2A1-B5A6C3E7BA33}"/>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260997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B5FE-FA12-BB4E-A4A6-7B62885BC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00DDC5-8C00-A741-814B-E9E804792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21121-4346-FE43-BE2D-EAC46A1D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8371B-D2D4-AA4D-AE53-E9083A34C96C}"/>
              </a:ext>
            </a:extLst>
          </p:cNvPr>
          <p:cNvSpPr>
            <a:spLocks noGrp="1"/>
          </p:cNvSpPr>
          <p:nvPr>
            <p:ph type="dt" sz="half" idx="10"/>
          </p:nvPr>
        </p:nvSpPr>
        <p:spPr/>
        <p:txBody>
          <a:bodyPr/>
          <a:lstStyle/>
          <a:p>
            <a:fld id="{5490A55D-7052-DA45-A62E-B5169B82B7CE}" type="datetimeFigureOut">
              <a:rPr lang="en-US" smtClean="0"/>
              <a:t>11/8/2020</a:t>
            </a:fld>
            <a:endParaRPr lang="en-US"/>
          </a:p>
        </p:txBody>
      </p:sp>
      <p:sp>
        <p:nvSpPr>
          <p:cNvPr id="6" name="Footer Placeholder 5">
            <a:extLst>
              <a:ext uri="{FF2B5EF4-FFF2-40B4-BE49-F238E27FC236}">
                <a16:creationId xmlns:a16="http://schemas.microsoft.com/office/drawing/2014/main" id="{F4F5F47B-647B-B14E-9673-61867DF95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11C8D-F523-DE4E-852D-8B9A2B48CA17}"/>
              </a:ext>
            </a:extLst>
          </p:cNvPr>
          <p:cNvSpPr>
            <a:spLocks noGrp="1"/>
          </p:cNvSpPr>
          <p:nvPr>
            <p:ph type="sldNum" sz="quarter" idx="12"/>
          </p:nvPr>
        </p:nvSpPr>
        <p:spPr/>
        <p:txBody>
          <a:bodyPr/>
          <a:lstStyle/>
          <a:p>
            <a:fld id="{CFCDB8BC-DCF3-1D4A-9994-2276138F60CD}" type="slidenum">
              <a:rPr lang="en-US" smtClean="0"/>
              <a:t>‹#›</a:t>
            </a:fld>
            <a:endParaRPr lang="en-US"/>
          </a:p>
        </p:txBody>
      </p:sp>
    </p:spTree>
    <p:extLst>
      <p:ext uri="{BB962C8B-B14F-4D97-AF65-F5344CB8AC3E}">
        <p14:creationId xmlns:p14="http://schemas.microsoft.com/office/powerpoint/2010/main" val="57406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66A41-3349-2E44-94DF-D52B6C1E7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B6CFD-6555-C647-A2D2-A8FAE2991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F51E6-8D50-764C-9EC6-3CE182702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0A55D-7052-DA45-A62E-B5169B82B7CE}" type="datetimeFigureOut">
              <a:rPr lang="en-US" smtClean="0"/>
              <a:t>11/8/2020</a:t>
            </a:fld>
            <a:endParaRPr lang="en-US"/>
          </a:p>
        </p:txBody>
      </p:sp>
      <p:sp>
        <p:nvSpPr>
          <p:cNvPr id="5" name="Footer Placeholder 4">
            <a:extLst>
              <a:ext uri="{FF2B5EF4-FFF2-40B4-BE49-F238E27FC236}">
                <a16:creationId xmlns:a16="http://schemas.microsoft.com/office/drawing/2014/main" id="{89BBA1DF-941B-C840-A7E2-24CB5C9E0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A73887-BA46-FA44-89CF-47ACFBFD7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DB8BC-DCF3-1D4A-9994-2276138F60CD}" type="slidenum">
              <a:rPr lang="en-US" smtClean="0"/>
              <a:t>‹#›</a:t>
            </a:fld>
            <a:endParaRPr lang="en-US"/>
          </a:p>
        </p:txBody>
      </p:sp>
    </p:spTree>
    <p:extLst>
      <p:ext uri="{BB962C8B-B14F-4D97-AF65-F5344CB8AC3E}">
        <p14:creationId xmlns:p14="http://schemas.microsoft.com/office/powerpoint/2010/main" val="2260623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nbcindonesia.com/news/20191025150744-4-110195/mcas-biang-kerok-penyebab-jatuhnya-boeing-jt-610-lion-air" TargetMode="External"/><Relationship Id="rId2" Type="http://schemas.openxmlformats.org/officeDocument/2006/relationships/hyperlink" Target="https://www.reuters.com/article/us-uber-crash-idUSKBN1XF2H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i-innovation.i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lectropedia.org/iev/iev.nsf/display?openform&amp;ievref=171-09-1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kbbi.web.id/komersialisas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EAAB-DE07-E843-8DA6-36B7DA911B30}"/>
              </a:ext>
            </a:extLst>
          </p:cNvPr>
          <p:cNvSpPr>
            <a:spLocks noGrp="1"/>
          </p:cNvSpPr>
          <p:nvPr>
            <p:ph type="ctrTitle"/>
          </p:nvPr>
        </p:nvSpPr>
        <p:spPr>
          <a:xfrm>
            <a:off x="1524000" y="2235200"/>
            <a:ext cx="10180320" cy="2387600"/>
          </a:xfrm>
        </p:spPr>
        <p:txBody>
          <a:bodyPr>
            <a:normAutofit/>
          </a:bodyPr>
          <a:lstStyle/>
          <a:p>
            <a:r>
              <a:rPr lang="id-ID" sz="5400" dirty="0">
                <a:solidFill>
                  <a:schemeClr val="bg2"/>
                </a:solidFill>
              </a:rPr>
              <a:t>Menuju Implementasi Hasil Riset KA</a:t>
            </a:r>
            <a:endParaRPr lang="en-US" sz="5400" dirty="0">
              <a:solidFill>
                <a:schemeClr val="bg2"/>
              </a:solidFill>
            </a:endParaRPr>
          </a:p>
        </p:txBody>
      </p:sp>
      <p:sp>
        <p:nvSpPr>
          <p:cNvPr id="3" name="Subtitle 2">
            <a:extLst>
              <a:ext uri="{FF2B5EF4-FFF2-40B4-BE49-F238E27FC236}">
                <a16:creationId xmlns:a16="http://schemas.microsoft.com/office/drawing/2014/main" id="{C56ECF24-35F2-274C-9C07-DE0D1D640FA0}"/>
              </a:ext>
            </a:extLst>
          </p:cNvPr>
          <p:cNvSpPr>
            <a:spLocks noGrp="1"/>
          </p:cNvSpPr>
          <p:nvPr>
            <p:ph type="subTitle" idx="1"/>
          </p:nvPr>
        </p:nvSpPr>
        <p:spPr>
          <a:xfrm>
            <a:off x="2225040" y="4622800"/>
            <a:ext cx="9144000" cy="1655762"/>
          </a:xfrm>
        </p:spPr>
        <p:txBody>
          <a:bodyPr/>
          <a:lstStyle/>
          <a:p>
            <a:r>
              <a:rPr lang="id-ID" dirty="0">
                <a:solidFill>
                  <a:schemeClr val="bg2"/>
                </a:solidFill>
              </a:rPr>
              <a:t>Ashwin Sasongko Sastrosubroto, Ir, MSc, PhD, IPU.</a:t>
            </a:r>
          </a:p>
          <a:p>
            <a:r>
              <a:rPr lang="id-ID" dirty="0">
                <a:solidFill>
                  <a:schemeClr val="bg2"/>
                </a:solidFill>
              </a:rPr>
              <a:t>Ketua Komisi Teknologi Informasi dan Komunikasi, Dewan Riset Nasional</a:t>
            </a:r>
          </a:p>
          <a:p>
            <a:endParaRPr lang="en-US" dirty="0"/>
          </a:p>
        </p:txBody>
      </p:sp>
    </p:spTree>
    <p:extLst>
      <p:ext uri="{BB962C8B-B14F-4D97-AF65-F5344CB8AC3E}">
        <p14:creationId xmlns:p14="http://schemas.microsoft.com/office/powerpoint/2010/main" val="249162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7E23F9-A9A5-4771-BF51-46816AFD0A69}"/>
              </a:ext>
            </a:extLst>
          </p:cNvPr>
          <p:cNvPicPr>
            <a:picLocks noChangeAspect="1"/>
          </p:cNvPicPr>
          <p:nvPr/>
        </p:nvPicPr>
        <p:blipFill>
          <a:blip r:embed="rId2"/>
          <a:stretch>
            <a:fillRect/>
          </a:stretch>
        </p:blipFill>
        <p:spPr>
          <a:xfrm>
            <a:off x="0" y="-85725"/>
            <a:ext cx="4939372" cy="4214813"/>
          </a:xfrm>
          <a:prstGeom prst="rect">
            <a:avLst/>
          </a:prstGeom>
        </p:spPr>
      </p:pic>
      <p:pic>
        <p:nvPicPr>
          <p:cNvPr id="3" name="Picture 2">
            <a:extLst>
              <a:ext uri="{FF2B5EF4-FFF2-40B4-BE49-F238E27FC236}">
                <a16:creationId xmlns:a16="http://schemas.microsoft.com/office/drawing/2014/main" id="{5185AB09-BF33-4B0C-AC62-C38FA1D797EB}"/>
              </a:ext>
            </a:extLst>
          </p:cNvPr>
          <p:cNvPicPr>
            <a:picLocks noChangeAspect="1"/>
          </p:cNvPicPr>
          <p:nvPr/>
        </p:nvPicPr>
        <p:blipFill>
          <a:blip r:embed="rId3"/>
          <a:stretch>
            <a:fillRect/>
          </a:stretch>
        </p:blipFill>
        <p:spPr>
          <a:xfrm>
            <a:off x="4463415" y="1072475"/>
            <a:ext cx="7728585" cy="4303726"/>
          </a:xfrm>
          <a:prstGeom prst="rect">
            <a:avLst/>
          </a:prstGeom>
        </p:spPr>
      </p:pic>
      <p:sp>
        <p:nvSpPr>
          <p:cNvPr id="4" name="TextBox 3">
            <a:extLst>
              <a:ext uri="{FF2B5EF4-FFF2-40B4-BE49-F238E27FC236}">
                <a16:creationId xmlns:a16="http://schemas.microsoft.com/office/drawing/2014/main" id="{AA4A6070-9F4E-45AE-A5A0-4D06055E3B8F}"/>
              </a:ext>
            </a:extLst>
          </p:cNvPr>
          <p:cNvSpPr txBox="1"/>
          <p:nvPr/>
        </p:nvSpPr>
        <p:spPr>
          <a:xfrm>
            <a:off x="-3712" y="4175872"/>
            <a:ext cx="4109651" cy="1569660"/>
          </a:xfrm>
          <a:prstGeom prst="rect">
            <a:avLst/>
          </a:prstGeom>
          <a:noFill/>
        </p:spPr>
        <p:txBody>
          <a:bodyPr wrap="none" rtlCol="0">
            <a:spAutoFit/>
          </a:bodyPr>
          <a:lstStyle/>
          <a:p>
            <a:r>
              <a:rPr lang="id-ID" sz="2400" b="1" dirty="0"/>
              <a:t>Dgn Definisi ini, walaupun sdh </a:t>
            </a:r>
          </a:p>
          <a:p>
            <a:r>
              <a:rPr lang="id-ID" sz="2400" b="1" dirty="0"/>
              <a:t>dihasilkan banyak Invensi,</a:t>
            </a:r>
          </a:p>
          <a:p>
            <a:r>
              <a:rPr lang="id-ID" sz="2400" b="1" dirty="0"/>
              <a:t>tapi tanpa Komersialisasi,  </a:t>
            </a:r>
          </a:p>
          <a:p>
            <a:r>
              <a:rPr lang="id-ID" sz="2400" b="1" dirty="0"/>
              <a:t>Inovasi = 0</a:t>
            </a:r>
          </a:p>
        </p:txBody>
      </p:sp>
    </p:spTree>
    <p:extLst>
      <p:ext uri="{BB962C8B-B14F-4D97-AF65-F5344CB8AC3E}">
        <p14:creationId xmlns:p14="http://schemas.microsoft.com/office/powerpoint/2010/main" val="61698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A9B9-FAB8-41A9-BDF4-F60905A76E06}"/>
              </a:ext>
            </a:extLst>
          </p:cNvPr>
          <p:cNvSpPr>
            <a:spLocks noGrp="1"/>
          </p:cNvSpPr>
          <p:nvPr>
            <p:ph type="title"/>
          </p:nvPr>
        </p:nvSpPr>
        <p:spPr>
          <a:xfrm>
            <a:off x="838200" y="18255"/>
            <a:ext cx="10515600" cy="1325563"/>
          </a:xfrm>
        </p:spPr>
        <p:txBody>
          <a:bodyPr/>
          <a:lstStyle/>
          <a:p>
            <a:pPr algn="ctr"/>
            <a:r>
              <a:rPr lang="id-ID" dirty="0">
                <a:solidFill>
                  <a:schemeClr val="bg1"/>
                </a:solidFill>
              </a:rPr>
              <a:t>Hilirisasi hasil Riset TIK (1)</a:t>
            </a:r>
          </a:p>
        </p:txBody>
      </p:sp>
      <p:sp>
        <p:nvSpPr>
          <p:cNvPr id="3" name="Content Placeholder 2">
            <a:extLst>
              <a:ext uri="{FF2B5EF4-FFF2-40B4-BE49-F238E27FC236}">
                <a16:creationId xmlns:a16="http://schemas.microsoft.com/office/drawing/2014/main" id="{AEA251BE-EA39-4F62-AB68-0AB25934CBD2}"/>
              </a:ext>
            </a:extLst>
          </p:cNvPr>
          <p:cNvSpPr>
            <a:spLocks noGrp="1"/>
          </p:cNvSpPr>
          <p:nvPr>
            <p:ph idx="1"/>
          </p:nvPr>
        </p:nvSpPr>
        <p:spPr/>
        <p:txBody>
          <a:bodyPr/>
          <a:lstStyle/>
          <a:p>
            <a:r>
              <a:rPr lang="id-ID" dirty="0"/>
              <a:t>Pelaksanaan Litbangrap produk TIK, sampai Hilirisasi : Industrialisasi – Komersialisasi.</a:t>
            </a:r>
          </a:p>
          <a:p>
            <a:r>
              <a:rPr lang="id-ID" dirty="0"/>
              <a:t>Perlu dicatat bahwa pada tahap </a:t>
            </a:r>
            <a:r>
              <a:rPr lang="id-ID" dirty="0">
                <a:highlight>
                  <a:srgbClr val="FFFF00"/>
                </a:highlight>
              </a:rPr>
              <a:t>Invensi</a:t>
            </a:r>
            <a:r>
              <a:rPr lang="id-ID" dirty="0"/>
              <a:t>, para fungsional Teknis sudah dapat menghasilkan berbagai hasil Ilmiahtermasuk HaKI</a:t>
            </a:r>
          </a:p>
          <a:p>
            <a:r>
              <a:rPr lang="id-ID" dirty="0"/>
              <a:t>Tahap2 selanjutnya merupakan tahap2 utk mencapai </a:t>
            </a:r>
            <a:r>
              <a:rPr lang="id-ID" dirty="0">
                <a:highlight>
                  <a:srgbClr val="00FFFF"/>
                </a:highlight>
              </a:rPr>
              <a:t>Komersialisasi</a:t>
            </a:r>
            <a:r>
              <a:rPr lang="id-ID" dirty="0"/>
              <a:t>.</a:t>
            </a:r>
          </a:p>
          <a:p>
            <a:endParaRPr lang="id-ID" dirty="0"/>
          </a:p>
          <a:p>
            <a:endParaRPr lang="id-ID" dirty="0"/>
          </a:p>
          <a:p>
            <a:endParaRPr lang="id-ID" dirty="0"/>
          </a:p>
          <a:p>
            <a:endParaRPr lang="id-ID" dirty="0"/>
          </a:p>
        </p:txBody>
      </p:sp>
    </p:spTree>
    <p:extLst>
      <p:ext uri="{BB962C8B-B14F-4D97-AF65-F5344CB8AC3E}">
        <p14:creationId xmlns:p14="http://schemas.microsoft.com/office/powerpoint/2010/main" val="263086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654E89C-40FA-414F-863A-BED5578CFA3C}"/>
              </a:ext>
            </a:extLst>
          </p:cNvPr>
          <p:cNvSpPr>
            <a:spLocks noGrp="1"/>
          </p:cNvSpPr>
          <p:nvPr>
            <p:ph type="title"/>
          </p:nvPr>
        </p:nvSpPr>
        <p:spPr>
          <a:xfrm>
            <a:off x="3970277" y="171214"/>
            <a:ext cx="4980842" cy="805893"/>
          </a:xfrm>
        </p:spPr>
        <p:txBody>
          <a:bodyPr>
            <a:noAutofit/>
          </a:bodyPr>
          <a:lstStyle/>
          <a:p>
            <a:pPr algn="ctr">
              <a:defRPr/>
            </a:pPr>
            <a:r>
              <a:rPr lang="en-US" sz="2800" b="1" dirty="0" err="1">
                <a:solidFill>
                  <a:schemeClr val="bg1"/>
                </a:solidFill>
              </a:rPr>
              <a:t>Proses</a:t>
            </a:r>
            <a:r>
              <a:rPr lang="en-US" sz="2800" b="1" dirty="0">
                <a:solidFill>
                  <a:schemeClr val="bg1"/>
                </a:solidFill>
              </a:rPr>
              <a:t> </a:t>
            </a:r>
            <a:r>
              <a:rPr lang="en-US" sz="2800" b="1" dirty="0" err="1">
                <a:solidFill>
                  <a:schemeClr val="bg1"/>
                </a:solidFill>
              </a:rPr>
              <a:t>Teknis</a:t>
            </a:r>
            <a:r>
              <a:rPr lang="en-US" sz="2800" b="1" dirty="0">
                <a:solidFill>
                  <a:schemeClr val="bg1"/>
                </a:solidFill>
              </a:rPr>
              <a:t> </a:t>
            </a:r>
            <a:r>
              <a:rPr lang="en-US" sz="2800" b="1" dirty="0" err="1">
                <a:solidFill>
                  <a:schemeClr val="bg1"/>
                </a:solidFill>
              </a:rPr>
              <a:t>Secara</a:t>
            </a:r>
            <a:r>
              <a:rPr lang="en-US" sz="2800" b="1" dirty="0">
                <a:solidFill>
                  <a:schemeClr val="bg1"/>
                </a:solidFill>
              </a:rPr>
              <a:t> </a:t>
            </a:r>
            <a:r>
              <a:rPr lang="en-US" sz="2800" b="1" dirty="0" err="1">
                <a:solidFill>
                  <a:schemeClr val="bg1"/>
                </a:solidFill>
              </a:rPr>
              <a:t>Umum</a:t>
            </a:r>
            <a:r>
              <a:rPr lang="en-US" sz="2800" b="1" dirty="0">
                <a:solidFill>
                  <a:schemeClr val="bg1"/>
                </a:solidFill>
              </a:rPr>
              <a:t> </a:t>
            </a:r>
            <a:br>
              <a:rPr lang="en-US" sz="2800" b="1" dirty="0">
                <a:solidFill>
                  <a:schemeClr val="bg1"/>
                </a:solidFill>
              </a:rPr>
            </a:br>
            <a:r>
              <a:rPr lang="en-US" sz="2800" b="1" dirty="0" err="1">
                <a:solidFill>
                  <a:schemeClr val="bg1"/>
                </a:solidFill>
              </a:rPr>
              <a:t>Pengembangan</a:t>
            </a:r>
            <a:r>
              <a:rPr lang="en-US" sz="2800" b="1" dirty="0">
                <a:solidFill>
                  <a:schemeClr val="bg1"/>
                </a:solidFill>
              </a:rPr>
              <a:t> </a:t>
            </a:r>
            <a:r>
              <a:rPr lang="en-US" sz="2800" b="1" dirty="0" err="1">
                <a:solidFill>
                  <a:schemeClr val="bg1"/>
                </a:solidFill>
              </a:rPr>
              <a:t>Suatu</a:t>
            </a:r>
            <a:r>
              <a:rPr lang="en-US" sz="2800" b="1" dirty="0">
                <a:solidFill>
                  <a:schemeClr val="bg1"/>
                </a:solidFill>
              </a:rPr>
              <a:t> </a:t>
            </a:r>
            <a:r>
              <a:rPr lang="en-US" sz="2800" b="1" dirty="0" err="1">
                <a:solidFill>
                  <a:schemeClr val="bg1"/>
                </a:solidFill>
              </a:rPr>
              <a:t>Produk</a:t>
            </a:r>
            <a:r>
              <a:rPr lang="en-US" sz="2800" b="1" dirty="0">
                <a:solidFill>
                  <a:schemeClr val="bg1"/>
                </a:solidFill>
              </a:rPr>
              <a:t> TIK </a:t>
            </a:r>
            <a:r>
              <a:rPr lang="en-US" sz="2800" b="1" dirty="0"/>
              <a:t>:</a:t>
            </a:r>
          </a:p>
        </p:txBody>
      </p:sp>
      <p:sp>
        <p:nvSpPr>
          <p:cNvPr id="44035" name="Slide Number Placeholder 3">
            <a:extLst>
              <a:ext uri="{FF2B5EF4-FFF2-40B4-BE49-F238E27FC236}">
                <a16:creationId xmlns:a16="http://schemas.microsoft.com/office/drawing/2014/main" id="{B06E9DAD-C56D-4637-AF65-4579214CFE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None/>
            </a:pPr>
            <a:fld id="{987F6DF1-FFE5-48F1-9603-E0920A4F1143}" type="slidenum">
              <a:rPr lang="en-US" altLang="id-ID" sz="1200">
                <a:solidFill>
                  <a:srgbClr val="045C75"/>
                </a:solidFill>
                <a:latin typeface="Arial" panose="020B0604020202020204" pitchFamily="34" charset="0"/>
              </a:rPr>
              <a:pPr>
                <a:spcBef>
                  <a:spcPct val="0"/>
                </a:spcBef>
                <a:buClrTx/>
                <a:buSzTx/>
                <a:buFontTx/>
                <a:buNone/>
              </a:pPr>
              <a:t>12</a:t>
            </a:fld>
            <a:endParaRPr lang="en-US" altLang="id-ID" sz="1200">
              <a:solidFill>
                <a:srgbClr val="045C75"/>
              </a:solidFill>
              <a:latin typeface="Arial" panose="020B0604020202020204" pitchFamily="34" charset="0"/>
            </a:endParaRPr>
          </a:p>
        </p:txBody>
      </p:sp>
      <p:sp>
        <p:nvSpPr>
          <p:cNvPr id="5" name="Freeform 2050">
            <a:extLst>
              <a:ext uri="{FF2B5EF4-FFF2-40B4-BE49-F238E27FC236}">
                <a16:creationId xmlns:a16="http://schemas.microsoft.com/office/drawing/2014/main" id="{DBDF7650-D166-4362-BD79-B54F05CA9198}"/>
              </a:ext>
            </a:extLst>
          </p:cNvPr>
          <p:cNvSpPr>
            <a:spLocks/>
          </p:cNvSpPr>
          <p:nvPr/>
        </p:nvSpPr>
        <p:spPr bwMode="auto">
          <a:xfrm rot="5400000">
            <a:off x="646907" y="2997202"/>
            <a:ext cx="2819400" cy="665163"/>
          </a:xfrm>
          <a:custGeom>
            <a:avLst/>
            <a:gdLst/>
            <a:ahLst/>
            <a:cxnLst>
              <a:cxn ang="0">
                <a:pos x="2352" y="91"/>
              </a:cxn>
              <a:cxn ang="0">
                <a:pos x="2352" y="424"/>
              </a:cxn>
              <a:cxn ang="0">
                <a:pos x="65" y="424"/>
              </a:cxn>
              <a:cxn ang="0">
                <a:pos x="0" y="424"/>
              </a:cxn>
              <a:cxn ang="0">
                <a:pos x="0" y="0"/>
              </a:cxn>
            </a:cxnLst>
            <a:rect l="0" t="0" r="r" b="b"/>
            <a:pathLst>
              <a:path w="2353" h="425">
                <a:moveTo>
                  <a:pt x="2352" y="91"/>
                </a:moveTo>
                <a:lnTo>
                  <a:pt x="2352" y="424"/>
                </a:lnTo>
                <a:lnTo>
                  <a:pt x="65" y="424"/>
                </a:lnTo>
                <a:lnTo>
                  <a:pt x="0" y="424"/>
                </a:lnTo>
                <a:lnTo>
                  <a:pt x="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6" name="Freeform 2051">
            <a:extLst>
              <a:ext uri="{FF2B5EF4-FFF2-40B4-BE49-F238E27FC236}">
                <a16:creationId xmlns:a16="http://schemas.microsoft.com/office/drawing/2014/main" id="{4E1890B1-275D-4A67-B42F-596B1D5F1D43}"/>
              </a:ext>
            </a:extLst>
          </p:cNvPr>
          <p:cNvSpPr>
            <a:spLocks/>
          </p:cNvSpPr>
          <p:nvPr/>
        </p:nvSpPr>
        <p:spPr bwMode="auto">
          <a:xfrm rot="5400000">
            <a:off x="2840038" y="2642395"/>
            <a:ext cx="360362" cy="1588"/>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8" name="Freeform 2053">
            <a:extLst>
              <a:ext uri="{FF2B5EF4-FFF2-40B4-BE49-F238E27FC236}">
                <a16:creationId xmlns:a16="http://schemas.microsoft.com/office/drawing/2014/main" id="{759EDDE0-6292-4150-B964-69246F826E7C}"/>
              </a:ext>
            </a:extLst>
          </p:cNvPr>
          <p:cNvSpPr>
            <a:spLocks/>
          </p:cNvSpPr>
          <p:nvPr/>
        </p:nvSpPr>
        <p:spPr bwMode="auto">
          <a:xfrm>
            <a:off x="4506913" y="1594645"/>
            <a:ext cx="2057400" cy="44450"/>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9" name="Rectangle 2054">
            <a:extLst>
              <a:ext uri="{FF2B5EF4-FFF2-40B4-BE49-F238E27FC236}">
                <a16:creationId xmlns:a16="http://schemas.microsoft.com/office/drawing/2014/main" id="{61E24569-CEBE-4847-989B-9078A6CD08CA}"/>
              </a:ext>
            </a:extLst>
          </p:cNvPr>
          <p:cNvSpPr>
            <a:spLocks noChangeArrowheads="1"/>
          </p:cNvSpPr>
          <p:nvPr/>
        </p:nvSpPr>
        <p:spPr bwMode="auto">
          <a:xfrm>
            <a:off x="1741489" y="4337846"/>
            <a:ext cx="424797" cy="335989"/>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600" dirty="0">
                <a:solidFill>
                  <a:schemeClr val="accent6">
                    <a:lumMod val="50000"/>
                  </a:schemeClr>
                </a:solidFill>
                <a:cs typeface="Arial" charset="0"/>
              </a:rPr>
              <a:t>No</a:t>
            </a:r>
          </a:p>
        </p:txBody>
      </p:sp>
      <p:grpSp>
        <p:nvGrpSpPr>
          <p:cNvPr id="44040" name="Group 2055">
            <a:extLst>
              <a:ext uri="{FF2B5EF4-FFF2-40B4-BE49-F238E27FC236}">
                <a16:creationId xmlns:a16="http://schemas.microsoft.com/office/drawing/2014/main" id="{E8689BBF-5A5D-4BB1-A7CB-FCAC2FC85EA0}"/>
              </a:ext>
            </a:extLst>
          </p:cNvPr>
          <p:cNvGrpSpPr>
            <a:grpSpLocks/>
          </p:cNvGrpSpPr>
          <p:nvPr/>
        </p:nvGrpSpPr>
        <p:grpSpPr bwMode="auto">
          <a:xfrm>
            <a:off x="2423933" y="1639095"/>
            <a:ext cx="1281293" cy="776288"/>
            <a:chOff x="148" y="808"/>
            <a:chExt cx="856" cy="496"/>
          </a:xfrm>
        </p:grpSpPr>
        <p:sp>
          <p:nvSpPr>
            <p:cNvPr id="11" name="Rectangle 2056">
              <a:extLst>
                <a:ext uri="{FF2B5EF4-FFF2-40B4-BE49-F238E27FC236}">
                  <a16:creationId xmlns:a16="http://schemas.microsoft.com/office/drawing/2014/main" id="{9817F9A7-4B37-4E90-B5CE-019503D5BFEB}"/>
                </a:ext>
              </a:extLst>
            </p:cNvPr>
            <p:cNvSpPr>
              <a:spLocks noChangeArrowheads="1"/>
            </p:cNvSpPr>
            <p:nvPr/>
          </p:nvSpPr>
          <p:spPr bwMode="auto">
            <a:xfrm>
              <a:off x="148" y="808"/>
              <a:ext cx="856" cy="496"/>
            </a:xfrm>
            <a:prstGeom prst="rect">
              <a:avLst/>
            </a:prstGeom>
            <a:solidFill>
              <a:srgbClr val="FCFEB9"/>
            </a:solidFill>
            <a:ln w="12700">
              <a:solidFill>
                <a:schemeClr val="tx1"/>
              </a:solidFill>
              <a:miter lim="800000"/>
              <a:headEnd/>
              <a:tailEn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12" name="Rectangle 2057">
              <a:extLst>
                <a:ext uri="{FF2B5EF4-FFF2-40B4-BE49-F238E27FC236}">
                  <a16:creationId xmlns:a16="http://schemas.microsoft.com/office/drawing/2014/main" id="{3C0BEBAE-74E4-4DE6-BEE8-65D8301D229F}"/>
                </a:ext>
              </a:extLst>
            </p:cNvPr>
            <p:cNvSpPr>
              <a:spLocks noChangeArrowheads="1"/>
            </p:cNvSpPr>
            <p:nvPr/>
          </p:nvSpPr>
          <p:spPr bwMode="auto">
            <a:xfrm>
              <a:off x="170" y="848"/>
              <a:ext cx="802" cy="411"/>
            </a:xfrm>
            <a:prstGeom prst="rect">
              <a:avLst/>
            </a:prstGeom>
            <a:noFill/>
            <a:ln w="12700">
              <a:noFill/>
              <a:miter lim="800000"/>
              <a:headEnd/>
              <a:tailEnd/>
            </a:ln>
            <a:effectLst/>
          </p:spPr>
          <p:txBody>
            <a:bodyPr wrap="none" lIns="90488" tIns="44450" rIns="90488" bIns="44450">
              <a:spAutoFit/>
            </a:bodyPr>
            <a:lstStyle/>
            <a:p>
              <a:pPr algn="ctr" eaLnBrk="1" hangingPunct="1">
                <a:defRPr/>
              </a:pPr>
              <a:r>
                <a:rPr lang="en-US" dirty="0">
                  <a:solidFill>
                    <a:schemeClr val="accent6">
                      <a:lumMod val="50000"/>
                    </a:schemeClr>
                  </a:solidFill>
                  <a:cs typeface="Arial" charset="0"/>
                </a:rPr>
                <a:t>Idea</a:t>
              </a:r>
            </a:p>
            <a:p>
              <a:pPr algn="ctr" eaLnBrk="1" hangingPunct="1">
                <a:defRPr/>
              </a:pPr>
              <a:r>
                <a:rPr lang="en-US" dirty="0">
                  <a:solidFill>
                    <a:schemeClr val="accent6">
                      <a:lumMod val="50000"/>
                    </a:schemeClr>
                  </a:solidFill>
                  <a:cs typeface="Arial" charset="0"/>
                </a:rPr>
                <a:t>generation</a:t>
              </a:r>
            </a:p>
          </p:txBody>
        </p:sp>
      </p:grpSp>
      <p:sp>
        <p:nvSpPr>
          <p:cNvPr id="14" name="Rectangle 2059">
            <a:extLst>
              <a:ext uri="{FF2B5EF4-FFF2-40B4-BE49-F238E27FC236}">
                <a16:creationId xmlns:a16="http://schemas.microsoft.com/office/drawing/2014/main" id="{685CBE5D-6D9F-4810-BBC6-50993A20C33D}"/>
              </a:ext>
            </a:extLst>
          </p:cNvPr>
          <p:cNvSpPr>
            <a:spLocks noChangeArrowheads="1"/>
          </p:cNvSpPr>
          <p:nvPr/>
        </p:nvSpPr>
        <p:spPr bwMode="auto">
          <a:xfrm>
            <a:off x="4609307" y="2874171"/>
            <a:ext cx="1281112" cy="776288"/>
          </a:xfrm>
          <a:prstGeom prst="rect">
            <a:avLst/>
          </a:prstGeom>
          <a:solidFill>
            <a:srgbClr val="F39FD1"/>
          </a:solidFill>
          <a:ln w="12700">
            <a:solidFill>
              <a:schemeClr val="tx1"/>
            </a:solidFill>
            <a:miter lim="800000"/>
            <a:headEnd/>
            <a:tailEnd/>
          </a:ln>
          <a:effectLst/>
        </p:spPr>
        <p:txBody>
          <a:bodyPr wrap="none" anchor="ctr"/>
          <a:lstStyle/>
          <a:p>
            <a:pPr eaLnBrk="1" hangingPunct="1">
              <a:defRPr/>
            </a:pPr>
            <a:r>
              <a:rPr lang="en-US" b="1" dirty="0">
                <a:solidFill>
                  <a:schemeClr val="accent6">
                    <a:lumMod val="50000"/>
                  </a:schemeClr>
                </a:solidFill>
                <a:highlight>
                  <a:srgbClr val="FFFF00"/>
                </a:highlight>
                <a:cs typeface="Arial" charset="0"/>
              </a:rPr>
              <a:t>Lab Model</a:t>
            </a:r>
          </a:p>
        </p:txBody>
      </p:sp>
      <p:sp>
        <p:nvSpPr>
          <p:cNvPr id="17" name="Rectangle 2062">
            <a:extLst>
              <a:ext uri="{FF2B5EF4-FFF2-40B4-BE49-F238E27FC236}">
                <a16:creationId xmlns:a16="http://schemas.microsoft.com/office/drawing/2014/main" id="{55DD39EC-6C4C-4A3E-AC91-2F7467096065}"/>
              </a:ext>
            </a:extLst>
          </p:cNvPr>
          <p:cNvSpPr>
            <a:spLocks noChangeArrowheads="1"/>
          </p:cNvSpPr>
          <p:nvPr/>
        </p:nvSpPr>
        <p:spPr bwMode="auto">
          <a:xfrm>
            <a:off x="6710364" y="1213645"/>
            <a:ext cx="1584325" cy="852488"/>
          </a:xfrm>
          <a:prstGeom prst="rect">
            <a:avLst/>
          </a:prstGeom>
          <a:solidFill>
            <a:srgbClr val="E3BEFF"/>
          </a:solidFill>
          <a:ln w="12700">
            <a:solidFill>
              <a:schemeClr val="tx1"/>
            </a:solidFill>
            <a:miter lim="800000"/>
            <a:headEnd/>
            <a:tailEnd/>
          </a:ln>
          <a:effectLst/>
        </p:spPr>
        <p:txBody>
          <a:bodyPr wrap="none" tIns="91440" bIns="91440" anchor="ctr"/>
          <a:lstStyle/>
          <a:p>
            <a:pPr algn="ctr">
              <a:lnSpc>
                <a:spcPts val="1400"/>
              </a:lnSpc>
              <a:defRPr/>
            </a:pPr>
            <a:r>
              <a:rPr lang="en-US" sz="1400" b="1" dirty="0">
                <a:solidFill>
                  <a:schemeClr val="accent6">
                    <a:lumMod val="50000"/>
                  </a:schemeClr>
                </a:solidFill>
                <a:cs typeface="Arial" charset="0"/>
              </a:rPr>
              <a:t>Preliminary</a:t>
            </a:r>
          </a:p>
          <a:p>
            <a:pPr algn="ctr">
              <a:lnSpc>
                <a:spcPts val="1400"/>
              </a:lnSpc>
              <a:defRPr/>
            </a:pPr>
            <a:r>
              <a:rPr lang="en-US" sz="1400" b="1" dirty="0">
                <a:solidFill>
                  <a:schemeClr val="accent6">
                    <a:lumMod val="50000"/>
                  </a:schemeClr>
                </a:solidFill>
                <a:cs typeface="Arial" charset="0"/>
              </a:rPr>
              <a:t>Design</a:t>
            </a:r>
          </a:p>
          <a:p>
            <a:pPr algn="ctr">
              <a:lnSpc>
                <a:spcPts val="1400"/>
              </a:lnSpc>
              <a:defRPr/>
            </a:pPr>
            <a:r>
              <a:rPr lang="en-US" sz="1400" dirty="0" err="1">
                <a:solidFill>
                  <a:schemeClr val="accent6">
                    <a:lumMod val="50000"/>
                  </a:schemeClr>
                </a:solidFill>
                <a:cs typeface="Arial" charset="0"/>
              </a:rPr>
              <a:t>Disain</a:t>
            </a:r>
            <a:r>
              <a:rPr lang="en-US" sz="1400" dirty="0">
                <a:solidFill>
                  <a:schemeClr val="accent6">
                    <a:lumMod val="50000"/>
                  </a:schemeClr>
                </a:solidFill>
                <a:cs typeface="Arial" charset="0"/>
              </a:rPr>
              <a:t> </a:t>
            </a:r>
            <a:r>
              <a:rPr lang="en-US" sz="1400" dirty="0" err="1">
                <a:solidFill>
                  <a:schemeClr val="accent6">
                    <a:lumMod val="50000"/>
                  </a:schemeClr>
                </a:solidFill>
                <a:cs typeface="Arial" charset="0"/>
              </a:rPr>
              <a:t>di</a:t>
            </a:r>
            <a:r>
              <a:rPr lang="en-US" sz="1400" dirty="0">
                <a:solidFill>
                  <a:schemeClr val="accent6">
                    <a:lumMod val="50000"/>
                  </a:schemeClr>
                </a:solidFill>
                <a:cs typeface="Arial" charset="0"/>
              </a:rPr>
              <a:t> </a:t>
            </a:r>
            <a:r>
              <a:rPr lang="en-US" sz="1400" dirty="0" err="1">
                <a:solidFill>
                  <a:schemeClr val="accent6">
                    <a:lumMod val="50000"/>
                  </a:schemeClr>
                </a:solidFill>
                <a:cs typeface="Arial" charset="0"/>
              </a:rPr>
              <a:t>atas</a:t>
            </a:r>
            <a:r>
              <a:rPr lang="en-US" sz="1400" dirty="0">
                <a:solidFill>
                  <a:schemeClr val="accent6">
                    <a:lumMod val="50000"/>
                  </a:schemeClr>
                </a:solidFill>
                <a:cs typeface="Arial" charset="0"/>
              </a:rPr>
              <a:t> </a:t>
            </a:r>
          </a:p>
          <a:p>
            <a:pPr algn="ctr">
              <a:lnSpc>
                <a:spcPts val="1400"/>
              </a:lnSpc>
              <a:defRPr/>
            </a:pPr>
            <a:r>
              <a:rPr lang="en-US" sz="1400" dirty="0" err="1">
                <a:solidFill>
                  <a:schemeClr val="accent6">
                    <a:lumMod val="50000"/>
                  </a:schemeClr>
                </a:solidFill>
                <a:cs typeface="Arial" charset="0"/>
              </a:rPr>
              <a:t>kertas</a:t>
            </a:r>
            <a:r>
              <a:rPr lang="en-US" sz="1400" dirty="0">
                <a:solidFill>
                  <a:schemeClr val="accent6">
                    <a:lumMod val="50000"/>
                  </a:schemeClr>
                </a:solidFill>
                <a:cs typeface="Arial" charset="0"/>
              </a:rPr>
              <a:t> / computer</a:t>
            </a:r>
          </a:p>
        </p:txBody>
      </p:sp>
      <p:grpSp>
        <p:nvGrpSpPr>
          <p:cNvPr id="44043" name="Group 2064">
            <a:extLst>
              <a:ext uri="{FF2B5EF4-FFF2-40B4-BE49-F238E27FC236}">
                <a16:creationId xmlns:a16="http://schemas.microsoft.com/office/drawing/2014/main" id="{4EA51789-84F9-41CF-A598-F4D1D12FA2DE}"/>
              </a:ext>
            </a:extLst>
          </p:cNvPr>
          <p:cNvGrpSpPr>
            <a:grpSpLocks/>
          </p:cNvGrpSpPr>
          <p:nvPr/>
        </p:nvGrpSpPr>
        <p:grpSpPr bwMode="auto">
          <a:xfrm>
            <a:off x="2409826" y="2872584"/>
            <a:ext cx="1281113" cy="777875"/>
            <a:chOff x="1312" y="820"/>
            <a:chExt cx="856" cy="496"/>
          </a:xfrm>
        </p:grpSpPr>
        <p:sp>
          <p:nvSpPr>
            <p:cNvPr id="20" name="Rectangle 2065">
              <a:extLst>
                <a:ext uri="{FF2B5EF4-FFF2-40B4-BE49-F238E27FC236}">
                  <a16:creationId xmlns:a16="http://schemas.microsoft.com/office/drawing/2014/main" id="{CC6B883A-F72E-4970-AA58-9F9867675DA7}"/>
                </a:ext>
              </a:extLst>
            </p:cNvPr>
            <p:cNvSpPr>
              <a:spLocks noChangeArrowheads="1"/>
            </p:cNvSpPr>
            <p:nvPr/>
          </p:nvSpPr>
          <p:spPr bwMode="auto">
            <a:xfrm>
              <a:off x="1312" y="820"/>
              <a:ext cx="856" cy="496"/>
            </a:xfrm>
            <a:prstGeom prst="rect">
              <a:avLst/>
            </a:prstGeom>
            <a:solidFill>
              <a:srgbClr val="A2FFA3"/>
            </a:solidFill>
            <a:ln w="12700">
              <a:solidFill>
                <a:schemeClr val="tx1"/>
              </a:solidFill>
              <a:miter lim="800000"/>
              <a:headEnd/>
              <a:tailEn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21" name="Rectangle 2066">
              <a:extLst>
                <a:ext uri="{FF2B5EF4-FFF2-40B4-BE49-F238E27FC236}">
                  <a16:creationId xmlns:a16="http://schemas.microsoft.com/office/drawing/2014/main" id="{F5FCA321-D096-483C-8EBD-077AF8C06347}"/>
                </a:ext>
              </a:extLst>
            </p:cNvPr>
            <p:cNvSpPr>
              <a:spLocks noChangeArrowheads="1"/>
            </p:cNvSpPr>
            <p:nvPr/>
          </p:nvSpPr>
          <p:spPr bwMode="auto">
            <a:xfrm>
              <a:off x="1373" y="869"/>
              <a:ext cx="745" cy="410"/>
            </a:xfrm>
            <a:prstGeom prst="rect">
              <a:avLst/>
            </a:prstGeom>
            <a:noFill/>
            <a:ln w="12700">
              <a:noFill/>
              <a:miter lim="800000"/>
              <a:headEnd/>
              <a:tailEnd/>
            </a:ln>
            <a:effectLst/>
          </p:spPr>
          <p:txBody>
            <a:bodyPr wrap="none" lIns="90488" tIns="44450" rIns="90488" bIns="44450">
              <a:spAutoFit/>
            </a:bodyPr>
            <a:lstStyle/>
            <a:p>
              <a:pPr algn="ctr" eaLnBrk="1" hangingPunct="1">
                <a:defRPr/>
              </a:pPr>
              <a:r>
                <a:rPr lang="en-US" dirty="0">
                  <a:solidFill>
                    <a:schemeClr val="accent6">
                      <a:lumMod val="50000"/>
                    </a:schemeClr>
                  </a:solidFill>
                  <a:cs typeface="Arial" charset="0"/>
                </a:rPr>
                <a:t>Feasibility</a:t>
              </a:r>
            </a:p>
            <a:p>
              <a:pPr algn="ctr" eaLnBrk="1" hangingPunct="1">
                <a:defRPr/>
              </a:pPr>
              <a:r>
                <a:rPr lang="en-US" dirty="0">
                  <a:solidFill>
                    <a:schemeClr val="accent6">
                      <a:lumMod val="50000"/>
                    </a:schemeClr>
                  </a:solidFill>
                  <a:cs typeface="Arial" charset="0"/>
                </a:rPr>
                <a:t>study</a:t>
              </a:r>
            </a:p>
          </p:txBody>
        </p:sp>
      </p:grpSp>
      <p:sp>
        <p:nvSpPr>
          <p:cNvPr id="44044" name="Rectangle 2068">
            <a:extLst>
              <a:ext uri="{FF2B5EF4-FFF2-40B4-BE49-F238E27FC236}">
                <a16:creationId xmlns:a16="http://schemas.microsoft.com/office/drawing/2014/main" id="{59C5430A-FFA1-401A-BE16-A044C4900E51}"/>
              </a:ext>
            </a:extLst>
          </p:cNvPr>
          <p:cNvSpPr>
            <a:spLocks noChangeArrowheads="1"/>
          </p:cNvSpPr>
          <p:nvPr/>
        </p:nvSpPr>
        <p:spPr bwMode="auto">
          <a:xfrm>
            <a:off x="7685088" y="2859555"/>
            <a:ext cx="1281112" cy="776288"/>
          </a:xfrm>
          <a:prstGeom prst="rect">
            <a:avLst/>
          </a:prstGeom>
          <a:solidFill>
            <a:srgbClr val="FCD1C1"/>
          </a:solidFill>
          <a:ln w="12700">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id-ID" sz="1800">
                <a:latin typeface="Calibri" panose="020F0502020204030204" pitchFamily="34" charset="0"/>
              </a:rPr>
              <a:t>Production </a:t>
            </a:r>
          </a:p>
          <a:p>
            <a:pPr algn="ctr" eaLnBrk="1" hangingPunct="1">
              <a:spcBef>
                <a:spcPct val="0"/>
              </a:spcBef>
              <a:buClrTx/>
              <a:buSzTx/>
              <a:buFontTx/>
              <a:buNone/>
            </a:pPr>
            <a:r>
              <a:rPr lang="en-US" altLang="id-ID" sz="1800">
                <a:latin typeface="Calibri" panose="020F0502020204030204" pitchFamily="34" charset="0"/>
              </a:rPr>
              <a:t>Prototype</a:t>
            </a:r>
          </a:p>
        </p:txBody>
      </p:sp>
      <p:grpSp>
        <p:nvGrpSpPr>
          <p:cNvPr id="44045" name="Group 2070">
            <a:extLst>
              <a:ext uri="{FF2B5EF4-FFF2-40B4-BE49-F238E27FC236}">
                <a16:creationId xmlns:a16="http://schemas.microsoft.com/office/drawing/2014/main" id="{F62F5B20-F0BD-4B7F-8F27-59514993D18E}"/>
              </a:ext>
            </a:extLst>
          </p:cNvPr>
          <p:cNvGrpSpPr>
            <a:grpSpLocks/>
          </p:cNvGrpSpPr>
          <p:nvPr/>
        </p:nvGrpSpPr>
        <p:grpSpPr bwMode="auto">
          <a:xfrm>
            <a:off x="2333626" y="4118771"/>
            <a:ext cx="1389063" cy="1209675"/>
            <a:chOff x="2476" y="724"/>
            <a:chExt cx="928" cy="772"/>
          </a:xfrm>
        </p:grpSpPr>
        <p:sp>
          <p:nvSpPr>
            <p:cNvPr id="26" name="AutoShape 2071">
              <a:extLst>
                <a:ext uri="{FF2B5EF4-FFF2-40B4-BE49-F238E27FC236}">
                  <a16:creationId xmlns:a16="http://schemas.microsoft.com/office/drawing/2014/main" id="{647C1C00-A5D0-421F-885D-4D34D710144B}"/>
                </a:ext>
              </a:extLst>
            </p:cNvPr>
            <p:cNvSpPr>
              <a:spLocks noChangeArrowheads="1"/>
            </p:cNvSpPr>
            <p:nvPr/>
          </p:nvSpPr>
          <p:spPr bwMode="auto">
            <a:xfrm>
              <a:off x="2476" y="724"/>
              <a:ext cx="928" cy="772"/>
            </a:xfrm>
            <a:prstGeom prst="diamond">
              <a:avLst/>
            </a:prstGeom>
            <a:solidFill>
              <a:srgbClr val="A2C1FE"/>
            </a:solidFill>
            <a:ln w="12700">
              <a:solidFill>
                <a:schemeClr val="tx1"/>
              </a:solidFill>
              <a:miter lim="800000"/>
              <a:headEnd/>
              <a:tailEn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27" name="Rectangle 2072">
              <a:extLst>
                <a:ext uri="{FF2B5EF4-FFF2-40B4-BE49-F238E27FC236}">
                  <a16:creationId xmlns:a16="http://schemas.microsoft.com/office/drawing/2014/main" id="{626C1EA5-2657-4E7E-B43E-06337A86B9F8}"/>
                </a:ext>
              </a:extLst>
            </p:cNvPr>
            <p:cNvSpPr>
              <a:spLocks noChangeArrowheads="1"/>
            </p:cNvSpPr>
            <p:nvPr/>
          </p:nvSpPr>
          <p:spPr bwMode="auto">
            <a:xfrm>
              <a:off x="2616" y="880"/>
              <a:ext cx="677" cy="411"/>
            </a:xfrm>
            <a:prstGeom prst="rect">
              <a:avLst/>
            </a:prstGeom>
            <a:noFill/>
            <a:ln w="12700">
              <a:noFill/>
              <a:miter lim="800000"/>
              <a:headEnd/>
              <a:tailEnd/>
            </a:ln>
            <a:effectLst/>
          </p:spPr>
          <p:txBody>
            <a:bodyPr wrap="none" lIns="90488" tIns="44450" rIns="90488" bIns="44450">
              <a:spAutoFit/>
            </a:bodyPr>
            <a:lstStyle/>
            <a:p>
              <a:pPr algn="ctr" eaLnBrk="1" hangingPunct="1">
                <a:defRPr/>
              </a:pPr>
              <a:r>
                <a:rPr lang="en-US" dirty="0">
                  <a:solidFill>
                    <a:schemeClr val="accent6">
                      <a:lumMod val="50000"/>
                    </a:schemeClr>
                  </a:solidFill>
                  <a:cs typeface="Arial" charset="0"/>
                </a:rPr>
                <a:t>Product</a:t>
              </a:r>
            </a:p>
            <a:p>
              <a:pPr algn="ctr" eaLnBrk="1" hangingPunct="1">
                <a:defRPr/>
              </a:pPr>
              <a:r>
                <a:rPr lang="en-US" dirty="0">
                  <a:solidFill>
                    <a:schemeClr val="accent6">
                      <a:lumMod val="50000"/>
                    </a:schemeClr>
                  </a:solidFill>
                  <a:cs typeface="Arial" charset="0"/>
                </a:rPr>
                <a:t>feasible?</a:t>
              </a:r>
            </a:p>
          </p:txBody>
        </p:sp>
      </p:grpSp>
      <p:sp>
        <p:nvSpPr>
          <p:cNvPr id="28" name="Rectangle 2073">
            <a:extLst>
              <a:ext uri="{FF2B5EF4-FFF2-40B4-BE49-F238E27FC236}">
                <a16:creationId xmlns:a16="http://schemas.microsoft.com/office/drawing/2014/main" id="{8C1B9470-A186-4D1C-9BC5-6A9A4254A3BD}"/>
              </a:ext>
            </a:extLst>
          </p:cNvPr>
          <p:cNvSpPr>
            <a:spLocks noChangeArrowheads="1"/>
          </p:cNvSpPr>
          <p:nvPr/>
        </p:nvSpPr>
        <p:spPr bwMode="auto">
          <a:xfrm>
            <a:off x="3875088" y="4306096"/>
            <a:ext cx="450124" cy="335989"/>
          </a:xfrm>
          <a:prstGeom prst="rect">
            <a:avLst/>
          </a:prstGeom>
          <a:noFill/>
          <a:ln w="12700">
            <a:noFill/>
            <a:miter lim="800000"/>
            <a:headEnd/>
            <a:tailEnd/>
          </a:ln>
          <a:effectLst/>
        </p:spPr>
        <p:txBody>
          <a:bodyPr wrap="none" lIns="90488" tIns="44450" rIns="90488" bIns="44450">
            <a:spAutoFit/>
          </a:bodyPr>
          <a:lstStyle/>
          <a:p>
            <a:pPr eaLnBrk="1" hangingPunct="1">
              <a:defRPr/>
            </a:pPr>
            <a:r>
              <a:rPr lang="en-US" sz="1600" dirty="0">
                <a:solidFill>
                  <a:schemeClr val="accent6">
                    <a:lumMod val="50000"/>
                  </a:schemeClr>
                </a:solidFill>
                <a:cs typeface="Arial" charset="0"/>
              </a:rPr>
              <a:t>Yes</a:t>
            </a:r>
          </a:p>
        </p:txBody>
      </p:sp>
      <p:sp>
        <p:nvSpPr>
          <p:cNvPr id="30" name="Rectangle 2075">
            <a:extLst>
              <a:ext uri="{FF2B5EF4-FFF2-40B4-BE49-F238E27FC236}">
                <a16:creationId xmlns:a16="http://schemas.microsoft.com/office/drawing/2014/main" id="{A689BA18-E540-4983-A849-D5991113421E}"/>
              </a:ext>
            </a:extLst>
          </p:cNvPr>
          <p:cNvSpPr>
            <a:spLocks noChangeArrowheads="1"/>
          </p:cNvSpPr>
          <p:nvPr/>
        </p:nvSpPr>
        <p:spPr bwMode="auto">
          <a:xfrm>
            <a:off x="6237288" y="2859555"/>
            <a:ext cx="1281112" cy="762000"/>
          </a:xfrm>
          <a:prstGeom prst="rect">
            <a:avLst/>
          </a:prstGeom>
          <a:solidFill>
            <a:schemeClr val="tx2">
              <a:lumMod val="20000"/>
              <a:lumOff val="80000"/>
            </a:schemeClr>
          </a:solidFill>
          <a:ln w="12700">
            <a:solidFill>
              <a:schemeClr val="tx1"/>
            </a:solidFill>
            <a:miter lim="800000"/>
            <a:headEnd/>
            <a:tailEnd/>
          </a:ln>
          <a:effectLst/>
        </p:spPr>
        <p:txBody>
          <a:bodyPr wrap="none" anchor="ctr"/>
          <a:lstStyle/>
          <a:p>
            <a:pPr algn="ctr" eaLnBrk="1" hangingPunct="1">
              <a:defRPr/>
            </a:pPr>
            <a:r>
              <a:rPr lang="en-US" dirty="0">
                <a:latin typeface="Arial" charset="0"/>
                <a:cs typeface="Arial" charset="0"/>
              </a:rPr>
              <a:t>Lab </a:t>
            </a:r>
          </a:p>
          <a:p>
            <a:pPr algn="ctr" eaLnBrk="1" hangingPunct="1">
              <a:defRPr/>
            </a:pPr>
            <a:r>
              <a:rPr lang="en-US" dirty="0">
                <a:latin typeface="Arial" charset="0"/>
                <a:cs typeface="Arial" charset="0"/>
              </a:rPr>
              <a:t>Prototype</a:t>
            </a:r>
          </a:p>
        </p:txBody>
      </p:sp>
      <p:sp>
        <p:nvSpPr>
          <p:cNvPr id="37" name="AutoShape 2079">
            <a:extLst>
              <a:ext uri="{FF2B5EF4-FFF2-40B4-BE49-F238E27FC236}">
                <a16:creationId xmlns:a16="http://schemas.microsoft.com/office/drawing/2014/main" id="{23C76FD7-4CBD-4611-BBE6-8FC231D1D026}"/>
              </a:ext>
            </a:extLst>
          </p:cNvPr>
          <p:cNvSpPr>
            <a:spLocks noChangeArrowheads="1"/>
          </p:cNvSpPr>
          <p:nvPr/>
        </p:nvSpPr>
        <p:spPr bwMode="auto">
          <a:xfrm>
            <a:off x="6600825" y="5471320"/>
            <a:ext cx="1784350" cy="457200"/>
          </a:xfrm>
          <a:prstGeom prst="roundRect">
            <a:avLst>
              <a:gd name="adj" fmla="val 12495"/>
            </a:avLst>
          </a:prstGeom>
          <a:solidFill>
            <a:srgbClr val="FFA27C"/>
          </a:solidFill>
          <a:ln w="12700">
            <a:solidFill>
              <a:schemeClr val="tx1"/>
            </a:solidFill>
            <a:round/>
            <a:headEnd/>
            <a:tailEnd/>
          </a:ln>
          <a:effectLst/>
        </p:spPr>
        <p:txBody>
          <a:bodyPr wrap="none" anchor="ctr"/>
          <a:lstStyle/>
          <a:p>
            <a:pPr algn="ctr" eaLnBrk="1" hangingPunct="1">
              <a:defRPr/>
            </a:pPr>
            <a:r>
              <a:rPr lang="en-US" b="1" dirty="0">
                <a:solidFill>
                  <a:schemeClr val="accent6">
                    <a:lumMod val="50000"/>
                  </a:schemeClr>
                </a:solidFill>
                <a:cs typeface="Arial" charset="0"/>
              </a:rPr>
              <a:t>Production</a:t>
            </a:r>
            <a:endParaRPr lang="en-US" b="1" dirty="0">
              <a:solidFill>
                <a:schemeClr val="accent6">
                  <a:lumMod val="50000"/>
                </a:schemeClr>
              </a:solidFill>
              <a:latin typeface="Arial" charset="0"/>
              <a:cs typeface="Arial" charset="0"/>
            </a:endParaRPr>
          </a:p>
        </p:txBody>
      </p:sp>
      <p:sp>
        <p:nvSpPr>
          <p:cNvPr id="35" name="Rectangle 2082">
            <a:extLst>
              <a:ext uri="{FF2B5EF4-FFF2-40B4-BE49-F238E27FC236}">
                <a16:creationId xmlns:a16="http://schemas.microsoft.com/office/drawing/2014/main" id="{0B519944-649C-46A3-B37C-FF5E3D1C0FA2}"/>
              </a:ext>
            </a:extLst>
          </p:cNvPr>
          <p:cNvSpPr>
            <a:spLocks noChangeArrowheads="1"/>
          </p:cNvSpPr>
          <p:nvPr/>
        </p:nvSpPr>
        <p:spPr bwMode="auto">
          <a:xfrm>
            <a:off x="6327775" y="4085434"/>
            <a:ext cx="2330450" cy="623887"/>
          </a:xfrm>
          <a:prstGeom prst="rect">
            <a:avLst/>
          </a:prstGeom>
          <a:solidFill>
            <a:srgbClr val="F6BF69"/>
          </a:solidFill>
          <a:ln w="12700">
            <a:solidFill>
              <a:schemeClr val="tx1"/>
            </a:solidFill>
            <a:miter lim="800000"/>
            <a:headEnd/>
            <a:tailEnd/>
          </a:ln>
          <a:effectLst/>
        </p:spPr>
        <p:txBody>
          <a:bodyPr wrap="none" anchor="ctr"/>
          <a:lstStyle/>
          <a:p>
            <a:pPr algn="ctr" eaLnBrk="1" hangingPunct="1">
              <a:defRPr/>
            </a:pPr>
            <a:r>
              <a:rPr lang="en-US" sz="1400" dirty="0">
                <a:solidFill>
                  <a:schemeClr val="accent6">
                    <a:lumMod val="50000"/>
                  </a:schemeClr>
                </a:solidFill>
                <a:cs typeface="Arial" charset="0"/>
              </a:rPr>
              <a:t>Design &amp; Manufacturing</a:t>
            </a:r>
          </a:p>
          <a:p>
            <a:pPr algn="ctr" eaLnBrk="1" hangingPunct="1">
              <a:defRPr/>
            </a:pPr>
            <a:r>
              <a:rPr lang="en-US" sz="1400" dirty="0">
                <a:solidFill>
                  <a:schemeClr val="accent6">
                    <a:lumMod val="50000"/>
                  </a:schemeClr>
                </a:solidFill>
                <a:cs typeface="Arial" charset="0"/>
              </a:rPr>
              <a:t>Specifications</a:t>
            </a:r>
          </a:p>
        </p:txBody>
      </p:sp>
      <p:sp>
        <p:nvSpPr>
          <p:cNvPr id="40" name="Arc 2085">
            <a:extLst>
              <a:ext uri="{FF2B5EF4-FFF2-40B4-BE49-F238E27FC236}">
                <a16:creationId xmlns:a16="http://schemas.microsoft.com/office/drawing/2014/main" id="{EA8985BA-7981-4E16-8400-87F095BA3AE1}"/>
              </a:ext>
            </a:extLst>
          </p:cNvPr>
          <p:cNvSpPr>
            <a:spLocks/>
          </p:cNvSpPr>
          <p:nvPr/>
        </p:nvSpPr>
        <p:spPr bwMode="auto">
          <a:xfrm>
            <a:off x="5434014" y="1710534"/>
            <a:ext cx="1108075" cy="1177925"/>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12700" cap="rnd">
            <a:solidFill>
              <a:schemeClr val="tx1"/>
            </a:solidFill>
            <a:round/>
            <a:headEnd type="triangle" w="med" len="med"/>
            <a:tailEnd type="none" w="med" len="me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grpSp>
        <p:nvGrpSpPr>
          <p:cNvPr id="44051" name="Group 2086">
            <a:extLst>
              <a:ext uri="{FF2B5EF4-FFF2-40B4-BE49-F238E27FC236}">
                <a16:creationId xmlns:a16="http://schemas.microsoft.com/office/drawing/2014/main" id="{BAB40F35-388D-4ABC-A6FB-2A50018BD2B8}"/>
              </a:ext>
            </a:extLst>
          </p:cNvPr>
          <p:cNvGrpSpPr>
            <a:grpSpLocks/>
          </p:cNvGrpSpPr>
          <p:nvPr/>
        </p:nvGrpSpPr>
        <p:grpSpPr bwMode="auto">
          <a:xfrm>
            <a:off x="5932488" y="3804445"/>
            <a:ext cx="3200400" cy="381000"/>
            <a:chOff x="3311" y="2586"/>
            <a:chExt cx="1887" cy="380"/>
          </a:xfrm>
        </p:grpSpPr>
        <p:sp>
          <p:nvSpPr>
            <p:cNvPr id="42" name="Arc 2087">
              <a:extLst>
                <a:ext uri="{FF2B5EF4-FFF2-40B4-BE49-F238E27FC236}">
                  <a16:creationId xmlns:a16="http://schemas.microsoft.com/office/drawing/2014/main" id="{07710CBC-F178-4E1C-A8A3-A4EFF4F29B6D}"/>
                </a:ext>
              </a:extLst>
            </p:cNvPr>
            <p:cNvSpPr>
              <a:spLocks/>
            </p:cNvSpPr>
            <p:nvPr/>
          </p:nvSpPr>
          <p:spPr bwMode="auto">
            <a:xfrm>
              <a:off x="4242" y="2586"/>
              <a:ext cx="956" cy="3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triangle" w="med" len="med"/>
              <a:tailEn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43" name="Arc 2088">
              <a:extLst>
                <a:ext uri="{FF2B5EF4-FFF2-40B4-BE49-F238E27FC236}">
                  <a16:creationId xmlns:a16="http://schemas.microsoft.com/office/drawing/2014/main" id="{C57B1711-66FC-4A91-8EC9-C470537F9E5B}"/>
                </a:ext>
              </a:extLst>
            </p:cNvPr>
            <p:cNvSpPr>
              <a:spLocks/>
            </p:cNvSpPr>
            <p:nvPr/>
          </p:nvSpPr>
          <p:spPr bwMode="auto">
            <a:xfrm>
              <a:off x="3311" y="2586"/>
              <a:ext cx="956" cy="38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type="triangle" w="med" len="me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grpSp>
      <p:grpSp>
        <p:nvGrpSpPr>
          <p:cNvPr id="44052" name="Group 2092">
            <a:extLst>
              <a:ext uri="{FF2B5EF4-FFF2-40B4-BE49-F238E27FC236}">
                <a16:creationId xmlns:a16="http://schemas.microsoft.com/office/drawing/2014/main" id="{A4BC2A1E-924C-482C-99B8-F61FC5446E8D}"/>
              </a:ext>
            </a:extLst>
          </p:cNvPr>
          <p:cNvGrpSpPr>
            <a:grpSpLocks/>
          </p:cNvGrpSpPr>
          <p:nvPr/>
        </p:nvGrpSpPr>
        <p:grpSpPr bwMode="auto">
          <a:xfrm>
            <a:off x="8442325" y="3752058"/>
            <a:ext cx="1017588" cy="2006600"/>
            <a:chOff x="4826" y="2614"/>
            <a:chExt cx="680" cy="1282"/>
          </a:xfrm>
        </p:grpSpPr>
        <p:sp>
          <p:nvSpPr>
            <p:cNvPr id="48" name="Line 2093">
              <a:extLst>
                <a:ext uri="{FF2B5EF4-FFF2-40B4-BE49-F238E27FC236}">
                  <a16:creationId xmlns:a16="http://schemas.microsoft.com/office/drawing/2014/main" id="{9C1E0F81-CACF-4DCD-8705-4E3C3D75383C}"/>
                </a:ext>
              </a:extLst>
            </p:cNvPr>
            <p:cNvSpPr>
              <a:spLocks noChangeShapeType="1"/>
            </p:cNvSpPr>
            <p:nvPr/>
          </p:nvSpPr>
          <p:spPr bwMode="auto">
            <a:xfrm>
              <a:off x="5504" y="2614"/>
              <a:ext cx="0" cy="1276"/>
            </a:xfrm>
            <a:prstGeom prst="line">
              <a:avLst/>
            </a:prstGeom>
            <a:noFill/>
            <a:ln w="12700">
              <a:solidFill>
                <a:schemeClr val="tx1"/>
              </a:solidFill>
              <a:round/>
              <a:headEnd/>
              <a:tailEn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49" name="Line 2094">
              <a:extLst>
                <a:ext uri="{FF2B5EF4-FFF2-40B4-BE49-F238E27FC236}">
                  <a16:creationId xmlns:a16="http://schemas.microsoft.com/office/drawing/2014/main" id="{CED58BD6-CC37-46BB-9F9A-A8940A956D85}"/>
                </a:ext>
              </a:extLst>
            </p:cNvPr>
            <p:cNvSpPr>
              <a:spLocks noChangeShapeType="1"/>
            </p:cNvSpPr>
            <p:nvPr/>
          </p:nvSpPr>
          <p:spPr bwMode="auto">
            <a:xfrm flipH="1">
              <a:off x="4826" y="3896"/>
              <a:ext cx="680" cy="0"/>
            </a:xfrm>
            <a:prstGeom prst="line">
              <a:avLst/>
            </a:prstGeom>
            <a:noFill/>
            <a:ln w="12700">
              <a:solidFill>
                <a:schemeClr val="tx1"/>
              </a:solidFill>
              <a:round/>
              <a:headEnd/>
              <a:tailEnd type="triangle" w="med" len="me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grpSp>
      <p:sp>
        <p:nvSpPr>
          <p:cNvPr id="51" name="Freeform 2051">
            <a:extLst>
              <a:ext uri="{FF2B5EF4-FFF2-40B4-BE49-F238E27FC236}">
                <a16:creationId xmlns:a16="http://schemas.microsoft.com/office/drawing/2014/main" id="{FF940551-A7F3-4F61-B71B-326985C15904}"/>
              </a:ext>
            </a:extLst>
          </p:cNvPr>
          <p:cNvSpPr>
            <a:spLocks/>
          </p:cNvSpPr>
          <p:nvPr/>
        </p:nvSpPr>
        <p:spPr bwMode="auto">
          <a:xfrm rot="5400000">
            <a:off x="2840038" y="3910808"/>
            <a:ext cx="360363" cy="1588"/>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44054" name="Rectangle 2068">
            <a:extLst>
              <a:ext uri="{FF2B5EF4-FFF2-40B4-BE49-F238E27FC236}">
                <a16:creationId xmlns:a16="http://schemas.microsoft.com/office/drawing/2014/main" id="{329C7211-19DA-499C-8E8F-74A831FB7BBA}"/>
              </a:ext>
            </a:extLst>
          </p:cNvPr>
          <p:cNvSpPr>
            <a:spLocks noChangeArrowheads="1"/>
          </p:cNvSpPr>
          <p:nvPr/>
        </p:nvSpPr>
        <p:spPr bwMode="auto">
          <a:xfrm>
            <a:off x="9132888" y="2859555"/>
            <a:ext cx="1281112" cy="776288"/>
          </a:xfrm>
          <a:prstGeom prst="rect">
            <a:avLst/>
          </a:prstGeom>
          <a:solidFill>
            <a:srgbClr val="FCD1C1"/>
          </a:solidFill>
          <a:ln w="12700">
            <a:solidFill>
              <a:schemeClr val="tx1"/>
            </a:solidFill>
            <a:miter lim="800000"/>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id-ID" sz="1800">
                <a:latin typeface="Calibri" panose="020F0502020204030204" pitchFamily="34" charset="0"/>
              </a:rPr>
              <a:t>Commercial</a:t>
            </a:r>
          </a:p>
          <a:p>
            <a:pPr algn="ctr" eaLnBrk="1" hangingPunct="1">
              <a:spcBef>
                <a:spcPct val="0"/>
              </a:spcBef>
              <a:buClrTx/>
              <a:buSzTx/>
              <a:buFontTx/>
              <a:buNone/>
            </a:pPr>
            <a:r>
              <a:rPr lang="en-US" altLang="id-ID" sz="1800">
                <a:latin typeface="Calibri" panose="020F0502020204030204" pitchFamily="34" charset="0"/>
              </a:rPr>
              <a:t>Prototype</a:t>
            </a:r>
          </a:p>
        </p:txBody>
      </p:sp>
      <p:cxnSp>
        <p:nvCxnSpPr>
          <p:cNvPr id="54" name="Straight Connector 53">
            <a:extLst>
              <a:ext uri="{FF2B5EF4-FFF2-40B4-BE49-F238E27FC236}">
                <a16:creationId xmlns:a16="http://schemas.microsoft.com/office/drawing/2014/main" id="{EDBDFAB6-3F08-40DA-B74D-20B061BD12AD}"/>
              </a:ext>
            </a:extLst>
          </p:cNvPr>
          <p:cNvCxnSpPr/>
          <p:nvPr/>
        </p:nvCxnSpPr>
        <p:spPr>
          <a:xfrm>
            <a:off x="4484688" y="1594645"/>
            <a:ext cx="0" cy="3124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reeform 2053">
            <a:extLst>
              <a:ext uri="{FF2B5EF4-FFF2-40B4-BE49-F238E27FC236}">
                <a16:creationId xmlns:a16="http://schemas.microsoft.com/office/drawing/2014/main" id="{26BFA029-A534-4C2A-90EF-E12171343CA3}"/>
              </a:ext>
            </a:extLst>
          </p:cNvPr>
          <p:cNvSpPr>
            <a:spLocks/>
          </p:cNvSpPr>
          <p:nvPr/>
        </p:nvSpPr>
        <p:spPr bwMode="auto">
          <a:xfrm>
            <a:off x="3722688" y="4718845"/>
            <a:ext cx="762000" cy="44450"/>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56" name="Arc 2085">
            <a:extLst>
              <a:ext uri="{FF2B5EF4-FFF2-40B4-BE49-F238E27FC236}">
                <a16:creationId xmlns:a16="http://schemas.microsoft.com/office/drawing/2014/main" id="{C74FA123-CFEA-4839-991B-1F16A34A7C46}"/>
              </a:ext>
            </a:extLst>
          </p:cNvPr>
          <p:cNvSpPr>
            <a:spLocks/>
          </p:cNvSpPr>
          <p:nvPr/>
        </p:nvSpPr>
        <p:spPr bwMode="auto">
          <a:xfrm rot="5400000">
            <a:off x="8482014" y="1670846"/>
            <a:ext cx="1108075" cy="1177925"/>
          </a:xfrm>
          <a:custGeom>
            <a:avLst/>
            <a:gdLst>
              <a:gd name="G0" fmla="+- 21600 0 0"/>
              <a:gd name="G1" fmla="+- 21600 0 0"/>
              <a:gd name="G2" fmla="+- 21600 0 0"/>
              <a:gd name="T0" fmla="*/ 0 w 21600"/>
              <a:gd name="T1" fmla="*/ 21600 h 21600"/>
              <a:gd name="T2" fmla="*/ 21571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2" y="16"/>
                  <a:pt x="21571" y="0"/>
                </a:cubicBezTo>
              </a:path>
              <a:path w="21600" h="21600" stroke="0" extrusionOk="0">
                <a:moveTo>
                  <a:pt x="0" y="21600"/>
                </a:moveTo>
                <a:cubicBezTo>
                  <a:pt x="0" y="9681"/>
                  <a:pt x="9652" y="16"/>
                  <a:pt x="21571" y="0"/>
                </a:cubicBezTo>
                <a:lnTo>
                  <a:pt x="21600" y="21600"/>
                </a:lnTo>
                <a:close/>
              </a:path>
            </a:pathLst>
          </a:custGeom>
          <a:noFill/>
          <a:ln w="12700" cap="rnd">
            <a:solidFill>
              <a:schemeClr val="tx1"/>
            </a:solidFill>
            <a:round/>
            <a:headEnd type="triangle" w="med" len="med"/>
            <a:tailEnd type="none" w="med" len="med"/>
          </a:ln>
          <a:effectLst/>
        </p:spPr>
        <p:txBody>
          <a:bodyPr wrap="none" anchor="ctr"/>
          <a:lstStyle/>
          <a:p>
            <a:pPr eaLnBrk="1" hangingPunct="1">
              <a:defRPr/>
            </a:pPr>
            <a:endParaRPr lang="en-US">
              <a:solidFill>
                <a:schemeClr val="accent6">
                  <a:lumMod val="50000"/>
                </a:schemeClr>
              </a:solidFill>
              <a:latin typeface="Arial" charset="0"/>
              <a:cs typeface="Arial" charset="0"/>
            </a:endParaRPr>
          </a:p>
        </p:txBody>
      </p:sp>
      <p:sp>
        <p:nvSpPr>
          <p:cNvPr id="36" name="Freeform 2051">
            <a:extLst>
              <a:ext uri="{FF2B5EF4-FFF2-40B4-BE49-F238E27FC236}">
                <a16:creationId xmlns:a16="http://schemas.microsoft.com/office/drawing/2014/main" id="{0EB7ACEE-7D9E-442E-9E5C-0608547994B4}"/>
              </a:ext>
            </a:extLst>
          </p:cNvPr>
          <p:cNvSpPr>
            <a:spLocks/>
          </p:cNvSpPr>
          <p:nvPr/>
        </p:nvSpPr>
        <p:spPr bwMode="auto">
          <a:xfrm>
            <a:off x="8963026" y="3231030"/>
            <a:ext cx="207963" cy="46038"/>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38" name="Freeform 2051">
            <a:extLst>
              <a:ext uri="{FF2B5EF4-FFF2-40B4-BE49-F238E27FC236}">
                <a16:creationId xmlns:a16="http://schemas.microsoft.com/office/drawing/2014/main" id="{A49B29A4-69DD-49CF-BE93-49C135C38E5C}"/>
              </a:ext>
            </a:extLst>
          </p:cNvPr>
          <p:cNvSpPr>
            <a:spLocks/>
          </p:cNvSpPr>
          <p:nvPr/>
        </p:nvSpPr>
        <p:spPr bwMode="auto">
          <a:xfrm>
            <a:off x="5954714" y="3292002"/>
            <a:ext cx="244476" cy="45719"/>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39" name="Freeform 2051">
            <a:extLst>
              <a:ext uri="{FF2B5EF4-FFF2-40B4-BE49-F238E27FC236}">
                <a16:creationId xmlns:a16="http://schemas.microsoft.com/office/drawing/2014/main" id="{C04655A7-3F00-48A4-9B0B-5535E6A8D9F1}"/>
              </a:ext>
            </a:extLst>
          </p:cNvPr>
          <p:cNvSpPr>
            <a:spLocks/>
          </p:cNvSpPr>
          <p:nvPr/>
        </p:nvSpPr>
        <p:spPr bwMode="auto">
          <a:xfrm>
            <a:off x="7515226" y="3261194"/>
            <a:ext cx="207963" cy="46037"/>
          </a:xfrm>
          <a:custGeom>
            <a:avLst/>
            <a:gdLst/>
            <a:ahLst/>
            <a:cxnLst>
              <a:cxn ang="0">
                <a:pos x="0" y="0"/>
              </a:cxn>
              <a:cxn ang="0">
                <a:pos x="240" y="0"/>
              </a:cxn>
            </a:cxnLst>
            <a:rect l="0" t="0" r="r" b="b"/>
            <a:pathLst>
              <a:path w="241" h="1">
                <a:moveTo>
                  <a:pt x="0" y="0"/>
                </a:moveTo>
                <a:lnTo>
                  <a:pt x="240" y="0"/>
                </a:lnTo>
              </a:path>
            </a:pathLst>
          </a:custGeom>
          <a:noFill/>
          <a:ln w="12700" cap="rnd" cmpd="sng">
            <a:solidFill>
              <a:schemeClr val="tx1"/>
            </a:solidFill>
            <a:prstDash val="solid"/>
            <a:round/>
            <a:headEnd type="none" w="med" len="med"/>
            <a:tailEnd type="triangle" w="med" len="med"/>
          </a:ln>
          <a:effectLst/>
        </p:spPr>
        <p:txBody>
          <a:bodyPr/>
          <a:lstStyle/>
          <a:p>
            <a:pPr eaLnBrk="1" hangingPunct="1">
              <a:defRPr/>
            </a:pPr>
            <a:endParaRPr lang="en-US">
              <a:solidFill>
                <a:schemeClr val="accent6">
                  <a:lumMod val="50000"/>
                </a:schemeClr>
              </a:solidFill>
              <a:latin typeface="Arial" charset="0"/>
              <a:cs typeface="Arial" charset="0"/>
            </a:endParaRPr>
          </a:p>
        </p:txBody>
      </p:sp>
      <p:sp>
        <p:nvSpPr>
          <p:cNvPr id="3" name="TextBox 2">
            <a:extLst>
              <a:ext uri="{FF2B5EF4-FFF2-40B4-BE49-F238E27FC236}">
                <a16:creationId xmlns:a16="http://schemas.microsoft.com/office/drawing/2014/main" id="{5CF80689-078F-4BE0-B37A-4302B2BD4301}"/>
              </a:ext>
            </a:extLst>
          </p:cNvPr>
          <p:cNvSpPr txBox="1"/>
          <p:nvPr/>
        </p:nvSpPr>
        <p:spPr>
          <a:xfrm>
            <a:off x="5434014" y="6306026"/>
            <a:ext cx="4853636" cy="461665"/>
          </a:xfrm>
          <a:prstGeom prst="rect">
            <a:avLst/>
          </a:prstGeom>
          <a:noFill/>
        </p:spPr>
        <p:txBody>
          <a:bodyPr wrap="none" rtlCol="0">
            <a:spAutoFit/>
          </a:bodyPr>
          <a:lstStyle/>
          <a:p>
            <a:r>
              <a:rPr lang="id-ID" sz="2400" b="1" dirty="0">
                <a:highlight>
                  <a:srgbClr val="00FFFF"/>
                </a:highlight>
              </a:rPr>
              <a:t>Komersialisasi - Produk dioperasikan</a:t>
            </a:r>
          </a:p>
        </p:txBody>
      </p:sp>
      <p:cxnSp>
        <p:nvCxnSpPr>
          <p:cNvPr id="10" name="Straight Arrow Connector 9">
            <a:extLst>
              <a:ext uri="{FF2B5EF4-FFF2-40B4-BE49-F238E27FC236}">
                <a16:creationId xmlns:a16="http://schemas.microsoft.com/office/drawing/2014/main" id="{6E5569B3-B0C1-46AE-9B19-ED2A8CC0458D}"/>
              </a:ext>
            </a:extLst>
          </p:cNvPr>
          <p:cNvCxnSpPr>
            <a:cxnSpLocks/>
          </p:cNvCxnSpPr>
          <p:nvPr/>
        </p:nvCxnSpPr>
        <p:spPr>
          <a:xfrm>
            <a:off x="7675564" y="5928520"/>
            <a:ext cx="0" cy="483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CD70279-D80D-4453-B917-9C9AF59B35BF}"/>
              </a:ext>
            </a:extLst>
          </p:cNvPr>
          <p:cNvSpPr txBox="1"/>
          <p:nvPr/>
        </p:nvSpPr>
        <p:spPr>
          <a:xfrm>
            <a:off x="4720499" y="4501685"/>
            <a:ext cx="1281113" cy="523220"/>
          </a:xfrm>
          <a:prstGeom prst="rect">
            <a:avLst/>
          </a:prstGeom>
          <a:noFill/>
        </p:spPr>
        <p:txBody>
          <a:bodyPr wrap="square" rtlCol="0">
            <a:spAutoFit/>
          </a:bodyPr>
          <a:lstStyle/>
          <a:p>
            <a:r>
              <a:rPr lang="id-ID" sz="2800" b="1" dirty="0">
                <a:highlight>
                  <a:srgbClr val="FFFF00"/>
                </a:highlight>
              </a:rPr>
              <a:t>Invensi</a:t>
            </a:r>
          </a:p>
        </p:txBody>
      </p:sp>
      <p:sp>
        <p:nvSpPr>
          <p:cNvPr id="15" name="Arrow: Down 14">
            <a:extLst>
              <a:ext uri="{FF2B5EF4-FFF2-40B4-BE49-F238E27FC236}">
                <a16:creationId xmlns:a16="http://schemas.microsoft.com/office/drawing/2014/main" id="{CCF9F202-3212-412B-AD3F-1C7ADE0CE2B1}"/>
              </a:ext>
            </a:extLst>
          </p:cNvPr>
          <p:cNvSpPr/>
          <p:nvPr/>
        </p:nvSpPr>
        <p:spPr>
          <a:xfrm>
            <a:off x="5087211" y="3790157"/>
            <a:ext cx="370613" cy="6238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D4D470AD-D493-468F-88D2-C17C716AE0C4}"/>
              </a:ext>
            </a:extLst>
          </p:cNvPr>
          <p:cNvSpPr txBox="1"/>
          <p:nvPr/>
        </p:nvSpPr>
        <p:spPr>
          <a:xfrm>
            <a:off x="1724025" y="5532071"/>
            <a:ext cx="2885282" cy="461665"/>
          </a:xfrm>
          <a:prstGeom prst="rect">
            <a:avLst/>
          </a:prstGeom>
          <a:noFill/>
        </p:spPr>
        <p:txBody>
          <a:bodyPr wrap="square" rtlCol="0">
            <a:spAutoFit/>
          </a:bodyPr>
          <a:lstStyle/>
          <a:p>
            <a:r>
              <a:rPr lang="id-ID" sz="2400" b="1" dirty="0">
                <a:solidFill>
                  <a:srgbClr val="FF0000"/>
                </a:solidFill>
              </a:rPr>
              <a:t>Lembah Kematian </a:t>
            </a:r>
          </a:p>
        </p:txBody>
      </p:sp>
      <p:pic>
        <p:nvPicPr>
          <p:cNvPr id="16" name="Picture 15">
            <a:extLst>
              <a:ext uri="{FF2B5EF4-FFF2-40B4-BE49-F238E27FC236}">
                <a16:creationId xmlns:a16="http://schemas.microsoft.com/office/drawing/2014/main" id="{049405DE-3BA0-4866-8501-2EADBCDCCAC2}"/>
              </a:ext>
            </a:extLst>
          </p:cNvPr>
          <p:cNvPicPr>
            <a:picLocks noChangeAspect="1"/>
          </p:cNvPicPr>
          <p:nvPr/>
        </p:nvPicPr>
        <p:blipFill>
          <a:blip r:embed="rId2"/>
          <a:stretch>
            <a:fillRect/>
          </a:stretch>
        </p:blipFill>
        <p:spPr>
          <a:xfrm>
            <a:off x="5890418" y="2906505"/>
            <a:ext cx="321221" cy="279773"/>
          </a:xfrm>
          <a:prstGeom prst="rect">
            <a:avLst/>
          </a:prstGeom>
        </p:spPr>
      </p:pic>
      <p:pic>
        <p:nvPicPr>
          <p:cNvPr id="47" name="Picture 46">
            <a:extLst>
              <a:ext uri="{FF2B5EF4-FFF2-40B4-BE49-F238E27FC236}">
                <a16:creationId xmlns:a16="http://schemas.microsoft.com/office/drawing/2014/main" id="{8AE549CD-784F-42C7-9E9D-A78F69C3D2A6}"/>
              </a:ext>
            </a:extLst>
          </p:cNvPr>
          <p:cNvPicPr>
            <a:picLocks noChangeAspect="1"/>
          </p:cNvPicPr>
          <p:nvPr/>
        </p:nvPicPr>
        <p:blipFill>
          <a:blip r:embed="rId2"/>
          <a:stretch>
            <a:fillRect/>
          </a:stretch>
        </p:blipFill>
        <p:spPr>
          <a:xfrm>
            <a:off x="4152264" y="5648747"/>
            <a:ext cx="321221" cy="2797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A9B9-FAB8-41A9-BDF4-F60905A76E06}"/>
              </a:ext>
            </a:extLst>
          </p:cNvPr>
          <p:cNvSpPr>
            <a:spLocks noGrp="1"/>
          </p:cNvSpPr>
          <p:nvPr>
            <p:ph type="title"/>
          </p:nvPr>
        </p:nvSpPr>
        <p:spPr>
          <a:xfrm>
            <a:off x="838200" y="45085"/>
            <a:ext cx="10515600" cy="1325563"/>
          </a:xfrm>
        </p:spPr>
        <p:txBody>
          <a:bodyPr/>
          <a:lstStyle/>
          <a:p>
            <a:pPr algn="ctr"/>
            <a:r>
              <a:rPr lang="id-ID" dirty="0">
                <a:solidFill>
                  <a:schemeClr val="bg1"/>
                </a:solidFill>
              </a:rPr>
              <a:t>Hilirisasi hasil Riset TIK (2)</a:t>
            </a:r>
          </a:p>
        </p:txBody>
      </p:sp>
      <p:sp>
        <p:nvSpPr>
          <p:cNvPr id="3" name="Content Placeholder 2">
            <a:extLst>
              <a:ext uri="{FF2B5EF4-FFF2-40B4-BE49-F238E27FC236}">
                <a16:creationId xmlns:a16="http://schemas.microsoft.com/office/drawing/2014/main" id="{AEA251BE-EA39-4F62-AB68-0AB25934CBD2}"/>
              </a:ext>
            </a:extLst>
          </p:cNvPr>
          <p:cNvSpPr>
            <a:spLocks noGrp="1"/>
          </p:cNvSpPr>
          <p:nvPr>
            <p:ph idx="1"/>
          </p:nvPr>
        </p:nvSpPr>
        <p:spPr/>
        <p:txBody>
          <a:bodyPr>
            <a:normAutofit fontScale="92500" lnSpcReduction="10000"/>
          </a:bodyPr>
          <a:lstStyle/>
          <a:p>
            <a:r>
              <a:rPr lang="id-ID" dirty="0">
                <a:highlight>
                  <a:srgbClr val="FFFF00"/>
                </a:highlight>
              </a:rPr>
              <a:t>Lab Model </a:t>
            </a:r>
            <a:r>
              <a:rPr lang="id-ID" dirty="0"/>
              <a:t>: membuktikan secara teknis bahwa ‘idea’ secara teknis dapat dilaksanakan krn terbukti dgn dapat dibuatnya Lab model.</a:t>
            </a:r>
          </a:p>
          <a:p>
            <a:r>
              <a:rPr lang="id-ID" dirty="0"/>
              <a:t>Secara teknis, kegiatan </a:t>
            </a:r>
            <a:r>
              <a:rPr lang="id-ID" dirty="0">
                <a:highlight>
                  <a:srgbClr val="FFFF00"/>
                </a:highlight>
              </a:rPr>
              <a:t>INVENSI</a:t>
            </a:r>
            <a:r>
              <a:rPr lang="id-ID" dirty="0"/>
              <a:t> telah dilaksanakan.</a:t>
            </a:r>
          </a:p>
          <a:p>
            <a:r>
              <a:rPr lang="id-ID" dirty="0"/>
              <a:t>Pada tahap ini telah dapat dihasilkan berbagai paper ilmiah termasuk HaKI; </a:t>
            </a:r>
            <a:r>
              <a:rPr lang="id-ID" dirty="0">
                <a:highlight>
                  <a:srgbClr val="00FF00"/>
                </a:highlight>
              </a:rPr>
              <a:t>Biaya relatif kecil</a:t>
            </a:r>
            <a:r>
              <a:rPr lang="id-ID" dirty="0"/>
              <a:t>.</a:t>
            </a:r>
          </a:p>
          <a:p>
            <a:r>
              <a:rPr lang="id-ID" dirty="0">
                <a:highlight>
                  <a:srgbClr val="C0C0C0"/>
                </a:highlight>
              </a:rPr>
              <a:t>Lab Prototype </a:t>
            </a:r>
            <a:r>
              <a:rPr lang="id-ID" dirty="0"/>
              <a:t>dst memerlukan </a:t>
            </a:r>
            <a:r>
              <a:rPr lang="id-ID" dirty="0">
                <a:highlight>
                  <a:srgbClr val="00FF00"/>
                </a:highlight>
              </a:rPr>
              <a:t>biaya yg relatif jauh lebih besar</a:t>
            </a:r>
            <a:r>
              <a:rPr lang="id-ID" dirty="0"/>
              <a:t>, misal utk Kaliberasi alat2 ukur, Sertfikasi protype, Sandbox di lapangan dst.</a:t>
            </a:r>
          </a:p>
          <a:p>
            <a:r>
              <a:rPr lang="id-ID" dirty="0"/>
              <a:t>Sertifikasi Pabrik dan Produksi nya, Pengalaman di lapangan, dsb; Merupakan jalan menuju </a:t>
            </a:r>
            <a:r>
              <a:rPr lang="id-ID" dirty="0">
                <a:highlight>
                  <a:srgbClr val="00FFFF"/>
                </a:highlight>
              </a:rPr>
              <a:t>KOMERSIALISASI</a:t>
            </a:r>
          </a:p>
          <a:p>
            <a:r>
              <a:rPr lang="id-ID" dirty="0"/>
              <a:t>Perhatikan juga </a:t>
            </a:r>
            <a:r>
              <a:rPr lang="id-ID" dirty="0">
                <a:solidFill>
                  <a:srgbClr val="FF0000"/>
                </a:solidFill>
              </a:rPr>
              <a:t>berbagai Per-Undangan termasuk sanksi2 </a:t>
            </a:r>
            <a:r>
              <a:rPr lang="id-ID" dirty="0"/>
              <a:t>nya bagi hilirisasi Produk.</a:t>
            </a:r>
          </a:p>
          <a:p>
            <a:endParaRPr lang="id-ID" dirty="0"/>
          </a:p>
          <a:p>
            <a:endParaRPr lang="id-ID" dirty="0"/>
          </a:p>
        </p:txBody>
      </p:sp>
    </p:spTree>
    <p:extLst>
      <p:ext uri="{BB962C8B-B14F-4D97-AF65-F5344CB8AC3E}">
        <p14:creationId xmlns:p14="http://schemas.microsoft.com/office/powerpoint/2010/main" val="285516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E98C-E565-48CC-AAA7-8D3E430F48C4}"/>
              </a:ext>
            </a:extLst>
          </p:cNvPr>
          <p:cNvSpPr>
            <a:spLocks noGrp="1"/>
          </p:cNvSpPr>
          <p:nvPr>
            <p:ph type="title"/>
          </p:nvPr>
        </p:nvSpPr>
        <p:spPr>
          <a:xfrm>
            <a:off x="838200" y="18255"/>
            <a:ext cx="10515600" cy="1325563"/>
          </a:xfrm>
        </p:spPr>
        <p:txBody>
          <a:bodyPr/>
          <a:lstStyle/>
          <a:p>
            <a:pPr algn="ctr"/>
            <a:r>
              <a:rPr lang="id-ID" b="1" dirty="0">
                <a:solidFill>
                  <a:srgbClr val="FF0000"/>
                </a:solidFill>
              </a:rPr>
              <a:t>Lembah Kematian</a:t>
            </a:r>
            <a:r>
              <a:rPr lang="id-ID" dirty="0"/>
              <a:t> bagi</a:t>
            </a:r>
            <a:br>
              <a:rPr lang="id-ID" dirty="0"/>
            </a:br>
            <a:r>
              <a:rPr lang="id-ID" dirty="0">
                <a:solidFill>
                  <a:schemeClr val="bg1"/>
                </a:solidFill>
              </a:rPr>
              <a:t>Invensi/ Prototype hasil Riset</a:t>
            </a:r>
          </a:p>
        </p:txBody>
      </p:sp>
      <p:sp>
        <p:nvSpPr>
          <p:cNvPr id="3" name="Content Placeholder 2">
            <a:extLst>
              <a:ext uri="{FF2B5EF4-FFF2-40B4-BE49-F238E27FC236}">
                <a16:creationId xmlns:a16="http://schemas.microsoft.com/office/drawing/2014/main" id="{9CEBFB1F-B503-4CC4-BB02-F2398BB6F8A9}"/>
              </a:ext>
            </a:extLst>
          </p:cNvPr>
          <p:cNvSpPr>
            <a:spLocks noGrp="1"/>
          </p:cNvSpPr>
          <p:nvPr>
            <p:ph idx="1"/>
          </p:nvPr>
        </p:nvSpPr>
        <p:spPr/>
        <p:txBody>
          <a:bodyPr/>
          <a:lstStyle/>
          <a:p>
            <a:r>
              <a:rPr lang="id-ID" dirty="0"/>
              <a:t>Pada berbagai kesempatan, telah disampaikan bahwa setelah Lab Model / Invensi dilaksanakan, maka diperlukan support kuat utk menuju Komersialisasi;</a:t>
            </a:r>
          </a:p>
          <a:p>
            <a:r>
              <a:rPr lang="id-ID" dirty="0"/>
              <a:t>Perlu diperhatikan adanya ‘</a:t>
            </a:r>
            <a:r>
              <a:rPr lang="id-ID" b="1" dirty="0">
                <a:solidFill>
                  <a:srgbClr val="FF0000"/>
                </a:solidFill>
              </a:rPr>
              <a:t>Lembah Kematian</a:t>
            </a:r>
            <a:r>
              <a:rPr lang="id-ID" dirty="0"/>
              <a:t>’,    , dimana proses lanjut dari Lab Model ke Lab Prototype memerlukan pendanaan yg meningkat pesat, SDM dan juga pengorganisasian yg jauh lebih komprehensip;</a:t>
            </a:r>
          </a:p>
          <a:p>
            <a:r>
              <a:rPr lang="id-ID" dirty="0"/>
              <a:t>Akibatnya banyak Lab Model, yg walaupun sudah menghasilkan berbagai paper Ilmiah terindex, sulit untuk dilanjutkan ke tahap berikutnya</a:t>
            </a:r>
          </a:p>
          <a:p>
            <a:endParaRPr lang="id-ID" dirty="0"/>
          </a:p>
        </p:txBody>
      </p:sp>
      <p:pic>
        <p:nvPicPr>
          <p:cNvPr id="8" name="Picture 7">
            <a:extLst>
              <a:ext uri="{FF2B5EF4-FFF2-40B4-BE49-F238E27FC236}">
                <a16:creationId xmlns:a16="http://schemas.microsoft.com/office/drawing/2014/main" id="{E19792CC-48CC-4C18-844F-47B31C0A684E}"/>
              </a:ext>
            </a:extLst>
          </p:cNvPr>
          <p:cNvPicPr>
            <a:picLocks noChangeAspect="1"/>
          </p:cNvPicPr>
          <p:nvPr/>
        </p:nvPicPr>
        <p:blipFill>
          <a:blip r:embed="rId2"/>
          <a:stretch>
            <a:fillRect/>
          </a:stretch>
        </p:blipFill>
        <p:spPr>
          <a:xfrm>
            <a:off x="7862093" y="3149227"/>
            <a:ext cx="321221" cy="279773"/>
          </a:xfrm>
          <a:prstGeom prst="rect">
            <a:avLst/>
          </a:prstGeom>
        </p:spPr>
      </p:pic>
    </p:spTree>
    <p:extLst>
      <p:ext uri="{BB962C8B-B14F-4D97-AF65-F5344CB8AC3E}">
        <p14:creationId xmlns:p14="http://schemas.microsoft.com/office/powerpoint/2010/main" val="233850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7E80-4381-4F84-A03B-C2EEDE0E9AEA}"/>
              </a:ext>
            </a:extLst>
          </p:cNvPr>
          <p:cNvSpPr>
            <a:spLocks noGrp="1"/>
          </p:cNvSpPr>
          <p:nvPr>
            <p:ph type="title"/>
          </p:nvPr>
        </p:nvSpPr>
        <p:spPr/>
        <p:txBody>
          <a:bodyPr/>
          <a:lstStyle/>
          <a:p>
            <a:r>
              <a:rPr lang="id-ID" dirty="0"/>
              <a:t>Usaha menyeberangi</a:t>
            </a:r>
            <a:br>
              <a:rPr lang="id-ID" dirty="0"/>
            </a:br>
            <a:r>
              <a:rPr lang="id-ID" b="1" dirty="0">
                <a:solidFill>
                  <a:srgbClr val="FF0000"/>
                </a:solidFill>
              </a:rPr>
              <a:t>Lembah Kematian</a:t>
            </a:r>
            <a:endParaRPr lang="id-ID" dirty="0"/>
          </a:p>
        </p:txBody>
      </p:sp>
      <p:sp>
        <p:nvSpPr>
          <p:cNvPr id="3" name="Text Placeholder 2">
            <a:extLst>
              <a:ext uri="{FF2B5EF4-FFF2-40B4-BE49-F238E27FC236}">
                <a16:creationId xmlns:a16="http://schemas.microsoft.com/office/drawing/2014/main" id="{A8CF1D91-9AC4-4CE1-BB57-54F84DBD6327}"/>
              </a:ext>
            </a:extLst>
          </p:cNvPr>
          <p:cNvSpPr>
            <a:spLocks noGrp="1"/>
          </p:cNvSpPr>
          <p:nvPr>
            <p:ph type="body" idx="1"/>
          </p:nvPr>
        </p:nvSpPr>
        <p:spPr/>
        <p:txBody>
          <a:bodyPr/>
          <a:lstStyle/>
          <a:p>
            <a:endParaRPr lang="id-ID"/>
          </a:p>
        </p:txBody>
      </p:sp>
    </p:spTree>
    <p:extLst>
      <p:ext uri="{BB962C8B-B14F-4D97-AF65-F5344CB8AC3E}">
        <p14:creationId xmlns:p14="http://schemas.microsoft.com/office/powerpoint/2010/main" val="1897961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7C15-111C-464E-945B-82A8FF5F0564}"/>
              </a:ext>
            </a:extLst>
          </p:cNvPr>
          <p:cNvSpPr>
            <a:spLocks noGrp="1"/>
          </p:cNvSpPr>
          <p:nvPr>
            <p:ph type="title"/>
          </p:nvPr>
        </p:nvSpPr>
        <p:spPr>
          <a:xfrm>
            <a:off x="838200" y="45085"/>
            <a:ext cx="10515600" cy="1325563"/>
          </a:xfrm>
        </p:spPr>
        <p:txBody>
          <a:bodyPr/>
          <a:lstStyle/>
          <a:p>
            <a:pPr algn="ctr"/>
            <a:r>
              <a:rPr lang="id-ID" dirty="0">
                <a:solidFill>
                  <a:schemeClr val="bg1"/>
                </a:solidFill>
              </a:rPr>
              <a:t>Implementasi awal</a:t>
            </a:r>
          </a:p>
        </p:txBody>
      </p:sp>
      <p:sp>
        <p:nvSpPr>
          <p:cNvPr id="3" name="Content Placeholder 2">
            <a:extLst>
              <a:ext uri="{FF2B5EF4-FFF2-40B4-BE49-F238E27FC236}">
                <a16:creationId xmlns:a16="http://schemas.microsoft.com/office/drawing/2014/main" id="{3C1A3B49-206F-404E-8A12-823F2589588C}"/>
              </a:ext>
            </a:extLst>
          </p:cNvPr>
          <p:cNvSpPr>
            <a:spLocks noGrp="1"/>
          </p:cNvSpPr>
          <p:nvPr>
            <p:ph idx="1"/>
          </p:nvPr>
        </p:nvSpPr>
        <p:spPr/>
        <p:txBody>
          <a:bodyPr>
            <a:normAutofit/>
          </a:bodyPr>
          <a:lstStyle/>
          <a:p>
            <a:r>
              <a:rPr lang="id-ID" dirty="0"/>
              <a:t>Hasil Lab Prototype sudah bisa bisa dibuat dalam jumlah cukup besar dan dapat dicoba sebagai suatu kegiatan </a:t>
            </a:r>
            <a:r>
              <a:rPr lang="id-ID" b="1" i="1" dirty="0">
                <a:highlight>
                  <a:srgbClr val="FFFF00"/>
                </a:highlight>
              </a:rPr>
              <a:t>sandbox</a:t>
            </a:r>
            <a:r>
              <a:rPr lang="id-ID" dirty="0"/>
              <a:t>; juga dapat dilaksanakan terhadap hasil Production Prototype;</a:t>
            </a:r>
          </a:p>
          <a:p>
            <a:r>
              <a:rPr lang="id-ID" dirty="0">
                <a:highlight>
                  <a:srgbClr val="FFFF00"/>
                </a:highlight>
              </a:rPr>
              <a:t>Pelaksanaan di </a:t>
            </a:r>
            <a:r>
              <a:rPr lang="id-ID" b="1" i="1" dirty="0">
                <a:highlight>
                  <a:srgbClr val="FFFF00"/>
                </a:highlight>
              </a:rPr>
              <a:t>sandbox</a:t>
            </a:r>
            <a:r>
              <a:rPr lang="id-ID" dirty="0">
                <a:highlight>
                  <a:srgbClr val="FFFF00"/>
                </a:highlight>
              </a:rPr>
              <a:t> ini dapat dilakukan oleh </a:t>
            </a:r>
            <a:r>
              <a:rPr lang="id-ID" b="1" dirty="0">
                <a:solidFill>
                  <a:srgbClr val="C00000"/>
                </a:solidFill>
                <a:highlight>
                  <a:srgbClr val="FFFF00"/>
                </a:highlight>
              </a:rPr>
              <a:t>Institusi pelaksana Riset sendiri dan/atau partnernya</a:t>
            </a:r>
            <a:r>
              <a:rPr lang="id-ID" dirty="0">
                <a:highlight>
                  <a:srgbClr val="FFFF00"/>
                </a:highlight>
              </a:rPr>
              <a:t>; </a:t>
            </a:r>
            <a:r>
              <a:rPr lang="id-ID" dirty="0"/>
              <a:t>Jadi Hasil Riset digunakan sendiri dulu oleh Pelaksananya (bisa bersama partnernya)</a:t>
            </a:r>
          </a:p>
          <a:p>
            <a:r>
              <a:rPr lang="id-ID" dirty="0"/>
              <a:t>Dgn </a:t>
            </a:r>
            <a:r>
              <a:rPr lang="id-ID" b="1" i="1" dirty="0"/>
              <a:t>Sandbox</a:t>
            </a:r>
            <a:r>
              <a:rPr lang="id-ID" dirty="0"/>
              <a:t> ini maka hasil dapat di Monev, perbaikan2 dapat dilaksanakan bahkan sertifikasi2 sudah mulai dapat dilaksanakan, </a:t>
            </a:r>
            <a:r>
              <a:rPr lang="id-ID" b="1" dirty="0">
                <a:solidFill>
                  <a:srgbClr val="C00000"/>
                </a:solidFill>
                <a:highlight>
                  <a:srgbClr val="FFFF00"/>
                </a:highlight>
              </a:rPr>
              <a:t>terutama yang terkait Keamanan</a:t>
            </a:r>
            <a:r>
              <a:rPr lang="id-ID" dirty="0"/>
              <a:t>. </a:t>
            </a:r>
          </a:p>
          <a:p>
            <a:r>
              <a:rPr lang="id-ID" dirty="0"/>
              <a:t>Calon2 pengguna juga dapat melihat hasilnya langsung.</a:t>
            </a:r>
          </a:p>
        </p:txBody>
      </p:sp>
    </p:spTree>
    <p:extLst>
      <p:ext uri="{BB962C8B-B14F-4D97-AF65-F5344CB8AC3E}">
        <p14:creationId xmlns:p14="http://schemas.microsoft.com/office/powerpoint/2010/main" val="305253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52A664-9043-4889-BDCF-93AA1D5CDC9C}"/>
              </a:ext>
            </a:extLst>
          </p:cNvPr>
          <p:cNvPicPr>
            <a:picLocks noChangeAspect="1"/>
          </p:cNvPicPr>
          <p:nvPr/>
        </p:nvPicPr>
        <p:blipFill>
          <a:blip r:embed="rId2"/>
          <a:stretch>
            <a:fillRect/>
          </a:stretch>
        </p:blipFill>
        <p:spPr>
          <a:xfrm>
            <a:off x="609688" y="1483995"/>
            <a:ext cx="10972623" cy="4186238"/>
          </a:xfrm>
          <a:prstGeom prst="rect">
            <a:avLst/>
          </a:prstGeom>
        </p:spPr>
      </p:pic>
      <p:sp>
        <p:nvSpPr>
          <p:cNvPr id="3" name="Arrow: Left 2">
            <a:extLst>
              <a:ext uri="{FF2B5EF4-FFF2-40B4-BE49-F238E27FC236}">
                <a16:creationId xmlns:a16="http://schemas.microsoft.com/office/drawing/2014/main" id="{151A415A-A59D-4046-A032-9E83BB297854}"/>
              </a:ext>
            </a:extLst>
          </p:cNvPr>
          <p:cNvSpPr/>
          <p:nvPr/>
        </p:nvSpPr>
        <p:spPr>
          <a:xfrm>
            <a:off x="8958885" y="2786061"/>
            <a:ext cx="2342557" cy="342901"/>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9862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7A6518-4FB2-4EDE-B285-09C54545B380}"/>
              </a:ext>
            </a:extLst>
          </p:cNvPr>
          <p:cNvSpPr txBox="1"/>
          <p:nvPr/>
        </p:nvSpPr>
        <p:spPr>
          <a:xfrm>
            <a:off x="7510210" y="2900362"/>
            <a:ext cx="4681790" cy="923330"/>
          </a:xfrm>
          <a:prstGeom prst="rect">
            <a:avLst/>
          </a:prstGeom>
          <a:noFill/>
        </p:spPr>
        <p:txBody>
          <a:bodyPr wrap="square">
            <a:spAutoFit/>
          </a:bodyPr>
          <a:lstStyle/>
          <a:p>
            <a:r>
              <a:rPr lang="id-ID" dirty="0">
                <a:hlinkClick r:id="rId2"/>
              </a:rPr>
              <a:t>https://www.reuters.com/article/us-uber-crash-idUSKBN1XF2HA</a:t>
            </a:r>
            <a:endParaRPr lang="id-ID" dirty="0"/>
          </a:p>
          <a:p>
            <a:endParaRPr lang="id-ID" dirty="0"/>
          </a:p>
        </p:txBody>
      </p:sp>
      <p:sp>
        <p:nvSpPr>
          <p:cNvPr id="2" name="TextBox 1">
            <a:extLst>
              <a:ext uri="{FF2B5EF4-FFF2-40B4-BE49-F238E27FC236}">
                <a16:creationId xmlns:a16="http://schemas.microsoft.com/office/drawing/2014/main" id="{B5034B82-4416-4B79-AF68-A7AFBAD9F68B}"/>
              </a:ext>
            </a:extLst>
          </p:cNvPr>
          <p:cNvSpPr txBox="1"/>
          <p:nvPr/>
        </p:nvSpPr>
        <p:spPr>
          <a:xfrm>
            <a:off x="4294517" y="1209081"/>
            <a:ext cx="6186309" cy="1815882"/>
          </a:xfrm>
          <a:prstGeom prst="rect">
            <a:avLst/>
          </a:prstGeom>
          <a:noFill/>
        </p:spPr>
        <p:txBody>
          <a:bodyPr wrap="none" rtlCol="0">
            <a:spAutoFit/>
          </a:bodyPr>
          <a:lstStyle/>
          <a:p>
            <a:r>
              <a:rPr lang="id-ID" sz="2800" b="1" dirty="0"/>
              <a:t>Tentang Mobil tanpa pengendara;</a:t>
            </a:r>
          </a:p>
          <a:p>
            <a:r>
              <a:rPr lang="id-ID" sz="2800" b="1" dirty="0"/>
              <a:t>Reuters, 6 November 2019 :</a:t>
            </a:r>
          </a:p>
          <a:p>
            <a:r>
              <a:rPr lang="id-ID" sz="2800" b="1" dirty="0"/>
              <a:t>In review of fatal Arizona crash, </a:t>
            </a:r>
          </a:p>
          <a:p>
            <a:r>
              <a:rPr lang="id-ID" sz="2800" b="1" dirty="0"/>
              <a:t>US Agency says Uber software had flaws</a:t>
            </a:r>
          </a:p>
        </p:txBody>
      </p:sp>
      <p:sp>
        <p:nvSpPr>
          <p:cNvPr id="3" name="TextBox 2">
            <a:extLst>
              <a:ext uri="{FF2B5EF4-FFF2-40B4-BE49-F238E27FC236}">
                <a16:creationId xmlns:a16="http://schemas.microsoft.com/office/drawing/2014/main" id="{102BE8E6-1F12-4C0D-8335-95CE7947A033}"/>
              </a:ext>
            </a:extLst>
          </p:cNvPr>
          <p:cNvSpPr txBox="1"/>
          <p:nvPr/>
        </p:nvSpPr>
        <p:spPr>
          <a:xfrm>
            <a:off x="103570" y="3204330"/>
            <a:ext cx="6036524" cy="1815882"/>
          </a:xfrm>
          <a:prstGeom prst="rect">
            <a:avLst/>
          </a:prstGeom>
          <a:noFill/>
        </p:spPr>
        <p:txBody>
          <a:bodyPr wrap="none" rtlCol="0">
            <a:spAutoFit/>
          </a:bodyPr>
          <a:lstStyle/>
          <a:p>
            <a:r>
              <a:rPr lang="id-ID" sz="2800" b="1" dirty="0"/>
              <a:t>Tentang alat pengendali pesawat : </a:t>
            </a:r>
          </a:p>
          <a:p>
            <a:r>
              <a:rPr lang="id-ID" sz="2800" b="1" dirty="0"/>
              <a:t>CNBC, 25 Okt 2019, </a:t>
            </a:r>
          </a:p>
          <a:p>
            <a:r>
              <a:rPr lang="id-ID" sz="2800" b="1" dirty="0"/>
              <a:t>MCAS, Biang Kerok Penyebab jatuhnya </a:t>
            </a:r>
          </a:p>
          <a:p>
            <a:r>
              <a:rPr lang="id-ID" sz="2800" b="1" dirty="0"/>
              <a:t>Boeing JT – 610 Lion Air</a:t>
            </a:r>
          </a:p>
        </p:txBody>
      </p:sp>
      <p:sp>
        <p:nvSpPr>
          <p:cNvPr id="5" name="TextBox 4">
            <a:extLst>
              <a:ext uri="{FF2B5EF4-FFF2-40B4-BE49-F238E27FC236}">
                <a16:creationId xmlns:a16="http://schemas.microsoft.com/office/drawing/2014/main" id="{16EB8DB4-DBC0-4897-957B-15CBDB95233E}"/>
              </a:ext>
            </a:extLst>
          </p:cNvPr>
          <p:cNvSpPr txBox="1"/>
          <p:nvPr/>
        </p:nvSpPr>
        <p:spPr>
          <a:xfrm>
            <a:off x="103570" y="5199580"/>
            <a:ext cx="6872287" cy="369332"/>
          </a:xfrm>
          <a:prstGeom prst="rect">
            <a:avLst/>
          </a:prstGeom>
          <a:noFill/>
        </p:spPr>
        <p:txBody>
          <a:bodyPr wrap="square">
            <a:spAutoFit/>
          </a:bodyPr>
          <a:lstStyle/>
          <a:p>
            <a:r>
              <a:rPr lang="id-ID" b="1" i="0" dirty="0">
                <a:solidFill>
                  <a:srgbClr val="4D5156"/>
                </a:solidFill>
                <a:effectLst/>
                <a:latin typeface="arial" panose="020B0604020202020204" pitchFamily="34" charset="0"/>
              </a:rPr>
              <a:t>MCAS : </a:t>
            </a:r>
            <a:r>
              <a:rPr lang="en-US" b="1" i="0" dirty="0">
                <a:solidFill>
                  <a:srgbClr val="4D5156"/>
                </a:solidFill>
                <a:effectLst/>
                <a:latin typeface="arial" panose="020B0604020202020204" pitchFamily="34" charset="0"/>
              </a:rPr>
              <a:t>Maneuvering Characteristics Augmentation System</a:t>
            </a:r>
            <a:endParaRPr lang="id-ID" b="1" dirty="0"/>
          </a:p>
        </p:txBody>
      </p:sp>
      <p:sp>
        <p:nvSpPr>
          <p:cNvPr id="19" name="TextBox 18">
            <a:extLst>
              <a:ext uri="{FF2B5EF4-FFF2-40B4-BE49-F238E27FC236}">
                <a16:creationId xmlns:a16="http://schemas.microsoft.com/office/drawing/2014/main" id="{835D8125-2492-48F7-B2A0-0B12A37E3E98}"/>
              </a:ext>
            </a:extLst>
          </p:cNvPr>
          <p:cNvSpPr txBox="1"/>
          <p:nvPr/>
        </p:nvSpPr>
        <p:spPr>
          <a:xfrm>
            <a:off x="6435688" y="4314480"/>
            <a:ext cx="5756312" cy="923330"/>
          </a:xfrm>
          <a:prstGeom prst="rect">
            <a:avLst/>
          </a:prstGeom>
          <a:noFill/>
        </p:spPr>
        <p:txBody>
          <a:bodyPr wrap="square">
            <a:spAutoFit/>
          </a:bodyPr>
          <a:lstStyle/>
          <a:p>
            <a:r>
              <a:rPr lang="id-ID" dirty="0">
                <a:hlinkClick r:id="rId3"/>
              </a:rPr>
              <a:t>https://www.cnbcindonesia.com/news/20191025150744-4-110195/mcas-biang-kerok-penyebab-jatuhnya-boeing-jt-610-lion-air</a:t>
            </a:r>
            <a:endParaRPr lang="id-ID" dirty="0"/>
          </a:p>
        </p:txBody>
      </p:sp>
    </p:spTree>
    <p:extLst>
      <p:ext uri="{BB962C8B-B14F-4D97-AF65-F5344CB8AC3E}">
        <p14:creationId xmlns:p14="http://schemas.microsoft.com/office/powerpoint/2010/main" val="268454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7E80-4381-4F84-A03B-C2EEDE0E9AEA}"/>
              </a:ext>
            </a:extLst>
          </p:cNvPr>
          <p:cNvSpPr>
            <a:spLocks noGrp="1"/>
          </p:cNvSpPr>
          <p:nvPr>
            <p:ph type="title"/>
          </p:nvPr>
        </p:nvSpPr>
        <p:spPr/>
        <p:txBody>
          <a:bodyPr/>
          <a:lstStyle/>
          <a:p>
            <a:r>
              <a:rPr lang="id-ID" dirty="0"/>
              <a:t>Pelaksanaan untuk Stranas KA</a:t>
            </a:r>
          </a:p>
        </p:txBody>
      </p:sp>
      <p:sp>
        <p:nvSpPr>
          <p:cNvPr id="3" name="Text Placeholder 2">
            <a:extLst>
              <a:ext uri="{FF2B5EF4-FFF2-40B4-BE49-F238E27FC236}">
                <a16:creationId xmlns:a16="http://schemas.microsoft.com/office/drawing/2014/main" id="{A8CF1D91-9AC4-4CE1-BB57-54F84DBD6327}"/>
              </a:ext>
            </a:extLst>
          </p:cNvPr>
          <p:cNvSpPr>
            <a:spLocks noGrp="1"/>
          </p:cNvSpPr>
          <p:nvPr>
            <p:ph type="body" idx="1"/>
          </p:nvPr>
        </p:nvSpPr>
        <p:spPr/>
        <p:txBody>
          <a:bodyPr/>
          <a:lstStyle/>
          <a:p>
            <a:endParaRPr lang="id-ID"/>
          </a:p>
        </p:txBody>
      </p:sp>
    </p:spTree>
    <p:extLst>
      <p:ext uri="{BB962C8B-B14F-4D97-AF65-F5344CB8AC3E}">
        <p14:creationId xmlns:p14="http://schemas.microsoft.com/office/powerpoint/2010/main" val="406874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A882-DBD5-484A-AB77-07088019AF6F}"/>
              </a:ext>
            </a:extLst>
          </p:cNvPr>
          <p:cNvSpPr>
            <a:spLocks noGrp="1"/>
          </p:cNvSpPr>
          <p:nvPr>
            <p:ph type="title"/>
          </p:nvPr>
        </p:nvSpPr>
        <p:spPr>
          <a:xfrm>
            <a:off x="838200" y="18255"/>
            <a:ext cx="10515600" cy="1325563"/>
          </a:xfrm>
        </p:spPr>
        <p:txBody>
          <a:bodyPr/>
          <a:lstStyle/>
          <a:p>
            <a:r>
              <a:rPr lang="id-ID" dirty="0">
                <a:solidFill>
                  <a:schemeClr val="bg2"/>
                </a:solidFill>
              </a:rPr>
              <a:t>            Rencana Paparan</a:t>
            </a:r>
          </a:p>
        </p:txBody>
      </p:sp>
      <p:sp>
        <p:nvSpPr>
          <p:cNvPr id="3" name="Content Placeholder 2">
            <a:extLst>
              <a:ext uri="{FF2B5EF4-FFF2-40B4-BE49-F238E27FC236}">
                <a16:creationId xmlns:a16="http://schemas.microsoft.com/office/drawing/2014/main" id="{CD4833B3-D02E-4C1F-BB35-43BE3BC88380}"/>
              </a:ext>
            </a:extLst>
          </p:cNvPr>
          <p:cNvSpPr>
            <a:spLocks noGrp="1"/>
          </p:cNvSpPr>
          <p:nvPr>
            <p:ph idx="1"/>
          </p:nvPr>
        </p:nvSpPr>
        <p:spPr/>
        <p:txBody>
          <a:bodyPr>
            <a:normAutofit/>
          </a:bodyPr>
          <a:lstStyle/>
          <a:p>
            <a:r>
              <a:rPr lang="id-ID" dirty="0"/>
              <a:t>Lapisan2 TIK – Letak KA</a:t>
            </a:r>
          </a:p>
          <a:p>
            <a:r>
              <a:rPr lang="id-ID" dirty="0"/>
              <a:t>Pengembangan produk TIK; Dari Riset sampai Komersialisasi</a:t>
            </a:r>
          </a:p>
          <a:p>
            <a:r>
              <a:rPr lang="id-ID" dirty="0"/>
              <a:t>Usaha menyeberangi Lembah Kematian</a:t>
            </a:r>
          </a:p>
          <a:p>
            <a:r>
              <a:rPr lang="id-ID" dirty="0"/>
              <a:t>Pelaksanaan untuk Stranas KA</a:t>
            </a:r>
          </a:p>
          <a:p>
            <a:endParaRPr lang="id-ID" dirty="0"/>
          </a:p>
        </p:txBody>
      </p:sp>
    </p:spTree>
    <p:extLst>
      <p:ext uri="{BB962C8B-B14F-4D97-AF65-F5344CB8AC3E}">
        <p14:creationId xmlns:p14="http://schemas.microsoft.com/office/powerpoint/2010/main" val="173885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54E7-5494-4A7D-9B6A-98BE7DFDC125}"/>
              </a:ext>
            </a:extLst>
          </p:cNvPr>
          <p:cNvSpPr>
            <a:spLocks noGrp="1"/>
          </p:cNvSpPr>
          <p:nvPr>
            <p:ph type="title"/>
          </p:nvPr>
        </p:nvSpPr>
        <p:spPr>
          <a:xfrm>
            <a:off x="838200" y="0"/>
            <a:ext cx="10515600" cy="1325563"/>
          </a:xfrm>
        </p:spPr>
        <p:txBody>
          <a:bodyPr/>
          <a:lstStyle/>
          <a:p>
            <a:pPr algn="ctr"/>
            <a:r>
              <a:rPr lang="id-ID" dirty="0">
                <a:solidFill>
                  <a:schemeClr val="bg1"/>
                </a:solidFill>
              </a:rPr>
              <a:t>Contoh Implementasi </a:t>
            </a:r>
            <a:br>
              <a:rPr lang="id-ID" dirty="0">
                <a:solidFill>
                  <a:schemeClr val="bg1"/>
                </a:solidFill>
              </a:rPr>
            </a:br>
            <a:r>
              <a:rPr lang="id-ID" dirty="0">
                <a:solidFill>
                  <a:schemeClr val="bg1"/>
                </a:solidFill>
              </a:rPr>
              <a:t>Stranas KA (1)</a:t>
            </a:r>
          </a:p>
        </p:txBody>
      </p:sp>
      <p:pic>
        <p:nvPicPr>
          <p:cNvPr id="5" name="Content Placeholder 4">
            <a:extLst>
              <a:ext uri="{FF2B5EF4-FFF2-40B4-BE49-F238E27FC236}">
                <a16:creationId xmlns:a16="http://schemas.microsoft.com/office/drawing/2014/main" id="{1811116A-1D0D-4F39-898E-64BC22BF6FA4}"/>
              </a:ext>
            </a:extLst>
          </p:cNvPr>
          <p:cNvPicPr>
            <a:picLocks noGrp="1" noChangeAspect="1"/>
          </p:cNvPicPr>
          <p:nvPr>
            <p:ph idx="1"/>
          </p:nvPr>
        </p:nvPicPr>
        <p:blipFill>
          <a:blip r:embed="rId2"/>
          <a:stretch>
            <a:fillRect/>
          </a:stretch>
        </p:blipFill>
        <p:spPr>
          <a:xfrm>
            <a:off x="1828800" y="1325563"/>
            <a:ext cx="10153811" cy="5342467"/>
          </a:xfrm>
        </p:spPr>
      </p:pic>
      <p:sp>
        <p:nvSpPr>
          <p:cNvPr id="6" name="TextBox 5">
            <a:extLst>
              <a:ext uri="{FF2B5EF4-FFF2-40B4-BE49-F238E27FC236}">
                <a16:creationId xmlns:a16="http://schemas.microsoft.com/office/drawing/2014/main" id="{648B3455-D27A-4512-B085-857525BCF1A0}"/>
              </a:ext>
            </a:extLst>
          </p:cNvPr>
          <p:cNvSpPr txBox="1"/>
          <p:nvPr/>
        </p:nvSpPr>
        <p:spPr>
          <a:xfrm>
            <a:off x="8577262" y="1388824"/>
            <a:ext cx="3614738" cy="369332"/>
          </a:xfrm>
          <a:prstGeom prst="rect">
            <a:avLst/>
          </a:prstGeom>
          <a:noFill/>
        </p:spPr>
        <p:txBody>
          <a:bodyPr wrap="square" rtlCol="0">
            <a:spAutoFit/>
          </a:bodyPr>
          <a:lstStyle/>
          <a:p>
            <a:r>
              <a:rPr lang="id-ID" dirty="0">
                <a:hlinkClick r:id="rId3">
                  <a:extLst>
                    <a:ext uri="{A12FA001-AC4F-418D-AE19-62706E023703}">
                      <ahyp:hlinkClr xmlns:ahyp="http://schemas.microsoft.com/office/drawing/2018/hyperlinkcolor" val="tx"/>
                    </a:ext>
                  </a:extLst>
                </a:hlinkClick>
              </a:rPr>
              <a:t>Sumber : </a:t>
            </a:r>
            <a:r>
              <a:rPr lang="id-ID" dirty="0">
                <a:solidFill>
                  <a:srgbClr val="0563C1"/>
                </a:solidFill>
                <a:hlinkClick r:id="rId3">
                  <a:extLst>
                    <a:ext uri="{A12FA001-AC4F-418D-AE19-62706E023703}">
                      <ahyp:hlinkClr xmlns:ahyp="http://schemas.microsoft.com/office/drawing/2018/hyperlinkcolor" val="tx"/>
                    </a:ext>
                  </a:extLst>
                </a:hlinkClick>
              </a:rPr>
              <a:t>https://ai-innovation.id/</a:t>
            </a:r>
            <a:endParaRPr lang="id-ID" dirty="0"/>
          </a:p>
        </p:txBody>
      </p:sp>
    </p:spTree>
    <p:extLst>
      <p:ext uri="{BB962C8B-B14F-4D97-AF65-F5344CB8AC3E}">
        <p14:creationId xmlns:p14="http://schemas.microsoft.com/office/powerpoint/2010/main" val="679697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07A7-EC9F-4ED0-9699-283E0EC28E9A}"/>
              </a:ext>
            </a:extLst>
          </p:cNvPr>
          <p:cNvSpPr>
            <a:spLocks noGrp="1"/>
          </p:cNvSpPr>
          <p:nvPr>
            <p:ph type="title"/>
          </p:nvPr>
        </p:nvSpPr>
        <p:spPr>
          <a:xfrm>
            <a:off x="838200" y="18255"/>
            <a:ext cx="10515600" cy="1325563"/>
          </a:xfrm>
        </p:spPr>
        <p:txBody>
          <a:bodyPr/>
          <a:lstStyle/>
          <a:p>
            <a:pPr algn="ctr"/>
            <a:r>
              <a:rPr lang="id-ID" dirty="0">
                <a:solidFill>
                  <a:schemeClr val="bg1"/>
                </a:solidFill>
              </a:rPr>
              <a:t>lanjutan</a:t>
            </a:r>
          </a:p>
        </p:txBody>
      </p:sp>
      <p:sp>
        <p:nvSpPr>
          <p:cNvPr id="3" name="Content Placeholder 2">
            <a:extLst>
              <a:ext uri="{FF2B5EF4-FFF2-40B4-BE49-F238E27FC236}">
                <a16:creationId xmlns:a16="http://schemas.microsoft.com/office/drawing/2014/main" id="{B7932D3D-548E-49F6-B5D7-2E41278EC25A}"/>
              </a:ext>
            </a:extLst>
          </p:cNvPr>
          <p:cNvSpPr>
            <a:spLocks noGrp="1"/>
          </p:cNvSpPr>
          <p:nvPr>
            <p:ph idx="1"/>
          </p:nvPr>
        </p:nvSpPr>
        <p:spPr/>
        <p:txBody>
          <a:bodyPr>
            <a:normAutofit fontScale="92500" lnSpcReduction="10000"/>
          </a:bodyPr>
          <a:lstStyle/>
          <a:p>
            <a:r>
              <a:rPr lang="id-ID" dirty="0"/>
              <a:t>TEWS telah dikembangkan, lengkap dgn sensor, pengumpulan data dsb; Berdasarkan data2 yg ada, para ahli dapat memprediksi Tsunami yg dapat terjadi.</a:t>
            </a:r>
          </a:p>
          <a:p>
            <a:r>
              <a:rPr lang="id-ID" dirty="0"/>
              <a:t>KA untuk Prediksi Tsunami perlu dikembangkan, sehingga Sistem yg ada sekarang ini dapat dilengkapi dgn KA sehingga prediksi dapat dilakukan dgn lebih baik.</a:t>
            </a:r>
          </a:p>
          <a:p>
            <a:pPr marL="0" indent="0">
              <a:buNone/>
            </a:pPr>
            <a:r>
              <a:rPr lang="id-ID" dirty="0"/>
              <a:t>Catatan : Informasi ttg hal2 yg perlu dikembangkan telah cukup jelas</a:t>
            </a:r>
          </a:p>
          <a:p>
            <a:r>
              <a:rPr lang="id-ID" dirty="0"/>
              <a:t>Perlu dipastikan pelaksana Risetnya, pendanaannya,  sertifikasi2 yg diperlukan, para calon pengguna dan sandbox utk sistem KA ini.</a:t>
            </a:r>
          </a:p>
          <a:p>
            <a:r>
              <a:rPr lang="id-ID" dirty="0"/>
              <a:t>Selanjutnya, perlu diperhatikan apakah para pengguna nantinya dapat memberikan preferensi bagi penggunaan produk ini setelah di produksi.</a:t>
            </a:r>
          </a:p>
          <a:p>
            <a:endParaRPr lang="id-ID" dirty="0"/>
          </a:p>
        </p:txBody>
      </p:sp>
    </p:spTree>
    <p:extLst>
      <p:ext uri="{BB962C8B-B14F-4D97-AF65-F5344CB8AC3E}">
        <p14:creationId xmlns:p14="http://schemas.microsoft.com/office/powerpoint/2010/main" val="35087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ED6C-A96E-49CC-A77D-382B7D099DB2}"/>
              </a:ext>
            </a:extLst>
          </p:cNvPr>
          <p:cNvSpPr>
            <a:spLocks noGrp="1"/>
          </p:cNvSpPr>
          <p:nvPr>
            <p:ph type="title"/>
          </p:nvPr>
        </p:nvSpPr>
        <p:spPr>
          <a:xfrm>
            <a:off x="838200" y="0"/>
            <a:ext cx="10515600" cy="1325563"/>
          </a:xfrm>
        </p:spPr>
        <p:txBody>
          <a:bodyPr/>
          <a:lstStyle/>
          <a:p>
            <a:pPr algn="ctr"/>
            <a:r>
              <a:rPr lang="id-ID" dirty="0">
                <a:solidFill>
                  <a:schemeClr val="bg1"/>
                </a:solidFill>
              </a:rPr>
              <a:t>Contoh Implementasi </a:t>
            </a:r>
            <a:br>
              <a:rPr lang="id-ID" dirty="0">
                <a:solidFill>
                  <a:schemeClr val="bg1"/>
                </a:solidFill>
              </a:rPr>
            </a:br>
            <a:r>
              <a:rPr lang="id-ID" dirty="0">
                <a:solidFill>
                  <a:schemeClr val="bg1"/>
                </a:solidFill>
              </a:rPr>
              <a:t>Stranas KA (2)</a:t>
            </a:r>
          </a:p>
        </p:txBody>
      </p:sp>
      <p:pic>
        <p:nvPicPr>
          <p:cNvPr id="5" name="Content Placeholder 4">
            <a:extLst>
              <a:ext uri="{FF2B5EF4-FFF2-40B4-BE49-F238E27FC236}">
                <a16:creationId xmlns:a16="http://schemas.microsoft.com/office/drawing/2014/main" id="{E5F68934-BFCF-470D-A1C5-B358413F9DE0}"/>
              </a:ext>
            </a:extLst>
          </p:cNvPr>
          <p:cNvPicPr>
            <a:picLocks noGrp="1" noChangeAspect="1"/>
          </p:cNvPicPr>
          <p:nvPr>
            <p:ph idx="1"/>
          </p:nvPr>
        </p:nvPicPr>
        <p:blipFill>
          <a:blip r:embed="rId2"/>
          <a:stretch>
            <a:fillRect/>
          </a:stretch>
        </p:blipFill>
        <p:spPr>
          <a:xfrm>
            <a:off x="1143954" y="1535271"/>
            <a:ext cx="11048046" cy="4591844"/>
          </a:xfrm>
        </p:spPr>
      </p:pic>
    </p:spTree>
    <p:extLst>
      <p:ext uri="{BB962C8B-B14F-4D97-AF65-F5344CB8AC3E}">
        <p14:creationId xmlns:p14="http://schemas.microsoft.com/office/powerpoint/2010/main" val="140992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C4E8-FCDE-4510-9DFB-89DAF9EAFB59}"/>
              </a:ext>
            </a:extLst>
          </p:cNvPr>
          <p:cNvSpPr>
            <a:spLocks noGrp="1"/>
          </p:cNvSpPr>
          <p:nvPr>
            <p:ph type="title"/>
          </p:nvPr>
        </p:nvSpPr>
        <p:spPr>
          <a:xfrm>
            <a:off x="838200" y="18255"/>
            <a:ext cx="10515600" cy="1325563"/>
          </a:xfrm>
        </p:spPr>
        <p:txBody>
          <a:bodyPr/>
          <a:lstStyle/>
          <a:p>
            <a:pPr algn="ctr"/>
            <a:r>
              <a:rPr lang="id-ID" dirty="0">
                <a:solidFill>
                  <a:schemeClr val="bg1"/>
                </a:solidFill>
              </a:rPr>
              <a:t>Lanjutan</a:t>
            </a:r>
          </a:p>
        </p:txBody>
      </p:sp>
      <p:sp>
        <p:nvSpPr>
          <p:cNvPr id="3" name="Content Placeholder 2">
            <a:extLst>
              <a:ext uri="{FF2B5EF4-FFF2-40B4-BE49-F238E27FC236}">
                <a16:creationId xmlns:a16="http://schemas.microsoft.com/office/drawing/2014/main" id="{81B2BBBC-DECB-400B-9C27-ADF25A40066B}"/>
              </a:ext>
            </a:extLst>
          </p:cNvPr>
          <p:cNvSpPr>
            <a:spLocks noGrp="1"/>
          </p:cNvSpPr>
          <p:nvPr>
            <p:ph idx="1"/>
          </p:nvPr>
        </p:nvSpPr>
        <p:spPr/>
        <p:txBody>
          <a:bodyPr/>
          <a:lstStyle/>
          <a:p>
            <a:r>
              <a:rPr lang="id-ID" dirty="0"/>
              <a:t>Informasi ttg produk berupa platform yg akan dikembangkan perlu disusun dgn lebih detail, juga sumber2 informasi dan jenis2 informasi yg akan di letakkan di Platform tsb.</a:t>
            </a:r>
          </a:p>
          <a:p>
            <a:r>
              <a:rPr lang="id-ID" dirty="0"/>
              <a:t>Selanjutnya, spt juga pada contoh sebelumnya, perlu dipastikan pelaksana Risetnya, pendanaannya,  sertifikasi2 yg diperlukan, para calon pengguna dan sandbox utk sistem KA ini.</a:t>
            </a:r>
          </a:p>
          <a:p>
            <a:r>
              <a:rPr lang="id-ID" dirty="0"/>
              <a:t>Selanjutnya perlu diperhatikan apakah para pengguna nantinya akan memberikan preferensi bagi penggunaan platform ini.</a:t>
            </a:r>
          </a:p>
          <a:p>
            <a:endParaRPr lang="id-ID" dirty="0"/>
          </a:p>
        </p:txBody>
      </p:sp>
    </p:spTree>
    <p:extLst>
      <p:ext uri="{BB962C8B-B14F-4D97-AF65-F5344CB8AC3E}">
        <p14:creationId xmlns:p14="http://schemas.microsoft.com/office/powerpoint/2010/main" val="197670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3440-135F-4383-83C4-EEBEE8D0995B}"/>
              </a:ext>
            </a:extLst>
          </p:cNvPr>
          <p:cNvSpPr>
            <a:spLocks noGrp="1"/>
          </p:cNvSpPr>
          <p:nvPr>
            <p:ph type="title"/>
          </p:nvPr>
        </p:nvSpPr>
        <p:spPr>
          <a:xfrm>
            <a:off x="838200" y="18255"/>
            <a:ext cx="10515600" cy="1325563"/>
          </a:xfrm>
        </p:spPr>
        <p:txBody>
          <a:bodyPr/>
          <a:lstStyle/>
          <a:p>
            <a:pPr algn="ctr"/>
            <a:r>
              <a:rPr lang="id-ID" dirty="0">
                <a:solidFill>
                  <a:schemeClr val="bg1"/>
                </a:solidFill>
              </a:rPr>
              <a:t>Contoh2 lain</a:t>
            </a:r>
          </a:p>
        </p:txBody>
      </p:sp>
      <p:sp>
        <p:nvSpPr>
          <p:cNvPr id="3" name="Content Placeholder 2">
            <a:extLst>
              <a:ext uri="{FF2B5EF4-FFF2-40B4-BE49-F238E27FC236}">
                <a16:creationId xmlns:a16="http://schemas.microsoft.com/office/drawing/2014/main" id="{606008C8-8C2C-4EA9-BD5C-4D8EFA015600}"/>
              </a:ext>
            </a:extLst>
          </p:cNvPr>
          <p:cNvSpPr>
            <a:spLocks noGrp="1"/>
          </p:cNvSpPr>
          <p:nvPr>
            <p:ph idx="1"/>
          </p:nvPr>
        </p:nvSpPr>
        <p:spPr/>
        <p:txBody>
          <a:bodyPr>
            <a:normAutofit/>
          </a:bodyPr>
          <a:lstStyle/>
          <a:p>
            <a:r>
              <a:rPr lang="id-ID" dirty="0"/>
              <a:t>Masih banyak contoh2 lain di Stranas yg tentunya dapat dibahas, utk kemudian di detailkan, sehingga Implementasi nya dapat direncanakan dgn lebih baik. Contoh disampaikan juga di slide berikut.</a:t>
            </a:r>
          </a:p>
          <a:p>
            <a:r>
              <a:rPr lang="id-ID" dirty="0"/>
              <a:t>Detail ini meliputi pelaksanaan, termasuk pembiayaan, Regulasi yg perlu diikuti termasuk sertifikasi di regulasi yg harus diikuti, sampai pelaksaan sandbox dan pemasaran di masyarakat.</a:t>
            </a:r>
          </a:p>
          <a:p>
            <a:r>
              <a:rPr lang="id-ID" dirty="0"/>
              <a:t>Stranas ini memerlukan kelanjutan utk perencanaan serta pola Monitoring dan Evaluasinya, termasuk institusi penanggung jawab imlementasi Stranas dan pelaksana Monev ini.</a:t>
            </a:r>
          </a:p>
        </p:txBody>
      </p:sp>
    </p:spTree>
    <p:extLst>
      <p:ext uri="{BB962C8B-B14F-4D97-AF65-F5344CB8AC3E}">
        <p14:creationId xmlns:p14="http://schemas.microsoft.com/office/powerpoint/2010/main" val="2917393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0EC8E3-90FF-4D4D-96C8-93F699CD8A17}"/>
              </a:ext>
            </a:extLst>
          </p:cNvPr>
          <p:cNvPicPr>
            <a:picLocks noChangeAspect="1"/>
          </p:cNvPicPr>
          <p:nvPr/>
        </p:nvPicPr>
        <p:blipFill>
          <a:blip r:embed="rId2"/>
          <a:stretch>
            <a:fillRect/>
          </a:stretch>
        </p:blipFill>
        <p:spPr>
          <a:xfrm>
            <a:off x="0" y="1200150"/>
            <a:ext cx="9096375" cy="2867025"/>
          </a:xfrm>
          <a:prstGeom prst="rect">
            <a:avLst/>
          </a:prstGeom>
        </p:spPr>
      </p:pic>
      <p:pic>
        <p:nvPicPr>
          <p:cNvPr id="7" name="Picture 6">
            <a:extLst>
              <a:ext uri="{FF2B5EF4-FFF2-40B4-BE49-F238E27FC236}">
                <a16:creationId xmlns:a16="http://schemas.microsoft.com/office/drawing/2014/main" id="{E759922E-C4DE-4014-89BD-5B16716210E3}"/>
              </a:ext>
            </a:extLst>
          </p:cNvPr>
          <p:cNvPicPr>
            <a:picLocks noChangeAspect="1"/>
          </p:cNvPicPr>
          <p:nvPr/>
        </p:nvPicPr>
        <p:blipFill>
          <a:blip r:embed="rId3"/>
          <a:stretch>
            <a:fillRect/>
          </a:stretch>
        </p:blipFill>
        <p:spPr>
          <a:xfrm>
            <a:off x="3305175" y="3912870"/>
            <a:ext cx="8886825" cy="2733675"/>
          </a:xfrm>
          <a:prstGeom prst="rect">
            <a:avLst/>
          </a:prstGeom>
        </p:spPr>
      </p:pic>
    </p:spTree>
    <p:extLst>
      <p:ext uri="{BB962C8B-B14F-4D97-AF65-F5344CB8AC3E}">
        <p14:creationId xmlns:p14="http://schemas.microsoft.com/office/powerpoint/2010/main" val="378080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4839-742F-45FB-99B3-E474EA7E2255}"/>
              </a:ext>
            </a:extLst>
          </p:cNvPr>
          <p:cNvSpPr>
            <a:spLocks noGrp="1"/>
          </p:cNvSpPr>
          <p:nvPr>
            <p:ph type="title"/>
          </p:nvPr>
        </p:nvSpPr>
        <p:spPr>
          <a:xfrm>
            <a:off x="838200" y="29845"/>
            <a:ext cx="10515600" cy="1325563"/>
          </a:xfrm>
        </p:spPr>
        <p:txBody>
          <a:bodyPr/>
          <a:lstStyle/>
          <a:p>
            <a:pPr algn="ctr"/>
            <a:r>
              <a:rPr lang="id-ID" dirty="0">
                <a:solidFill>
                  <a:schemeClr val="bg1"/>
                </a:solidFill>
              </a:rPr>
              <a:t>Catatan penutup</a:t>
            </a:r>
          </a:p>
        </p:txBody>
      </p:sp>
      <p:sp>
        <p:nvSpPr>
          <p:cNvPr id="3" name="Content Placeholder 2">
            <a:extLst>
              <a:ext uri="{FF2B5EF4-FFF2-40B4-BE49-F238E27FC236}">
                <a16:creationId xmlns:a16="http://schemas.microsoft.com/office/drawing/2014/main" id="{CCF7524B-F225-4992-AC9F-13803058A547}"/>
              </a:ext>
            </a:extLst>
          </p:cNvPr>
          <p:cNvSpPr>
            <a:spLocks noGrp="1"/>
          </p:cNvSpPr>
          <p:nvPr>
            <p:ph idx="1"/>
          </p:nvPr>
        </p:nvSpPr>
        <p:spPr/>
        <p:txBody>
          <a:bodyPr/>
          <a:lstStyle/>
          <a:p>
            <a:r>
              <a:rPr lang="id-ID" dirty="0"/>
              <a:t>Stranas utk sektor apapun tentu sangat diperlukan agar pengembangan nya dapat terlaksana dengan baik.</a:t>
            </a:r>
          </a:p>
          <a:p>
            <a:r>
              <a:rPr lang="id-ID" dirty="0"/>
              <a:t>Perlu juga diperhatikan agar Strategi tersebut dapat di implementasikan dengan bersandar pada kemampuan lokal dan tidak sepenuhnya tergantung kepada industri LN dan/atau negara lain.</a:t>
            </a:r>
          </a:p>
          <a:p>
            <a:r>
              <a:rPr lang="id-ID" dirty="0"/>
              <a:t>Utk itu perlu diidentifikasi, mana komponen/Subsistem yg akan dikembangkan di DN dan mana yg harus dilengkapi dari LN. Tetapi diharapkan, </a:t>
            </a:r>
            <a:r>
              <a:rPr lang="id-ID" dirty="0">
                <a:highlight>
                  <a:srgbClr val="FFFF00"/>
                </a:highlight>
              </a:rPr>
              <a:t>harus dimiliki pengetahuan tentang Sistem nya oleh Institusi di DN</a:t>
            </a:r>
            <a:r>
              <a:rPr lang="id-ID" dirty="0"/>
              <a:t>.</a:t>
            </a:r>
          </a:p>
        </p:txBody>
      </p:sp>
    </p:spTree>
    <p:extLst>
      <p:ext uri="{BB962C8B-B14F-4D97-AF65-F5344CB8AC3E}">
        <p14:creationId xmlns:p14="http://schemas.microsoft.com/office/powerpoint/2010/main" val="192288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3866-DEB8-4567-996A-6C7B7E91EF7E}"/>
              </a:ext>
            </a:extLst>
          </p:cNvPr>
          <p:cNvSpPr>
            <a:spLocks noGrp="1"/>
          </p:cNvSpPr>
          <p:nvPr>
            <p:ph type="title"/>
          </p:nvPr>
        </p:nvSpPr>
        <p:spPr/>
        <p:txBody>
          <a:bodyPr/>
          <a:lstStyle/>
          <a:p>
            <a:r>
              <a:rPr lang="id-ID" dirty="0"/>
              <a:t>Sekian dan Terima kasih</a:t>
            </a:r>
          </a:p>
        </p:txBody>
      </p:sp>
      <p:sp>
        <p:nvSpPr>
          <p:cNvPr id="3" name="Text Placeholder 2">
            <a:extLst>
              <a:ext uri="{FF2B5EF4-FFF2-40B4-BE49-F238E27FC236}">
                <a16:creationId xmlns:a16="http://schemas.microsoft.com/office/drawing/2014/main" id="{6C510CB8-54BA-4351-8ACC-6A857A1DE1B7}"/>
              </a:ext>
            </a:extLst>
          </p:cNvPr>
          <p:cNvSpPr>
            <a:spLocks noGrp="1"/>
          </p:cNvSpPr>
          <p:nvPr>
            <p:ph type="body" idx="1"/>
          </p:nvPr>
        </p:nvSpPr>
        <p:spPr/>
        <p:txBody>
          <a:bodyPr/>
          <a:lstStyle/>
          <a:p>
            <a:endParaRPr lang="id-ID" dirty="0"/>
          </a:p>
        </p:txBody>
      </p:sp>
    </p:spTree>
    <p:extLst>
      <p:ext uri="{BB962C8B-B14F-4D97-AF65-F5344CB8AC3E}">
        <p14:creationId xmlns:p14="http://schemas.microsoft.com/office/powerpoint/2010/main" val="22803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68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530D-6DE2-4B71-ACCC-D30B6EFD89D9}"/>
              </a:ext>
            </a:extLst>
          </p:cNvPr>
          <p:cNvSpPr>
            <a:spLocks noGrp="1"/>
          </p:cNvSpPr>
          <p:nvPr>
            <p:ph type="title"/>
          </p:nvPr>
        </p:nvSpPr>
        <p:spPr/>
        <p:txBody>
          <a:bodyPr/>
          <a:lstStyle/>
          <a:p>
            <a:r>
              <a:rPr lang="id-ID" dirty="0"/>
              <a:t>Lapisan2 TIK – Letak KA</a:t>
            </a:r>
            <a:br>
              <a:rPr lang="id-ID" dirty="0"/>
            </a:br>
            <a:endParaRPr lang="id-ID" dirty="0"/>
          </a:p>
        </p:txBody>
      </p:sp>
      <p:sp>
        <p:nvSpPr>
          <p:cNvPr id="3" name="Text Placeholder 2">
            <a:extLst>
              <a:ext uri="{FF2B5EF4-FFF2-40B4-BE49-F238E27FC236}">
                <a16:creationId xmlns:a16="http://schemas.microsoft.com/office/drawing/2014/main" id="{46EE4E29-1015-4F62-803E-0BB444BA9DEC}"/>
              </a:ext>
            </a:extLst>
          </p:cNvPr>
          <p:cNvSpPr>
            <a:spLocks noGrp="1"/>
          </p:cNvSpPr>
          <p:nvPr>
            <p:ph type="body" idx="1"/>
          </p:nvPr>
        </p:nvSpPr>
        <p:spPr/>
        <p:txBody>
          <a:bodyPr/>
          <a:lstStyle/>
          <a:p>
            <a:endParaRPr lang="id-ID"/>
          </a:p>
        </p:txBody>
      </p:sp>
    </p:spTree>
    <p:extLst>
      <p:ext uri="{BB962C8B-B14F-4D97-AF65-F5344CB8AC3E}">
        <p14:creationId xmlns:p14="http://schemas.microsoft.com/office/powerpoint/2010/main" val="241405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420278A-C56F-4C47-9152-A689243800B1}"/>
              </a:ext>
            </a:extLst>
          </p:cNvPr>
          <p:cNvSpPr>
            <a:spLocks noGrp="1"/>
          </p:cNvSpPr>
          <p:nvPr>
            <p:ph type="title"/>
          </p:nvPr>
        </p:nvSpPr>
        <p:spPr>
          <a:xfrm>
            <a:off x="838200" y="-18715"/>
            <a:ext cx="10515600" cy="1325563"/>
          </a:xfrm>
        </p:spPr>
        <p:txBody>
          <a:bodyPr/>
          <a:lstStyle/>
          <a:p>
            <a:pPr algn="ctr"/>
            <a:r>
              <a:rPr lang="id-ID" altLang="id-ID" dirty="0">
                <a:solidFill>
                  <a:schemeClr val="bg1"/>
                </a:solidFill>
              </a:rPr>
              <a:t>Berbagai lapisan TIK</a:t>
            </a:r>
          </a:p>
        </p:txBody>
      </p:sp>
      <p:sp>
        <p:nvSpPr>
          <p:cNvPr id="34819" name="Slide Number Placeholder 3">
            <a:extLst>
              <a:ext uri="{FF2B5EF4-FFF2-40B4-BE49-F238E27FC236}">
                <a16:creationId xmlns:a16="http://schemas.microsoft.com/office/drawing/2014/main" id="{3362ED78-3F89-40F8-B44F-50FCA7CAC1BE}"/>
              </a:ext>
            </a:extLst>
          </p:cNvPr>
          <p:cNvSpPr>
            <a:spLocks noGrp="1" noChangeArrowheads="1"/>
          </p:cNvSpPr>
          <p:nvPr>
            <p:ph type="sldNum" sz="quarter" idx="12"/>
          </p:nvPr>
        </p:nvSpPr>
        <p:spPr bwMode="auto">
          <a:xfrm>
            <a:off x="266700" y="1389065"/>
            <a:ext cx="3249010" cy="3016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d-ID" altLang="id-ID" dirty="0">
                <a:solidFill>
                  <a:srgbClr val="045C75"/>
                </a:solidFill>
              </a:rPr>
              <a:t>Sumber gambar : Tata kelola Internet, APJII</a:t>
            </a:r>
            <a:endParaRPr lang="en-US" altLang="id-ID" dirty="0">
              <a:solidFill>
                <a:srgbClr val="045C75"/>
              </a:solidFill>
            </a:endParaRPr>
          </a:p>
        </p:txBody>
      </p:sp>
      <p:pic>
        <p:nvPicPr>
          <p:cNvPr id="34820" name="Picture 3">
            <a:extLst>
              <a:ext uri="{FF2B5EF4-FFF2-40B4-BE49-F238E27FC236}">
                <a16:creationId xmlns:a16="http://schemas.microsoft.com/office/drawing/2014/main" id="{8563C1CA-1AA8-4915-9E3F-089A601D71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8300" y="1754189"/>
            <a:ext cx="8496300" cy="4999037"/>
          </a:xfrm>
        </p:spPr>
      </p:pic>
      <p:sp>
        <p:nvSpPr>
          <p:cNvPr id="34821" name="TextBox 5">
            <a:extLst>
              <a:ext uri="{FF2B5EF4-FFF2-40B4-BE49-F238E27FC236}">
                <a16:creationId xmlns:a16="http://schemas.microsoft.com/office/drawing/2014/main" id="{22BE8AE5-42F5-4959-835E-2BA33A3040DA}"/>
              </a:ext>
            </a:extLst>
          </p:cNvPr>
          <p:cNvSpPr txBox="1">
            <a:spLocks noChangeArrowheads="1"/>
          </p:cNvSpPr>
          <p:nvPr/>
        </p:nvSpPr>
        <p:spPr bwMode="auto">
          <a:xfrm>
            <a:off x="6648451" y="5789291"/>
            <a:ext cx="28289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d-ID" altLang="id-ID" sz="2000" b="1" dirty="0">
                <a:solidFill>
                  <a:schemeClr val="accent6">
                    <a:lumMod val="75000"/>
                  </a:schemeClr>
                </a:solidFill>
              </a:rPr>
              <a:t>Telekomunikasi dioparsikan berbagai operator DN</a:t>
            </a:r>
          </a:p>
        </p:txBody>
      </p:sp>
      <p:sp>
        <p:nvSpPr>
          <p:cNvPr id="34822" name="TextBox 6">
            <a:extLst>
              <a:ext uri="{FF2B5EF4-FFF2-40B4-BE49-F238E27FC236}">
                <a16:creationId xmlns:a16="http://schemas.microsoft.com/office/drawing/2014/main" id="{78CA248C-2369-49B0-9637-1533CB55FA0B}"/>
              </a:ext>
            </a:extLst>
          </p:cNvPr>
          <p:cNvSpPr txBox="1">
            <a:spLocks noChangeArrowheads="1"/>
          </p:cNvSpPr>
          <p:nvPr/>
        </p:nvSpPr>
        <p:spPr bwMode="auto">
          <a:xfrm>
            <a:off x="8671560" y="3817153"/>
            <a:ext cx="35204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d-ID" altLang="id-ID" sz="2000" b="1" dirty="0">
                <a:solidFill>
                  <a:schemeClr val="accent5">
                    <a:lumMod val="75000"/>
                  </a:schemeClr>
                </a:solidFill>
              </a:rPr>
              <a:t>Telekomunikasi antar Komputer </a:t>
            </a:r>
          </a:p>
          <a:p>
            <a:r>
              <a:rPr lang="id-ID" altLang="id-ID" sz="2000" b="1" dirty="0">
                <a:solidFill>
                  <a:schemeClr val="accent5">
                    <a:lumMod val="75000"/>
                  </a:schemeClr>
                </a:solidFill>
              </a:rPr>
              <a:t>(Intranet, termasuk Internet yg dioperasikan ICANN)</a:t>
            </a:r>
          </a:p>
        </p:txBody>
      </p:sp>
      <p:sp>
        <p:nvSpPr>
          <p:cNvPr id="34823" name="TextBox 7">
            <a:extLst>
              <a:ext uri="{FF2B5EF4-FFF2-40B4-BE49-F238E27FC236}">
                <a16:creationId xmlns:a16="http://schemas.microsoft.com/office/drawing/2014/main" id="{CEAE1C71-CD6D-4E22-B2EB-1C22C757B655}"/>
              </a:ext>
            </a:extLst>
          </p:cNvPr>
          <p:cNvSpPr txBox="1">
            <a:spLocks noChangeArrowheads="1"/>
          </p:cNvSpPr>
          <p:nvPr/>
        </p:nvSpPr>
        <p:spPr bwMode="auto">
          <a:xfrm>
            <a:off x="1891205" y="2185070"/>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id-ID" altLang="id-ID" sz="2000" b="1" dirty="0">
                <a:solidFill>
                  <a:schemeClr val="accent4">
                    <a:lumMod val="75000"/>
                  </a:schemeClr>
                </a:solidFill>
              </a:rPr>
              <a:t>Aplikasi n Konten:</a:t>
            </a:r>
          </a:p>
          <a:p>
            <a:r>
              <a:rPr lang="id-ID" altLang="id-ID" sz="2000" b="1" dirty="0">
                <a:solidFill>
                  <a:schemeClr val="accent4">
                    <a:lumMod val="75000"/>
                  </a:schemeClr>
                </a:solidFill>
              </a:rPr>
              <a:t>Dilaksanakan banyak operator DN dan LN</a:t>
            </a:r>
          </a:p>
        </p:txBody>
      </p:sp>
    </p:spTree>
    <p:extLst>
      <p:ext uri="{BB962C8B-B14F-4D97-AF65-F5344CB8AC3E}">
        <p14:creationId xmlns:p14="http://schemas.microsoft.com/office/powerpoint/2010/main" val="1828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012E-4958-411C-9487-D6A326E737F6}"/>
              </a:ext>
            </a:extLst>
          </p:cNvPr>
          <p:cNvSpPr>
            <a:spLocks noGrp="1"/>
          </p:cNvSpPr>
          <p:nvPr>
            <p:ph type="title"/>
          </p:nvPr>
        </p:nvSpPr>
        <p:spPr>
          <a:xfrm>
            <a:off x="838200" y="18255"/>
            <a:ext cx="10515600" cy="1325563"/>
          </a:xfrm>
        </p:spPr>
        <p:txBody>
          <a:bodyPr/>
          <a:lstStyle/>
          <a:p>
            <a:pPr algn="ctr"/>
            <a:r>
              <a:rPr lang="id-ID" dirty="0">
                <a:solidFill>
                  <a:schemeClr val="bg1"/>
                </a:solidFill>
              </a:rPr>
              <a:t>Letak KA</a:t>
            </a:r>
          </a:p>
        </p:txBody>
      </p:sp>
      <p:sp>
        <p:nvSpPr>
          <p:cNvPr id="3" name="Content Placeholder 2">
            <a:extLst>
              <a:ext uri="{FF2B5EF4-FFF2-40B4-BE49-F238E27FC236}">
                <a16:creationId xmlns:a16="http://schemas.microsoft.com/office/drawing/2014/main" id="{A79BCA5F-6571-4475-A0F3-7AED19FEB4D8}"/>
              </a:ext>
            </a:extLst>
          </p:cNvPr>
          <p:cNvSpPr>
            <a:spLocks noGrp="1"/>
          </p:cNvSpPr>
          <p:nvPr>
            <p:ph idx="1"/>
          </p:nvPr>
        </p:nvSpPr>
        <p:spPr/>
        <p:txBody>
          <a:bodyPr>
            <a:normAutofit fontScale="92500" lnSpcReduction="10000"/>
          </a:bodyPr>
          <a:lstStyle/>
          <a:p>
            <a:r>
              <a:rPr lang="id-ID" dirty="0"/>
              <a:t>Pada dasarnya ‘inti’ KA adalah suatu Aplikasi, tetapi perlu bantuan berbagai ‘Auxiliaries’ dari Sensor sampai Aktuator, dari Data base yg sdh dimiliki sampai Data2 baru yg selalu berkembang dsb, termasuk Komputer sbg ‘rumah’ Aplikasi tsb; Ini semua tergantung tujuan utk apa KA tsb dibuat.</a:t>
            </a:r>
          </a:p>
          <a:p>
            <a:r>
              <a:rPr lang="id-ID" dirty="0"/>
              <a:t>Artinya agar suatu </a:t>
            </a:r>
            <a:r>
              <a:rPr lang="id-ID" dirty="0">
                <a:highlight>
                  <a:srgbClr val="FFFF00"/>
                </a:highlight>
              </a:rPr>
              <a:t>sistem KA</a:t>
            </a:r>
            <a:r>
              <a:rPr lang="id-ID" dirty="0"/>
              <a:t> dapat beroperasi dgn baik, sistem nya harus dilengkapi dgn berbagai peralatan HW dan SW.</a:t>
            </a:r>
          </a:p>
          <a:p>
            <a:pPr marL="0" indent="0">
              <a:buNone/>
            </a:pPr>
            <a:r>
              <a:rPr lang="id-ID" b="0" i="0" dirty="0">
                <a:solidFill>
                  <a:srgbClr val="000000"/>
                </a:solidFill>
                <a:effectLst/>
                <a:highlight>
                  <a:srgbClr val="FFFF00"/>
                </a:highlight>
                <a:latin typeface="liberation_serifregular"/>
              </a:rPr>
              <a:t>IEC mendefinisikan </a:t>
            </a:r>
            <a:r>
              <a:rPr lang="id-ID" dirty="0">
                <a:solidFill>
                  <a:srgbClr val="000000"/>
                </a:solidFill>
                <a:highlight>
                  <a:srgbClr val="FFFF00"/>
                </a:highlight>
                <a:latin typeface="liberation_serifregular"/>
              </a:rPr>
              <a:t>d</a:t>
            </a:r>
            <a:r>
              <a:rPr lang="id-ID" b="0" i="0" dirty="0">
                <a:solidFill>
                  <a:srgbClr val="000000"/>
                </a:solidFill>
                <a:effectLst/>
                <a:highlight>
                  <a:srgbClr val="FFFF00"/>
                </a:highlight>
                <a:latin typeface="liberation_serifregular"/>
              </a:rPr>
              <a:t>isiplin KA sbb.</a:t>
            </a:r>
            <a:r>
              <a:rPr lang="id-ID" b="0" i="0" dirty="0">
                <a:solidFill>
                  <a:srgbClr val="000000"/>
                </a:solidFill>
                <a:effectLst/>
                <a:latin typeface="liberation_serifregular"/>
              </a:rPr>
              <a:t> : </a:t>
            </a:r>
            <a:r>
              <a:rPr lang="id-ID" b="0" i="1" dirty="0">
                <a:solidFill>
                  <a:srgbClr val="000000"/>
                </a:solidFill>
                <a:effectLst/>
                <a:latin typeface="liberation_serifregular"/>
              </a:rPr>
              <a:t>branch of computer science devoted to developing data processing system </a:t>
            </a:r>
            <a:r>
              <a:rPr lang="en-US" b="0" i="1" dirty="0">
                <a:solidFill>
                  <a:srgbClr val="000000"/>
                </a:solidFill>
                <a:effectLst/>
                <a:latin typeface="liberation_serifregular"/>
              </a:rPr>
              <a:t>that perform functions normally associated with human intelligence, such as reasoning and learning</a:t>
            </a:r>
            <a:r>
              <a:rPr lang="id-ID" b="0" i="1" dirty="0">
                <a:solidFill>
                  <a:srgbClr val="000000"/>
                </a:solidFill>
                <a:effectLst/>
                <a:latin typeface="liberation_serifregular"/>
              </a:rPr>
              <a:t>.</a:t>
            </a:r>
          </a:p>
          <a:p>
            <a:pPr marL="0" indent="0">
              <a:buNone/>
            </a:pPr>
            <a:r>
              <a:rPr lang="id-ID" i="1" dirty="0">
                <a:hlinkClick r:id="rId2"/>
              </a:rPr>
              <a:t>http://www.electropedia.org/iev/iev.nsf/display?openform&amp;ievref=171-09-16</a:t>
            </a:r>
            <a:endParaRPr lang="id-ID" i="1" dirty="0"/>
          </a:p>
          <a:p>
            <a:pPr marL="0" indent="0">
              <a:buNone/>
            </a:pPr>
            <a:endParaRPr lang="id-ID" i="1" dirty="0"/>
          </a:p>
        </p:txBody>
      </p:sp>
    </p:spTree>
    <p:extLst>
      <p:ext uri="{BB962C8B-B14F-4D97-AF65-F5344CB8AC3E}">
        <p14:creationId xmlns:p14="http://schemas.microsoft.com/office/powerpoint/2010/main" val="162423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0F33-8B15-48A5-9166-E344A5A7C987}"/>
              </a:ext>
            </a:extLst>
          </p:cNvPr>
          <p:cNvSpPr>
            <a:spLocks noGrp="1"/>
          </p:cNvSpPr>
          <p:nvPr>
            <p:ph type="title"/>
          </p:nvPr>
        </p:nvSpPr>
        <p:spPr>
          <a:xfrm>
            <a:off x="838200" y="18255"/>
            <a:ext cx="10515600" cy="1325563"/>
          </a:xfrm>
        </p:spPr>
        <p:txBody>
          <a:bodyPr/>
          <a:lstStyle/>
          <a:p>
            <a:pPr algn="ctr"/>
            <a:r>
              <a:rPr lang="id-ID" dirty="0">
                <a:solidFill>
                  <a:schemeClr val="bg1"/>
                </a:solidFill>
              </a:rPr>
              <a:t>Lanjutan</a:t>
            </a:r>
          </a:p>
        </p:txBody>
      </p:sp>
      <p:sp>
        <p:nvSpPr>
          <p:cNvPr id="3" name="Content Placeholder 2">
            <a:extLst>
              <a:ext uri="{FF2B5EF4-FFF2-40B4-BE49-F238E27FC236}">
                <a16:creationId xmlns:a16="http://schemas.microsoft.com/office/drawing/2014/main" id="{C23D1767-167A-448B-881D-E22D928F19D2}"/>
              </a:ext>
            </a:extLst>
          </p:cNvPr>
          <p:cNvSpPr>
            <a:spLocks noGrp="1"/>
          </p:cNvSpPr>
          <p:nvPr>
            <p:ph idx="1"/>
          </p:nvPr>
        </p:nvSpPr>
        <p:spPr/>
        <p:txBody>
          <a:bodyPr/>
          <a:lstStyle/>
          <a:p>
            <a:r>
              <a:rPr lang="id-ID" dirty="0"/>
              <a:t>Catatan : Berbagai Standard KA masih dalam proses oleh ISO/IEC JTC1/SC 42; </a:t>
            </a:r>
          </a:p>
          <a:p>
            <a:r>
              <a:rPr lang="id-ID" dirty="0"/>
              <a:t>Agar Aplikasi, termasuk KA, dapat bekerja dgn baik, diperlukan Jaringan Telekomunikasi dan Jaringan IntraNet dan bisa sampai Jaringan Global Internet/sejenis.</a:t>
            </a:r>
          </a:p>
        </p:txBody>
      </p:sp>
    </p:spTree>
    <p:extLst>
      <p:ext uri="{BB962C8B-B14F-4D97-AF65-F5344CB8AC3E}">
        <p14:creationId xmlns:p14="http://schemas.microsoft.com/office/powerpoint/2010/main" val="16218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B358-77D1-40F9-A188-09A2ACAE5353}"/>
              </a:ext>
            </a:extLst>
          </p:cNvPr>
          <p:cNvSpPr>
            <a:spLocks noGrp="1"/>
          </p:cNvSpPr>
          <p:nvPr>
            <p:ph type="ctrTitle"/>
          </p:nvPr>
        </p:nvSpPr>
        <p:spPr/>
        <p:txBody>
          <a:bodyPr>
            <a:normAutofit fontScale="90000"/>
          </a:bodyPr>
          <a:lstStyle/>
          <a:p>
            <a:r>
              <a:rPr lang="id-ID" dirty="0"/>
              <a:t>Pengembangan produk TIK;</a:t>
            </a:r>
            <a:br>
              <a:rPr lang="id-ID" dirty="0"/>
            </a:br>
            <a:r>
              <a:rPr lang="id-ID" dirty="0"/>
              <a:t>Dari Riset sampai Komersialisasi</a:t>
            </a:r>
          </a:p>
        </p:txBody>
      </p:sp>
      <p:sp>
        <p:nvSpPr>
          <p:cNvPr id="3" name="Subtitle 2">
            <a:extLst>
              <a:ext uri="{FF2B5EF4-FFF2-40B4-BE49-F238E27FC236}">
                <a16:creationId xmlns:a16="http://schemas.microsoft.com/office/drawing/2014/main" id="{B96AADC4-4D96-498D-9FED-46463809B91D}"/>
              </a:ext>
            </a:extLst>
          </p:cNvPr>
          <p:cNvSpPr>
            <a:spLocks noGrp="1"/>
          </p:cNvSpPr>
          <p:nvPr>
            <p:ph type="subTitle" idx="1"/>
          </p:nvPr>
        </p:nvSpPr>
        <p:spPr/>
        <p:txBody>
          <a:bodyPr/>
          <a:lstStyle/>
          <a:p>
            <a:endParaRPr lang="id-ID" dirty="0"/>
          </a:p>
        </p:txBody>
      </p:sp>
    </p:spTree>
    <p:extLst>
      <p:ext uri="{BB962C8B-B14F-4D97-AF65-F5344CB8AC3E}">
        <p14:creationId xmlns:p14="http://schemas.microsoft.com/office/powerpoint/2010/main" val="241484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390B-2096-4728-8561-784D0E61CF00}"/>
              </a:ext>
            </a:extLst>
          </p:cNvPr>
          <p:cNvSpPr>
            <a:spLocks noGrp="1"/>
          </p:cNvSpPr>
          <p:nvPr>
            <p:ph type="title"/>
          </p:nvPr>
        </p:nvSpPr>
        <p:spPr>
          <a:xfrm>
            <a:off x="838200" y="0"/>
            <a:ext cx="10515600" cy="1325563"/>
          </a:xfrm>
        </p:spPr>
        <p:txBody>
          <a:bodyPr/>
          <a:lstStyle/>
          <a:p>
            <a:pPr algn="ctr"/>
            <a:r>
              <a:rPr lang="id-ID" dirty="0">
                <a:solidFill>
                  <a:schemeClr val="bg1"/>
                </a:solidFill>
              </a:rPr>
              <a:t>Inovasi</a:t>
            </a:r>
            <a:r>
              <a:rPr lang="id-ID" dirty="0"/>
              <a:t> </a:t>
            </a:r>
          </a:p>
        </p:txBody>
      </p:sp>
      <p:sp>
        <p:nvSpPr>
          <p:cNvPr id="3" name="Content Placeholder 2">
            <a:extLst>
              <a:ext uri="{FF2B5EF4-FFF2-40B4-BE49-F238E27FC236}">
                <a16:creationId xmlns:a16="http://schemas.microsoft.com/office/drawing/2014/main" id="{2C1A4D54-5F94-4FA4-85A7-0933F0FED99D}"/>
              </a:ext>
            </a:extLst>
          </p:cNvPr>
          <p:cNvSpPr>
            <a:spLocks noGrp="1"/>
          </p:cNvSpPr>
          <p:nvPr>
            <p:ph idx="1"/>
          </p:nvPr>
        </p:nvSpPr>
        <p:spPr/>
        <p:txBody>
          <a:bodyPr/>
          <a:lstStyle/>
          <a:p>
            <a:r>
              <a:rPr lang="id-ID" dirty="0"/>
              <a:t>Ref. UU no 11/2019 ttg Sistem Nasional IPTEK</a:t>
            </a:r>
          </a:p>
          <a:p>
            <a:r>
              <a:rPr lang="id-ID" dirty="0"/>
              <a:t>Pemikiran Menristek/Ka BRIN ttg Inovasi yg disampaikan pada berbagai acara</a:t>
            </a:r>
          </a:p>
        </p:txBody>
      </p:sp>
    </p:spTree>
    <p:extLst>
      <p:ext uri="{BB962C8B-B14F-4D97-AF65-F5344CB8AC3E}">
        <p14:creationId xmlns:p14="http://schemas.microsoft.com/office/powerpoint/2010/main" val="454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F1C16-A172-4531-86B6-0CF5602C7F5E}"/>
              </a:ext>
            </a:extLst>
          </p:cNvPr>
          <p:cNvPicPr>
            <a:picLocks noChangeAspect="1"/>
          </p:cNvPicPr>
          <p:nvPr/>
        </p:nvPicPr>
        <p:blipFill>
          <a:blip r:embed="rId2"/>
          <a:stretch>
            <a:fillRect/>
          </a:stretch>
        </p:blipFill>
        <p:spPr>
          <a:xfrm>
            <a:off x="233362" y="0"/>
            <a:ext cx="4467225" cy="3314700"/>
          </a:xfrm>
          <a:prstGeom prst="rect">
            <a:avLst/>
          </a:prstGeom>
        </p:spPr>
      </p:pic>
      <p:pic>
        <p:nvPicPr>
          <p:cNvPr id="3" name="Picture 2">
            <a:extLst>
              <a:ext uri="{FF2B5EF4-FFF2-40B4-BE49-F238E27FC236}">
                <a16:creationId xmlns:a16="http://schemas.microsoft.com/office/drawing/2014/main" id="{A2D24841-1756-4722-BCC4-2346E3B1B00A}"/>
              </a:ext>
            </a:extLst>
          </p:cNvPr>
          <p:cNvPicPr>
            <a:picLocks noChangeAspect="1"/>
          </p:cNvPicPr>
          <p:nvPr/>
        </p:nvPicPr>
        <p:blipFill>
          <a:blip r:embed="rId3"/>
          <a:stretch>
            <a:fillRect/>
          </a:stretch>
        </p:blipFill>
        <p:spPr>
          <a:xfrm>
            <a:off x="4490556" y="0"/>
            <a:ext cx="7701444" cy="5072062"/>
          </a:xfrm>
          <a:prstGeom prst="rect">
            <a:avLst/>
          </a:prstGeom>
        </p:spPr>
      </p:pic>
      <p:sp>
        <p:nvSpPr>
          <p:cNvPr id="5" name="TextBox 4">
            <a:extLst>
              <a:ext uri="{FF2B5EF4-FFF2-40B4-BE49-F238E27FC236}">
                <a16:creationId xmlns:a16="http://schemas.microsoft.com/office/drawing/2014/main" id="{4E72D0E2-C572-4A04-B5F3-4A748ECF0E53}"/>
              </a:ext>
            </a:extLst>
          </p:cNvPr>
          <p:cNvSpPr txBox="1"/>
          <p:nvPr/>
        </p:nvSpPr>
        <p:spPr>
          <a:xfrm>
            <a:off x="4490556" y="5420261"/>
            <a:ext cx="7701444" cy="1323439"/>
          </a:xfrm>
          <a:prstGeom prst="rect">
            <a:avLst/>
          </a:prstGeom>
          <a:noFill/>
        </p:spPr>
        <p:txBody>
          <a:bodyPr wrap="square" rtlCol="0">
            <a:spAutoFit/>
          </a:bodyPr>
          <a:lstStyle/>
          <a:p>
            <a:r>
              <a:rPr lang="id-ID" sz="2000" dirty="0">
                <a:latin typeface="Calibri" panose="020F0502020204030204" pitchFamily="34" charset="0"/>
                <a:cs typeface="Calibri" panose="020F0502020204030204" pitchFamily="34" charset="0"/>
              </a:rPr>
              <a:t>Komersialisasi :</a:t>
            </a:r>
          </a:p>
          <a:p>
            <a:r>
              <a:rPr lang="id-ID" sz="2000" b="0" i="0" dirty="0">
                <a:solidFill>
                  <a:srgbClr val="000000"/>
                </a:solidFill>
                <a:effectLst/>
                <a:latin typeface="Calibri" panose="020F0502020204030204" pitchFamily="34" charset="0"/>
                <a:cs typeface="Calibri" panose="020F0502020204030204" pitchFamily="34" charset="0"/>
              </a:rPr>
              <a:t>Perbuatan menjadikan sesuatu sebagai barang dagangan</a:t>
            </a:r>
          </a:p>
          <a:p>
            <a:r>
              <a:rPr lang="id-ID"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Sumber : </a:t>
            </a:r>
            <a:r>
              <a:rPr lang="id-ID" sz="2000" dirty="0">
                <a:solidFill>
                  <a:srgbClr val="0563C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https://kbbi.web.id/komersialisasi</a:t>
            </a:r>
            <a:endParaRPr lang="id-ID" sz="2000" dirty="0">
              <a:latin typeface="Calibri" panose="020F0502020204030204" pitchFamily="34" charset="0"/>
              <a:cs typeface="Calibri" panose="020F0502020204030204" pitchFamily="34" charset="0"/>
            </a:endParaRPr>
          </a:p>
          <a:p>
            <a:endParaRPr lang="id-ID"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0110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1163</Words>
  <Application>Microsoft Office PowerPoint</Application>
  <PresentationFormat>Widescreen</PresentationFormat>
  <Paragraphs>119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vt:lpstr>
      <vt:lpstr>Calibri</vt:lpstr>
      <vt:lpstr>Calibri Light</vt:lpstr>
      <vt:lpstr>liberation_serifregular</vt:lpstr>
      <vt:lpstr>Office Theme</vt:lpstr>
      <vt:lpstr>Menuju Implementasi Hasil Riset KA</vt:lpstr>
      <vt:lpstr>            Rencana Paparan</vt:lpstr>
      <vt:lpstr>Lapisan2 TIK – Letak KA </vt:lpstr>
      <vt:lpstr>Berbagai lapisan TIK</vt:lpstr>
      <vt:lpstr>Letak KA</vt:lpstr>
      <vt:lpstr>Lanjutan</vt:lpstr>
      <vt:lpstr>Pengembangan produk TIK; Dari Riset sampai Komersialisasi</vt:lpstr>
      <vt:lpstr>Inovasi </vt:lpstr>
      <vt:lpstr>PowerPoint Presentation</vt:lpstr>
      <vt:lpstr>PowerPoint Presentation</vt:lpstr>
      <vt:lpstr>Hilirisasi hasil Riset TIK (1)</vt:lpstr>
      <vt:lpstr>Proses Teknis Secara Umum  Pengembangan Suatu Produk TIK :</vt:lpstr>
      <vt:lpstr>Hilirisasi hasil Riset TIK (2)</vt:lpstr>
      <vt:lpstr>Lembah Kematian bagi Invensi/ Prototype hasil Riset</vt:lpstr>
      <vt:lpstr>Usaha menyeberangi Lembah Kematian</vt:lpstr>
      <vt:lpstr>Implementasi awal</vt:lpstr>
      <vt:lpstr>PowerPoint Presentation</vt:lpstr>
      <vt:lpstr>PowerPoint Presentation</vt:lpstr>
      <vt:lpstr>Pelaksanaan untuk Stranas KA</vt:lpstr>
      <vt:lpstr>Contoh Implementasi  Stranas KA (1)</vt:lpstr>
      <vt:lpstr>lanjutan</vt:lpstr>
      <vt:lpstr>Contoh Implementasi  Stranas KA (2)</vt:lpstr>
      <vt:lpstr>Lanjutan</vt:lpstr>
      <vt:lpstr>Contoh2 lain</vt:lpstr>
      <vt:lpstr>PowerPoint Presentation</vt:lpstr>
      <vt:lpstr>Catatan penutup</vt:lpstr>
      <vt:lpstr>Sekian dan Terima kasih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Ashwin Sasongko Sastrosubroto</cp:lastModifiedBy>
  <cp:revision>19</cp:revision>
  <dcterms:created xsi:type="dcterms:W3CDTF">2020-11-04T03:34:13Z</dcterms:created>
  <dcterms:modified xsi:type="dcterms:W3CDTF">2020-11-08T13:32:36Z</dcterms:modified>
</cp:coreProperties>
</file>