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62" r:id="rId6"/>
    <p:sldId id="270" r:id="rId7"/>
    <p:sldId id="265" r:id="rId8"/>
    <p:sldId id="267" r:id="rId9"/>
    <p:sldId id="266" r:id="rId10"/>
    <p:sldId id="271" r:id="rId11"/>
    <p:sldId id="27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 snapToObjects="1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3186-E64C-7E4F-93B1-C1521A109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157C3-1ED6-7143-85C0-400B12B77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925D4-CAFD-1C4E-A643-FC9D95FC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9DD14-BB29-EF4C-B642-07B2C307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8B7FE-0726-C64C-AAD5-9CD1072D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44F6-2D2E-ED46-AAD2-A86E7439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75E6C-9FDD-A749-8086-FF1AF7F47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9F556-E5BE-9B4B-9FF4-E57C1DDC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0ED8F-94F5-D347-ABCB-591D606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A0A6-035B-A84A-A3A9-31F595CE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0245BE-A1F0-5048-A813-B6DAB5676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761F6-A082-4C48-9967-BBD5F06B0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C2924-9900-7A41-A54E-EB57E3DF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93702-B8B3-814D-9181-06F9CADA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0892D-CCCA-1840-87CA-F3E2B6DB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4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03E8-CBFA-7C49-86A7-0C112F9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D55C-5386-9D4D-88A1-E217504C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3328F-7CBC-ED40-9BE6-A2843EC4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3E442-9769-0C45-B398-2CA1959E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D7826-51FF-9741-8D08-04218346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5FF3-40EA-384B-9E23-44202853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DE260-60D3-3943-A000-D4EA3BEF1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19015-351D-A242-99A2-B37C831F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3C80-D381-9D4E-99E1-BF77E903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1A60F-027A-D644-8F14-7D959C98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CF87-98C0-994F-8BEF-DA489621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33FC-DE16-7A41-AE18-6023F648E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7B505-F409-4E41-8E27-E6E170F93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F85BD-8D68-9740-8903-3EBA3BF6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DFF53-E4DF-264B-A58D-5F012617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7933B-894C-1748-A5A6-77F7BF77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5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1599F-AEEB-0640-A87F-224A1771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001A-B71E-C94E-8810-0DEF036B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79093-0DD0-B242-ABC7-82FCBD19A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9F034-8E13-EE4C-9BCE-98FBF74E6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C18AB-6772-8945-AD9A-144F2A24F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69E0B-4EBD-7E42-B2AC-282F883B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8DF5C-AE2D-174F-97D3-62CE1EC2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7174-67D3-C049-8D20-5710D711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B36D-27FF-A14A-9373-A7B36E95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36BA7-094F-6840-9B1D-277087BD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B1350-E9EF-9843-8A7D-936F0482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0B026-A0CC-7747-B5A9-7A126DEA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2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758E8-55A3-5942-B446-08A51A0D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0CB16-3E01-D34D-8FC3-C0EE1806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DB287-296E-094D-B116-341A85A3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A134-A4BE-4D4B-A3CC-83EBEFA2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1B5F-0491-9746-8BD1-6FFC6BE4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1C480-7DEB-F440-B96A-71A057D3B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310EE-5218-CB4A-B49D-32A18876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CE80B-1380-2747-A27B-1362D7B2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5E0A7-D999-B843-B2A1-B5A6C3E7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7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B5FE-FA12-BB4E-A4A6-7B62885B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0DDC5-8C00-A741-814B-E9E804792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21121-4346-FE43-BE2D-EAC46A1D9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8371B-D2D4-AA4D-AE53-E9083A34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A55D-7052-DA45-A62E-B5169B82B7CE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5F47B-647B-B14E-9673-61867DF9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11C8D-F523-DE4E-852D-8B9A2B48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66A41-3349-2E44-94DF-D52B6C1E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B6CFD-6555-C647-A2D2-A8FAE2991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F51E6-8D50-764C-9EC6-3CE182702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A55D-7052-DA45-A62E-B5169B82B7CE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BA1DF-941B-C840-A7E2-24CB5C9E0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73887-BA46-FA44-89CF-47ACFBFD7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DB8BC-DCF3-1D4A-9994-2276138F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2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EAAB-DE07-E843-8DA6-36B7DA911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1280" y="2738628"/>
            <a:ext cx="9144000" cy="1380744"/>
          </a:xfrm>
        </p:spPr>
        <p:txBody>
          <a:bodyPr>
            <a:normAutofit/>
          </a:bodyPr>
          <a:lstStyle/>
          <a:p>
            <a:pPr algn="l"/>
            <a:r>
              <a:rPr lang="en-US" sz="4800" b="1" u="none" strike="noStrike" baseline="0" dirty="0">
                <a:solidFill>
                  <a:schemeClr val="bg1">
                    <a:lumMod val="95000"/>
                  </a:schemeClr>
                </a:solidFill>
                <a:latin typeface="MyriadPro-BoldIt-Identity-H"/>
              </a:rPr>
              <a:t>AI Talent Development</a:t>
            </a:r>
            <a:br>
              <a:rPr lang="en-US" sz="6000" b="1" i="1" u="none" strike="noStrike" baseline="0" dirty="0">
                <a:solidFill>
                  <a:schemeClr val="bg1">
                    <a:lumMod val="95000"/>
                  </a:schemeClr>
                </a:solidFill>
                <a:latin typeface="MyriadPro-BoldIt-Identity-H"/>
              </a:rPr>
            </a:br>
            <a:r>
              <a:rPr lang="en-US" sz="3600" b="1" i="1" u="none" strike="noStrike" baseline="0" dirty="0">
                <a:solidFill>
                  <a:schemeClr val="bg1">
                    <a:lumMod val="95000"/>
                  </a:schemeClr>
                </a:solidFill>
                <a:latin typeface="MyriadPro-BoldIt-Identity-H"/>
              </a:rPr>
              <a:t>How can we create for the future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ECF24-35F2-274C-9C07-DE0D1D640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0" y="4599432"/>
            <a:ext cx="3874008" cy="832104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sz="3200" b="1" i="1" u="none" strike="noStrike" baseline="0" dirty="0">
                <a:solidFill>
                  <a:schemeClr val="bg1">
                    <a:lumMod val="95000"/>
                  </a:schemeClr>
                </a:solidFill>
                <a:latin typeface="MyriadPro-BoldIt-Identity-H"/>
              </a:rPr>
              <a:t>Hendy Risdianto Wijaya</a:t>
            </a:r>
          </a:p>
          <a:p>
            <a:pPr algn="r"/>
            <a:r>
              <a:rPr lang="en-US" sz="2900" dirty="0">
                <a:solidFill>
                  <a:schemeClr val="bg1">
                    <a:lumMod val="95000"/>
                  </a:schemeClr>
                </a:solidFill>
              </a:rPr>
              <a:t>AI National Strategy Working Group 1</a:t>
            </a:r>
          </a:p>
        </p:txBody>
      </p:sp>
    </p:spTree>
    <p:extLst>
      <p:ext uri="{BB962C8B-B14F-4D97-AF65-F5344CB8AC3E}">
        <p14:creationId xmlns:p14="http://schemas.microsoft.com/office/powerpoint/2010/main" val="249162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E19E32-9A9E-461C-995B-A8339418DE95}"/>
              </a:ext>
            </a:extLst>
          </p:cNvPr>
          <p:cNvSpPr txBox="1"/>
          <p:nvPr/>
        </p:nvSpPr>
        <p:spPr>
          <a:xfrm>
            <a:off x="2791206" y="335203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PROGRAM INISIATIF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5CD7C-DCD5-4195-955C-001E4DE20EE7}"/>
              </a:ext>
            </a:extLst>
          </p:cNvPr>
          <p:cNvSpPr txBox="1"/>
          <p:nvPr/>
        </p:nvSpPr>
        <p:spPr>
          <a:xfrm>
            <a:off x="998982" y="1374494"/>
            <a:ext cx="107693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/>
              <a:t>Program </a:t>
            </a:r>
            <a:r>
              <a:rPr lang="en-ID" sz="2000" b="1" dirty="0" err="1"/>
              <a:t>Inisiatif</a:t>
            </a:r>
            <a:r>
              <a:rPr lang="en-ID" sz="2000" b="1" dirty="0"/>
              <a:t> 4. </a:t>
            </a:r>
            <a:r>
              <a:rPr lang="nn-NO" sz="2000" b="1" dirty="0"/>
              <a:t>Pengembangan Ekosistem Inovasi KA terintegrasi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/>
              <a:t>Mendorong</a:t>
            </a:r>
            <a:r>
              <a:rPr lang="en-ID" sz="2000" dirty="0"/>
              <a:t> </a:t>
            </a:r>
            <a:r>
              <a:rPr lang="en-ID" sz="2000" dirty="0" err="1"/>
              <a:t>tumbuhnya</a:t>
            </a:r>
            <a:r>
              <a:rPr lang="en-ID" sz="2000" dirty="0"/>
              <a:t> </a:t>
            </a:r>
            <a:r>
              <a:rPr lang="en-ID" sz="2000" dirty="0" err="1"/>
              <a:t>kolaborasi</a:t>
            </a:r>
            <a:r>
              <a:rPr lang="en-ID" sz="2000" dirty="0"/>
              <a:t> </a:t>
            </a:r>
            <a:r>
              <a:rPr lang="en-ID" sz="2000" dirty="0" err="1"/>
              <a:t>penelitian</a:t>
            </a:r>
            <a:r>
              <a:rPr lang="en-ID" sz="2000" dirty="0"/>
              <a:t> </a:t>
            </a:r>
            <a:r>
              <a:rPr lang="en-ID" sz="2000" dirty="0" err="1"/>
              <a:t>berkelanjutan</a:t>
            </a:r>
            <a:r>
              <a:rPr lang="en-ID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penelitian</a:t>
            </a:r>
            <a:r>
              <a:rPr lang="en-ID" sz="2000" dirty="0"/>
              <a:t> market, </a:t>
            </a:r>
            <a:r>
              <a:rPr lang="en-ID" sz="2000" dirty="0" err="1"/>
              <a:t>penelitian</a:t>
            </a:r>
            <a:r>
              <a:rPr lang="en-ID" sz="2000" dirty="0"/>
              <a:t> </a:t>
            </a:r>
            <a:r>
              <a:rPr lang="en-ID" sz="2000" dirty="0" err="1"/>
              <a:t>produk</a:t>
            </a:r>
            <a:r>
              <a:rPr lang="en-ID" sz="2000" dirty="0"/>
              <a:t> dan </a:t>
            </a:r>
            <a:r>
              <a:rPr lang="en-ID" sz="2000" dirty="0" err="1"/>
              <a:t>penciptaan</a:t>
            </a:r>
            <a:r>
              <a:rPr lang="en-ID" sz="2000" dirty="0"/>
              <a:t> </a:t>
            </a:r>
            <a:r>
              <a:rPr lang="en-ID" sz="2000" dirty="0" err="1"/>
              <a:t>produk</a:t>
            </a:r>
            <a:r>
              <a:rPr lang="en-ID" sz="2000" dirty="0"/>
              <a:t> </a:t>
            </a:r>
            <a:r>
              <a:rPr lang="en-ID" sz="2000" dirty="0" err="1"/>
              <a:t>baru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berkelanjutan</a:t>
            </a:r>
            <a:r>
              <a:rPr lang="en-ID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/>
              <a:t>Membangun</a:t>
            </a:r>
            <a:r>
              <a:rPr lang="en-ID" sz="2000" dirty="0"/>
              <a:t> </a:t>
            </a:r>
            <a:r>
              <a:rPr lang="en-ID" sz="2000" dirty="0" err="1"/>
              <a:t>sinergi</a:t>
            </a:r>
            <a:r>
              <a:rPr lang="en-ID" sz="2000" dirty="0"/>
              <a:t> </a:t>
            </a:r>
            <a:r>
              <a:rPr lang="en-ID" sz="2000" dirty="0" err="1"/>
              <a:t>mengarahkan</a:t>
            </a:r>
            <a:r>
              <a:rPr lang="en-ID" sz="2000" dirty="0"/>
              <a:t> pada </a:t>
            </a:r>
            <a:r>
              <a:rPr lang="en-ID" sz="2000" dirty="0" err="1"/>
              <a:t>tumbuhnya</a:t>
            </a:r>
            <a:r>
              <a:rPr lang="en-ID" sz="2000" dirty="0"/>
              <a:t> </a:t>
            </a:r>
            <a:r>
              <a:rPr lang="en-ID" sz="2000" dirty="0" err="1"/>
              <a:t>perusahaan</a:t>
            </a:r>
            <a:r>
              <a:rPr lang="en-ID" sz="2000" dirty="0"/>
              <a:t> start-up / spin-off.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 err="1"/>
              <a:t>Jangka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 = 2021 </a:t>
            </a:r>
            <a:r>
              <a:rPr lang="nn-NO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. - . - . –</a:t>
            </a:r>
            <a:r>
              <a:rPr lang="en-ID" sz="2000" dirty="0"/>
              <a:t> 2024 (5 </a:t>
            </a:r>
            <a:r>
              <a:rPr lang="en-ID" sz="2000" dirty="0" err="1"/>
              <a:t>tahun</a:t>
            </a:r>
            <a:r>
              <a:rPr lang="en-ID" sz="20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77A06-0E92-4B00-AE60-35001F4C87B7}"/>
              </a:ext>
            </a:extLst>
          </p:cNvPr>
          <p:cNvSpPr txBox="1"/>
          <p:nvPr/>
        </p:nvSpPr>
        <p:spPr>
          <a:xfrm>
            <a:off x="998982" y="3544515"/>
            <a:ext cx="109888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Penyusunan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skema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insentif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SDM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Peneliti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Bidang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KA</a:t>
            </a: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	    	         = 2021 - . - . - . - 2024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Penyusunan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skema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insentif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kolaborasi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KA untuk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Pendidikan Tinggi</a:t>
            </a: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	         = 2021 - . - . - . - 2024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Pembentukan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konsorsium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kolaborasi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Quad-Helix (ABGC) untuk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talenta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KA</a:t>
            </a: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= 2021 - . - . - . - 2024</a:t>
            </a:r>
          </a:p>
        </p:txBody>
      </p:sp>
    </p:spTree>
    <p:extLst>
      <p:ext uri="{BB962C8B-B14F-4D97-AF65-F5344CB8AC3E}">
        <p14:creationId xmlns:p14="http://schemas.microsoft.com/office/powerpoint/2010/main" val="40298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E19E32-9A9E-461C-995B-A8339418DE95}"/>
              </a:ext>
            </a:extLst>
          </p:cNvPr>
          <p:cNvSpPr txBox="1"/>
          <p:nvPr/>
        </p:nvSpPr>
        <p:spPr>
          <a:xfrm>
            <a:off x="2791206" y="335203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KESIMPULAN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5CD7C-DCD5-4195-955C-001E4DE20EE7}"/>
              </a:ext>
            </a:extLst>
          </p:cNvPr>
          <p:cNvSpPr txBox="1"/>
          <p:nvPr/>
        </p:nvSpPr>
        <p:spPr>
          <a:xfrm>
            <a:off x="998982" y="1374494"/>
            <a:ext cx="1054074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Strategi Nasional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Artifisial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</a:t>
            </a:r>
            <a:r>
              <a:rPr lang="en-US" dirty="0" err="1"/>
              <a:t>mensyaratkan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nomenklatur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KA, </a:t>
            </a:r>
            <a:r>
              <a:rPr lang="en-US" dirty="0" err="1"/>
              <a:t>terutama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Industri</a:t>
            </a:r>
            <a:r>
              <a:rPr lang="en-US" sz="1600" dirty="0"/>
              <a:t> /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berbasis</a:t>
            </a:r>
            <a:r>
              <a:rPr lang="en-US" sz="1600" dirty="0"/>
              <a:t> KA.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di </a:t>
            </a:r>
            <a:r>
              <a:rPr lang="en-US" sz="1600" dirty="0" err="1"/>
              <a:t>bidang</a:t>
            </a:r>
            <a:r>
              <a:rPr lang="en-US" sz="1600" dirty="0"/>
              <a:t> KA.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kompetensi</a:t>
            </a:r>
            <a:r>
              <a:rPr lang="en-US" sz="1600" dirty="0"/>
              <a:t> di </a:t>
            </a:r>
            <a:r>
              <a:rPr lang="en-US" sz="1600" dirty="0" err="1"/>
              <a:t>bidang</a:t>
            </a:r>
            <a:r>
              <a:rPr lang="en-US" sz="1600" dirty="0"/>
              <a:t> KA.</a:t>
            </a:r>
          </a:p>
          <a:p>
            <a:pPr marL="342900" indent="-342900">
              <a:buAutoNum type="arabicPeriod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AI: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Analisis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sv-SE" sz="1600" i="0" u="none" strike="noStrike" baseline="0" dirty="0">
                <a:latin typeface="DIN2014-Bold"/>
              </a:rPr>
              <a:t> industri dan kebutuhan pasar </a:t>
            </a:r>
            <a:r>
              <a:rPr lang="en-US" sz="1600" i="0" u="none" strike="noStrike" baseline="0" dirty="0">
                <a:latin typeface="DIN2014-Bold"/>
              </a:rPr>
              <a:t>KA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Analisis</a:t>
            </a:r>
            <a:r>
              <a:rPr lang="en-US" sz="1600" dirty="0"/>
              <a:t> </a:t>
            </a:r>
            <a:r>
              <a:rPr lang="en-US" sz="1600" dirty="0" err="1"/>
              <a:t>talenta</a:t>
            </a:r>
            <a:r>
              <a:rPr lang="en-US" sz="1600" dirty="0"/>
              <a:t> KA yang </a:t>
            </a:r>
            <a:r>
              <a:rPr lang="en-US" sz="1600" dirty="0" err="1"/>
              <a:t>tersedia</a:t>
            </a:r>
            <a:r>
              <a:rPr lang="en-US" sz="1600" dirty="0"/>
              <a:t> di Indonesia.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Penyusunan</a:t>
            </a:r>
            <a:r>
              <a:rPr lang="en-US" sz="1600" dirty="0"/>
              <a:t> </a:t>
            </a:r>
            <a:r>
              <a:rPr lang="en-US" sz="1600" dirty="0" err="1"/>
              <a:t>standar</a:t>
            </a:r>
            <a:r>
              <a:rPr lang="en-US" sz="1600" dirty="0"/>
              <a:t> </a:t>
            </a:r>
            <a:r>
              <a:rPr lang="en-US" sz="1600" dirty="0" err="1"/>
              <a:t>kompetensi</a:t>
            </a:r>
            <a:r>
              <a:rPr lang="en-US" sz="1600" dirty="0"/>
              <a:t> KA</a:t>
            </a:r>
          </a:p>
          <a:p>
            <a:pPr marL="342900" indent="-342900">
              <a:buAutoNum type="arabicPeriod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Nasional.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untuk </a:t>
            </a:r>
            <a:r>
              <a:rPr lang="en-US" sz="1600" dirty="0" err="1"/>
              <a:t>talenta</a:t>
            </a:r>
            <a:r>
              <a:rPr lang="en-US" sz="1600" dirty="0"/>
              <a:t> </a:t>
            </a:r>
            <a:r>
              <a:rPr lang="en-US" sz="1600" dirty="0" err="1"/>
              <a:t>unggul</a:t>
            </a:r>
            <a:r>
              <a:rPr lang="en-US" sz="1600" dirty="0"/>
              <a:t>: </a:t>
            </a:r>
            <a:br>
              <a:rPr lang="en-US" sz="1600" dirty="0"/>
            </a:br>
            <a:r>
              <a:rPr lang="en-US" sz="1600" dirty="0"/>
              <a:t>&gt;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materi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r>
              <a:rPr lang="en-US" sz="1600" dirty="0"/>
              <a:t>, </a:t>
            </a:r>
            <a:r>
              <a:rPr lang="en-US" sz="1600" dirty="0" err="1"/>
              <a:t>kesempatan</a:t>
            </a:r>
            <a:r>
              <a:rPr lang="en-US" sz="1600" dirty="0"/>
              <a:t> </a:t>
            </a:r>
            <a:r>
              <a:rPr lang="en-US" sz="1600" dirty="0" err="1"/>
              <a:t>bekerja</a:t>
            </a:r>
            <a:r>
              <a:rPr lang="en-US" sz="1600" dirty="0"/>
              <a:t>, </a:t>
            </a:r>
            <a:r>
              <a:rPr lang="en-US" sz="1600" dirty="0" err="1"/>
              <a:t>kesempatan</a:t>
            </a:r>
            <a:r>
              <a:rPr lang="en-US" sz="1600" dirty="0"/>
              <a:t> </a:t>
            </a:r>
            <a:r>
              <a:rPr lang="en-US" sz="1600" dirty="0" err="1"/>
              <a:t>meneliti</a:t>
            </a:r>
            <a:r>
              <a:rPr lang="en-US" sz="1600" dirty="0"/>
              <a:t>, dan </a:t>
            </a:r>
            <a:r>
              <a:rPr lang="en-US" sz="1600" dirty="0" err="1"/>
              <a:t>kesempatan</a:t>
            </a:r>
            <a:r>
              <a:rPr lang="en-US" sz="1600" dirty="0"/>
              <a:t> </a:t>
            </a:r>
            <a:r>
              <a:rPr lang="en-US" sz="1600" dirty="0" err="1"/>
              <a:t>berusaha</a:t>
            </a:r>
            <a:r>
              <a:rPr lang="en-US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untuk </a:t>
            </a:r>
            <a:r>
              <a:rPr lang="en-US" sz="1600" dirty="0" err="1"/>
              <a:t>mengembangkan</a:t>
            </a:r>
            <a:r>
              <a:rPr lang="en-US" sz="1600" dirty="0"/>
              <a:t> </a:t>
            </a:r>
            <a:r>
              <a:rPr lang="en-US" sz="1600" dirty="0" err="1"/>
              <a:t>talenta</a:t>
            </a:r>
            <a:r>
              <a:rPr lang="en-US" sz="1600" dirty="0"/>
              <a:t> </a:t>
            </a:r>
            <a:r>
              <a:rPr lang="en-US" sz="1600" dirty="0" err="1"/>
              <a:t>berkarakter</a:t>
            </a:r>
            <a:r>
              <a:rPr lang="en-US" sz="1600" dirty="0"/>
              <a:t>: </a:t>
            </a:r>
            <a:br>
              <a:rPr lang="en-US" sz="1600" dirty="0"/>
            </a:br>
            <a:r>
              <a:rPr lang="en-US" sz="1600" dirty="0"/>
              <a:t>&gt; </a:t>
            </a:r>
            <a:r>
              <a:rPr lang="en-US" sz="1600" dirty="0" err="1"/>
              <a:t>Nasionalisme</a:t>
            </a:r>
            <a:r>
              <a:rPr lang="en-US" sz="1600" dirty="0"/>
              <a:t>, </a:t>
            </a:r>
            <a:r>
              <a:rPr lang="en-US" sz="1600" dirty="0" err="1"/>
              <a:t>berwawasan</a:t>
            </a:r>
            <a:r>
              <a:rPr lang="en-US" sz="1600" dirty="0"/>
              <a:t> </a:t>
            </a:r>
            <a:r>
              <a:rPr lang="en-US" sz="1600" dirty="0" err="1"/>
              <a:t>kebangsaan</a:t>
            </a:r>
            <a:r>
              <a:rPr lang="en-US" sz="1600" dirty="0"/>
              <a:t> dan Pancasila.</a:t>
            </a:r>
          </a:p>
          <a:p>
            <a:pPr marL="342900" indent="-342900">
              <a:buAutoNum type="arabicPeriod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KA dan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KA </a:t>
            </a:r>
            <a:r>
              <a:rPr lang="en-US" dirty="0" err="1"/>
              <a:t>terintegrasi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ekosistem</a:t>
            </a:r>
            <a:r>
              <a:rPr lang="en-ID" dirty="0"/>
              <a:t> yang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sinergi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7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68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BB0259-D999-4F08-9573-40DC194D1EF0}"/>
              </a:ext>
            </a:extLst>
          </p:cNvPr>
          <p:cNvSpPr txBox="1"/>
          <p:nvPr/>
        </p:nvSpPr>
        <p:spPr>
          <a:xfrm>
            <a:off x="998982" y="1797784"/>
            <a:ext cx="10476738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MISI</a:t>
            </a:r>
          </a:p>
          <a:p>
            <a:r>
              <a:rPr lang="en-US" sz="2000" dirty="0" err="1"/>
              <a:t>Menyiapkan</a:t>
            </a:r>
            <a:r>
              <a:rPr lang="en-US" sz="2000" dirty="0"/>
              <a:t> </a:t>
            </a:r>
            <a:r>
              <a:rPr lang="en-US" sz="2000" dirty="0" err="1"/>
              <a:t>Talenta</a:t>
            </a:r>
            <a:r>
              <a:rPr lang="en-US" sz="2000" dirty="0"/>
              <a:t> </a:t>
            </a:r>
            <a:r>
              <a:rPr lang="en-US" sz="2000" dirty="0" err="1"/>
              <a:t>Kecerdasan</a:t>
            </a:r>
            <a:r>
              <a:rPr lang="en-US" sz="2000" dirty="0"/>
              <a:t> </a:t>
            </a:r>
            <a:r>
              <a:rPr lang="en-US" sz="2000" dirty="0" err="1"/>
              <a:t>Artifisial</a:t>
            </a:r>
            <a:r>
              <a:rPr lang="en-US" sz="2000" dirty="0"/>
              <a:t> (KA) yang </a:t>
            </a:r>
            <a:r>
              <a:rPr lang="en-US" sz="2000" dirty="0" err="1"/>
              <a:t>berdaya</a:t>
            </a:r>
            <a:r>
              <a:rPr lang="en-US" sz="2000" dirty="0"/>
              <a:t> </a:t>
            </a:r>
            <a:r>
              <a:rPr lang="en-US" sz="2000" dirty="0" err="1"/>
              <a:t>saing</a:t>
            </a:r>
            <a:r>
              <a:rPr lang="en-US" sz="2000" dirty="0"/>
              <a:t> dan </a:t>
            </a:r>
            <a:r>
              <a:rPr lang="en-US" sz="2000" dirty="0" err="1"/>
              <a:t>berkarakter</a:t>
            </a:r>
            <a:r>
              <a:rPr lang="en-US" sz="2000" dirty="0"/>
              <a:t>.</a:t>
            </a:r>
          </a:p>
          <a:p>
            <a:endParaRPr lang="en-US" dirty="0"/>
          </a:p>
          <a:p>
            <a:r>
              <a:rPr lang="en-US" b="1" dirty="0" err="1"/>
              <a:t>Pengertian</a:t>
            </a:r>
            <a:endParaRPr lang="en-US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i="0" u="none" strike="noStrike" baseline="0" dirty="0" err="1">
                <a:latin typeface="DIN2014-Bold"/>
              </a:rPr>
              <a:t>Daya</a:t>
            </a:r>
            <a:r>
              <a:rPr lang="en-GB" sz="1800" b="1" i="0" u="none" strike="noStrike" baseline="0" dirty="0">
                <a:latin typeface="DIN2014-Bold"/>
              </a:rPr>
              <a:t> </a:t>
            </a:r>
            <a:r>
              <a:rPr lang="en-GB" sz="1800" b="1" i="0" u="none" strike="noStrike" baseline="0" dirty="0" err="1">
                <a:latin typeface="DIN2014-Bold"/>
              </a:rPr>
              <a:t>Saing</a:t>
            </a:r>
            <a:r>
              <a:rPr lang="en-GB" b="1" dirty="0">
                <a:latin typeface="DIN2014-Bold"/>
              </a:rPr>
              <a:t> </a:t>
            </a:r>
            <a:r>
              <a:rPr lang="en-GB" dirty="0" err="1">
                <a:latin typeface="DIN2014-Bold"/>
              </a:rPr>
              <a:t>adalah</a:t>
            </a:r>
            <a:r>
              <a:rPr lang="en-GB" dirty="0">
                <a:latin typeface="DIN2014-Bold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kemampuan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untuk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berkompetisi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atau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kemampuan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untuk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menjadi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unggul</a:t>
            </a:r>
            <a:r>
              <a:rPr lang="en-GB" sz="1800" b="0" i="0" u="none" strike="noStrike" baseline="0" dirty="0">
                <a:latin typeface="DIN2014-Regular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i="0" u="none" strike="noStrike" baseline="0" dirty="0" err="1">
                <a:latin typeface="DIN2014-Regular"/>
              </a:rPr>
              <a:t>Berkarakter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adalah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sebuah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sistem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keyakinan</a:t>
            </a:r>
            <a:r>
              <a:rPr lang="en-GB" sz="1800" b="0" i="0" u="none" strike="noStrike" baseline="0" dirty="0">
                <a:latin typeface="DIN2014-Regular"/>
              </a:rPr>
              <a:t> dan </a:t>
            </a:r>
            <a:r>
              <a:rPr lang="en-GB" sz="1800" b="0" i="0" u="none" strike="noStrike" baseline="0" dirty="0" err="1">
                <a:latin typeface="DIN2014-Regular"/>
              </a:rPr>
              <a:t>kebiasaan</a:t>
            </a:r>
            <a:r>
              <a:rPr lang="en-GB" sz="1800" b="0" i="0" u="none" strike="noStrike" baseline="0" dirty="0">
                <a:latin typeface="DIN2014-Regular"/>
              </a:rPr>
              <a:t> (</a:t>
            </a:r>
            <a:r>
              <a:rPr lang="en-GB" sz="1800" b="0" i="0" u="none" strike="noStrike" baseline="0" dirty="0" err="1">
                <a:latin typeface="DIN2014-Regular"/>
              </a:rPr>
              <a:t>cara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berpikir</a:t>
            </a:r>
            <a:r>
              <a:rPr lang="en-GB" sz="1800" b="0" i="0" u="none" strike="noStrike" baseline="0" dirty="0">
                <a:latin typeface="DIN2014-Regular"/>
              </a:rPr>
              <a:t>), yang </a:t>
            </a:r>
            <a:r>
              <a:rPr lang="en-GB" sz="1800" b="0" i="0" u="none" strike="noStrike" baseline="0" dirty="0" err="1">
                <a:latin typeface="DIN2014-Regular"/>
              </a:rPr>
              <a:t>merupakan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akumulasi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dari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sifat</a:t>
            </a:r>
            <a:r>
              <a:rPr lang="en-GB" sz="1800" b="0" i="0" u="none" strike="noStrike" baseline="0" dirty="0">
                <a:latin typeface="DIN2014-Regular"/>
              </a:rPr>
              <a:t>, </a:t>
            </a:r>
            <a:r>
              <a:rPr lang="en-GB" sz="1800" b="0" i="0" u="none" strike="noStrike" baseline="0" dirty="0" err="1">
                <a:latin typeface="DIN2014-Regular"/>
              </a:rPr>
              <a:t>watak</a:t>
            </a:r>
            <a:r>
              <a:rPr lang="en-GB" sz="1800" b="0" i="0" u="none" strike="noStrike" baseline="0" dirty="0">
                <a:latin typeface="DIN2014-Regular"/>
              </a:rPr>
              <a:t>, dan juga </a:t>
            </a:r>
            <a:r>
              <a:rPr lang="en-GB" sz="1800" b="0" i="0" u="none" strike="noStrike" baseline="0" dirty="0" err="1">
                <a:latin typeface="DIN2014-Regular"/>
              </a:rPr>
              <a:t>kepribadian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seorang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untuk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bertindak</a:t>
            </a:r>
            <a:r>
              <a:rPr lang="en-GB" sz="1800" b="0" i="0" u="none" strike="noStrike" baseline="0" dirty="0">
                <a:latin typeface="DIN2014-Regular"/>
              </a:rPr>
              <a:t> (</a:t>
            </a:r>
            <a:r>
              <a:rPr lang="en-GB" sz="1800" b="0" i="0" u="none" strike="noStrike" baseline="0" dirty="0" err="1">
                <a:latin typeface="DIN2014-Regular"/>
              </a:rPr>
              <a:t>bersikap</a:t>
            </a:r>
            <a:r>
              <a:rPr lang="en-GB" sz="1800" b="0" i="0" u="none" strike="noStrike" baseline="0" dirty="0">
                <a:latin typeface="DIN2014-Regular"/>
              </a:rPr>
              <a:t>).</a:t>
            </a:r>
          </a:p>
          <a:p>
            <a:pPr algn="l"/>
            <a:endParaRPr lang="en-GB" sz="1800" b="1" i="0" u="none" strike="noStrike" baseline="0" dirty="0">
              <a:latin typeface="DIN2014-Bold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800" b="0" i="0" u="none" strike="noStrike" baseline="0" dirty="0" err="1">
                <a:latin typeface="DIN2014-Regular"/>
              </a:rPr>
              <a:t>Talenta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Kecerdasan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Artifisial</a:t>
            </a:r>
            <a:r>
              <a:rPr lang="en-GB" sz="1800" b="0" i="0" u="none" strike="noStrike" baseline="0" dirty="0">
                <a:latin typeface="DIN2014-Regular"/>
              </a:rPr>
              <a:t> yang </a:t>
            </a:r>
            <a:r>
              <a:rPr lang="en-GB" sz="1800" b="0" i="0" u="none" strike="noStrike" baseline="0" dirty="0" err="1">
                <a:latin typeface="DIN2014-Regular"/>
              </a:rPr>
              <a:t>berdaya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saing</a:t>
            </a:r>
            <a:r>
              <a:rPr lang="en-GB" sz="1800" b="0" i="0" u="none" strike="noStrike" baseline="0" dirty="0">
                <a:latin typeface="DIN2014-Regular"/>
              </a:rPr>
              <a:t> dan </a:t>
            </a:r>
            <a:r>
              <a:rPr lang="en-GB" sz="1800" b="0" i="0" u="none" strike="noStrike" baseline="0" dirty="0" err="1">
                <a:latin typeface="DIN2014-Regular"/>
              </a:rPr>
              <a:t>berkarakter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akan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memenuhi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br>
              <a:rPr lang="en-GB" sz="1800" b="0" i="0" u="none" strike="noStrike" baseline="0" dirty="0">
                <a:latin typeface="DIN2014-Regular"/>
              </a:rPr>
            </a:br>
            <a:r>
              <a:rPr lang="en-GB" sz="1800" b="0" i="0" u="none" strike="noStrike" baseline="0" dirty="0" err="1">
                <a:latin typeface="DIN2014-Regular"/>
              </a:rPr>
              <a:t>sebuah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1" i="0" u="none" strike="noStrike" baseline="0" dirty="0" err="1">
                <a:latin typeface="DIN2014-Regular"/>
              </a:rPr>
              <a:t>standar</a:t>
            </a:r>
            <a:r>
              <a:rPr lang="en-GB" sz="1800" b="1" i="0" u="none" strike="noStrike" baseline="0" dirty="0">
                <a:latin typeface="DIN2014-Regular"/>
              </a:rPr>
              <a:t> </a:t>
            </a:r>
            <a:r>
              <a:rPr lang="en-GB" sz="1800" b="1" i="0" u="none" strike="noStrike" baseline="0" dirty="0" err="1">
                <a:latin typeface="DIN2014-Regular"/>
              </a:rPr>
              <a:t>kompetensi</a:t>
            </a:r>
            <a:r>
              <a:rPr lang="en-GB" sz="1800" b="1" i="0" u="none" strike="noStrike" baseline="0" dirty="0">
                <a:latin typeface="DIN2014-Regular"/>
              </a:rPr>
              <a:t> pada </a:t>
            </a:r>
            <a:r>
              <a:rPr lang="en-GB" sz="1800" b="1" i="0" u="none" strike="noStrike" baseline="0" dirty="0" err="1">
                <a:latin typeface="DIN2014-Regular"/>
              </a:rPr>
              <a:t>Kecerdasan</a:t>
            </a:r>
            <a:r>
              <a:rPr lang="en-GB" sz="1800" b="1" i="0" u="none" strike="noStrike" baseline="0" dirty="0">
                <a:latin typeface="DIN2014-Regular"/>
              </a:rPr>
              <a:t> </a:t>
            </a:r>
            <a:r>
              <a:rPr lang="en-GB" sz="1800" b="1" i="0" u="none" strike="noStrike" baseline="0" dirty="0" err="1">
                <a:latin typeface="DIN2014-Regular"/>
              </a:rPr>
              <a:t>Artifisial</a:t>
            </a:r>
            <a:r>
              <a:rPr lang="en-GB" sz="1800" b="1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dalam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melaksanakan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tugas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atau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pekerjaan</a:t>
            </a:r>
            <a:r>
              <a:rPr lang="en-GB" sz="1800" b="0" i="0" u="none" strike="noStrike" baseline="0" dirty="0">
                <a:latin typeface="DIN2014-Regular"/>
              </a:rPr>
              <a:t> yang </a:t>
            </a:r>
            <a:r>
              <a:rPr lang="en-GB" sz="1800" b="0" i="0" u="none" strike="noStrike" baseline="0" dirty="0" err="1">
                <a:latin typeface="DIN2014-Regular"/>
              </a:rPr>
              <a:t>didasarkan</a:t>
            </a:r>
            <a:r>
              <a:rPr lang="en-GB" sz="1800" b="0" i="0" u="none" strike="noStrike" baseline="0" dirty="0">
                <a:latin typeface="DIN2014-Regular"/>
              </a:rPr>
              <a:t> pada </a:t>
            </a:r>
            <a:r>
              <a:rPr lang="en-GB" sz="1800" b="0" i="0" u="none" strike="noStrike" baseline="0" dirty="0" err="1">
                <a:latin typeface="DIN2014-Regular"/>
              </a:rPr>
              <a:t>pengetahuan</a:t>
            </a:r>
            <a:r>
              <a:rPr lang="en-GB" sz="1800" b="0" i="0" u="none" strike="noStrike" baseline="0" dirty="0">
                <a:latin typeface="DIN2014-Regular"/>
              </a:rPr>
              <a:t>, </a:t>
            </a:r>
            <a:r>
              <a:rPr lang="en-GB" sz="1800" b="0" i="0" u="none" strike="noStrike" baseline="0" dirty="0" err="1">
                <a:latin typeface="DIN2014-Regular"/>
              </a:rPr>
              <a:t>keterampilan</a:t>
            </a:r>
            <a:r>
              <a:rPr lang="en-GB" sz="1800" b="0" i="0" u="none" strike="noStrike" baseline="0" dirty="0">
                <a:latin typeface="DIN2014-Regular"/>
              </a:rPr>
              <a:t> dan </a:t>
            </a:r>
            <a:r>
              <a:rPr lang="en-GB" sz="1800" b="0" i="0" u="none" strike="noStrike" baseline="0" dirty="0" err="1">
                <a:latin typeface="DIN2014-Regular"/>
              </a:rPr>
              <a:t>sikap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kerja</a:t>
            </a:r>
            <a:r>
              <a:rPr lang="en-GB" sz="1800" b="0" i="0" u="none" strike="noStrike" baseline="0" dirty="0">
                <a:latin typeface="DIN2014-Regular"/>
              </a:rPr>
              <a:t> yang </a:t>
            </a:r>
            <a:r>
              <a:rPr lang="en-GB" sz="1800" b="0" i="0" u="none" strike="noStrike" baseline="0" dirty="0" err="1">
                <a:latin typeface="DIN2014-Regular"/>
              </a:rPr>
              <a:t>sesuai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dengan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persyaratan</a:t>
            </a:r>
            <a:r>
              <a:rPr lang="en-GB" sz="1800" b="0" i="0" u="none" strike="noStrike" baseline="0" dirty="0">
                <a:latin typeface="DIN2014-Regular"/>
              </a:rPr>
              <a:t> </a:t>
            </a:r>
            <a:r>
              <a:rPr lang="en-GB" sz="1800" b="0" i="0" u="none" strike="noStrike" baseline="0" dirty="0" err="1">
                <a:latin typeface="DIN2014-Regular"/>
              </a:rPr>
              <a:t>kinerja</a:t>
            </a:r>
            <a:r>
              <a:rPr lang="en-GB" sz="1800" b="0" i="0" u="none" strike="noStrike" baseline="0" dirty="0">
                <a:latin typeface="DIN2014-Regular"/>
              </a:rPr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19E32-9A9E-461C-995B-A8339418DE95}"/>
              </a:ext>
            </a:extLst>
          </p:cNvPr>
          <p:cNvSpPr txBox="1"/>
          <p:nvPr/>
        </p:nvSpPr>
        <p:spPr>
          <a:xfrm>
            <a:off x="2791206" y="335203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MISI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6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BB0259-D999-4F08-9573-40DC194D1EF0}"/>
              </a:ext>
            </a:extLst>
          </p:cNvPr>
          <p:cNvSpPr txBox="1"/>
          <p:nvPr/>
        </p:nvSpPr>
        <p:spPr>
          <a:xfrm>
            <a:off x="1072134" y="2035987"/>
            <a:ext cx="1047673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SASARAN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ID" sz="2000" dirty="0" err="1"/>
              <a:t>Menyiapkan</a:t>
            </a:r>
            <a:r>
              <a:rPr lang="en-ID" sz="2000" dirty="0"/>
              <a:t> </a:t>
            </a:r>
            <a:r>
              <a:rPr lang="en-ID" sz="2000" dirty="0" err="1"/>
              <a:t>Talenta</a:t>
            </a:r>
            <a:r>
              <a:rPr lang="en-ID" sz="2000" dirty="0"/>
              <a:t> di </a:t>
            </a:r>
            <a:r>
              <a:rPr lang="en-ID" sz="2000" dirty="0" err="1"/>
              <a:t>bidang</a:t>
            </a:r>
            <a:r>
              <a:rPr lang="en-ID" sz="2000" dirty="0"/>
              <a:t> </a:t>
            </a:r>
            <a:r>
              <a:rPr lang="en-ID" sz="2000" dirty="0" err="1"/>
              <a:t>Kecerdasan</a:t>
            </a:r>
            <a:r>
              <a:rPr lang="en-ID" sz="2000" dirty="0"/>
              <a:t> </a:t>
            </a:r>
            <a:r>
              <a:rPr lang="en-ID" sz="2000" dirty="0" err="1"/>
              <a:t>Artifisial</a:t>
            </a:r>
            <a:r>
              <a:rPr lang="en-ID" sz="2000" dirty="0"/>
              <a:t> (KA):</a:t>
            </a:r>
          </a:p>
          <a:p>
            <a:pPr marL="804863" lvl="6" indent="-347663" fontAlgn="base">
              <a:buFont typeface="+mj-lt"/>
              <a:buAutoNum type="alphaLcParenR"/>
            </a:pP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industri</a:t>
            </a:r>
            <a:r>
              <a:rPr lang="en-ID" dirty="0"/>
              <a:t> </a:t>
            </a:r>
            <a:r>
              <a:rPr lang="en-ID" dirty="0" err="1"/>
              <a:t>nasional</a:t>
            </a:r>
            <a:r>
              <a:rPr lang="en-ID" dirty="0"/>
              <a:t> (</a:t>
            </a:r>
            <a:r>
              <a:rPr lang="en-ID" dirty="0" err="1"/>
              <a:t>talenta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)</a:t>
            </a:r>
          </a:p>
          <a:p>
            <a:pPr marL="804863" lvl="6" indent="-347663" fontAlgn="base">
              <a:buFont typeface="+mj-lt"/>
              <a:buAutoNum type="alphaLcParenR"/>
            </a:pPr>
            <a:r>
              <a:rPr lang="es-ES" dirty="0" err="1"/>
              <a:t>Memiliki</a:t>
            </a:r>
            <a:r>
              <a:rPr lang="es-ES" dirty="0"/>
              <a:t> </a:t>
            </a:r>
            <a:r>
              <a:rPr lang="es-ES" dirty="0" err="1"/>
              <a:t>kompetensi</a:t>
            </a:r>
            <a:r>
              <a:rPr lang="es-ES" dirty="0"/>
              <a:t> di </a:t>
            </a:r>
            <a:r>
              <a:rPr lang="es-ES" dirty="0" err="1"/>
              <a:t>tingkat</a:t>
            </a:r>
            <a:r>
              <a:rPr lang="es-ES" dirty="0"/>
              <a:t> </a:t>
            </a:r>
            <a:r>
              <a:rPr lang="es-ES" dirty="0" err="1"/>
              <a:t>nasional</a:t>
            </a:r>
            <a:r>
              <a:rPr lang="es-ES" dirty="0"/>
              <a:t> dan </a:t>
            </a:r>
            <a:r>
              <a:rPr lang="es-ES" dirty="0" err="1"/>
              <a:t>internasional</a:t>
            </a:r>
            <a:r>
              <a:rPr lang="es-ES" dirty="0"/>
              <a:t> (</a:t>
            </a:r>
            <a:r>
              <a:rPr lang="es-ES" dirty="0" err="1"/>
              <a:t>talenta</a:t>
            </a:r>
            <a:r>
              <a:rPr lang="es-ES" dirty="0"/>
              <a:t> </a:t>
            </a:r>
            <a:r>
              <a:rPr lang="es-ES" dirty="0" err="1"/>
              <a:t>unggul</a:t>
            </a:r>
            <a:r>
              <a:rPr lang="es-ES" dirty="0"/>
              <a:t>)</a:t>
            </a:r>
          </a:p>
          <a:p>
            <a:pPr marL="804863" lvl="6" indent="-347663" fontAlgn="base">
              <a:buFont typeface="+mj-lt"/>
              <a:buAutoNum type="alphaLcParenR"/>
            </a:pPr>
            <a:r>
              <a:rPr lang="es-ES" dirty="0" err="1"/>
              <a:t>Mampu</a:t>
            </a:r>
            <a:r>
              <a:rPr lang="es-ES" dirty="0"/>
              <a:t> </a:t>
            </a:r>
            <a:r>
              <a:rPr lang="es-ES" dirty="0" err="1"/>
              <a:t>menciptakan</a:t>
            </a:r>
            <a:r>
              <a:rPr lang="es-ES" dirty="0"/>
              <a:t> </a:t>
            </a:r>
            <a:r>
              <a:rPr lang="es-ES" dirty="0" err="1"/>
              <a:t>lapangan</a:t>
            </a:r>
            <a:r>
              <a:rPr lang="es-ES" dirty="0"/>
              <a:t> </a:t>
            </a:r>
            <a:r>
              <a:rPr lang="es-ES" dirty="0" err="1"/>
              <a:t>kerja</a:t>
            </a:r>
            <a:r>
              <a:rPr lang="es-ES" dirty="0"/>
              <a:t> </a:t>
            </a:r>
            <a:r>
              <a:rPr lang="es-ES" dirty="0" err="1"/>
              <a:t>baru</a:t>
            </a:r>
            <a:r>
              <a:rPr lang="es-ES" dirty="0"/>
              <a:t> (</a:t>
            </a:r>
            <a:r>
              <a:rPr lang="es-ES" dirty="0" err="1"/>
              <a:t>talenta</a:t>
            </a:r>
            <a:r>
              <a:rPr lang="es-ES" dirty="0"/>
              <a:t> </a:t>
            </a:r>
            <a:r>
              <a:rPr lang="es-ES" dirty="0" err="1"/>
              <a:t>wirausahawan</a:t>
            </a:r>
            <a:r>
              <a:rPr lang="es-ES" dirty="0"/>
              <a:t>).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000" dirty="0" err="1"/>
              <a:t>Menyiapkan</a:t>
            </a:r>
            <a:r>
              <a:rPr lang="en-US" sz="2000" dirty="0"/>
              <a:t> </a:t>
            </a:r>
            <a:r>
              <a:rPr lang="en-US" sz="2000" dirty="0" err="1"/>
              <a:t>Talenta</a:t>
            </a:r>
            <a:r>
              <a:rPr lang="en-US" sz="2000" dirty="0"/>
              <a:t> di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kecerdasan</a:t>
            </a:r>
            <a:r>
              <a:rPr lang="en-US" sz="2000" dirty="0"/>
              <a:t> </a:t>
            </a:r>
            <a:r>
              <a:rPr lang="en-US" sz="2000" dirty="0" err="1"/>
              <a:t>artifisial</a:t>
            </a:r>
            <a:r>
              <a:rPr lang="en-US" sz="2000" dirty="0"/>
              <a:t> yang </a:t>
            </a:r>
            <a:r>
              <a:rPr lang="en-US" sz="2000" dirty="0" err="1"/>
              <a:t>berkarakter</a:t>
            </a:r>
            <a:r>
              <a:rPr lang="en-US" sz="2000" dirty="0"/>
              <a:t> </a:t>
            </a:r>
            <a:r>
              <a:rPr lang="en-US" sz="2000" dirty="0" err="1"/>
              <a:t>mulia</a:t>
            </a:r>
            <a:r>
              <a:rPr lang="en-US" sz="20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000" dirty="0" err="1"/>
              <a:t>Menyiapkan</a:t>
            </a:r>
            <a:r>
              <a:rPr lang="en-US" sz="2000" dirty="0"/>
              <a:t> </a:t>
            </a:r>
            <a:r>
              <a:rPr lang="en-US" sz="2000" dirty="0" err="1"/>
              <a:t>ekosistem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(</a:t>
            </a:r>
            <a:r>
              <a:rPr lang="en-US" sz="2000" i="1" dirty="0"/>
              <a:t>learning ecosystem</a:t>
            </a:r>
            <a:r>
              <a:rPr lang="en-US" sz="2000" dirty="0"/>
              <a:t>) dan </a:t>
            </a:r>
            <a:r>
              <a:rPr lang="en-US" sz="2000" dirty="0" err="1"/>
              <a:t>ekosistem</a:t>
            </a:r>
            <a:r>
              <a:rPr lang="en-US" sz="2000" dirty="0"/>
              <a:t> </a:t>
            </a:r>
            <a:r>
              <a:rPr lang="en-US" sz="2000" dirty="0" err="1"/>
              <a:t>inovasi</a:t>
            </a:r>
            <a:r>
              <a:rPr lang="en-US" sz="2000" dirty="0"/>
              <a:t> (</a:t>
            </a:r>
            <a:r>
              <a:rPr lang="en-US" sz="2000" i="1" dirty="0"/>
              <a:t>innovation ecosystem</a:t>
            </a:r>
            <a:r>
              <a:rPr lang="en-US" sz="20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19E32-9A9E-461C-995B-A8339418DE95}"/>
              </a:ext>
            </a:extLst>
          </p:cNvPr>
          <p:cNvSpPr txBox="1"/>
          <p:nvPr/>
        </p:nvSpPr>
        <p:spPr>
          <a:xfrm>
            <a:off x="2791206" y="335203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SASARAN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8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BB0259-D999-4F08-9573-40DC194D1EF0}"/>
              </a:ext>
            </a:extLst>
          </p:cNvPr>
          <p:cNvSpPr txBox="1"/>
          <p:nvPr/>
        </p:nvSpPr>
        <p:spPr>
          <a:xfrm>
            <a:off x="752094" y="2026387"/>
            <a:ext cx="10735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Ketersediaan</a:t>
            </a:r>
            <a:r>
              <a:rPr lang="en-US" b="1" dirty="0"/>
              <a:t> </a:t>
            </a:r>
            <a:r>
              <a:rPr lang="en-US" b="1" dirty="0" err="1"/>
              <a:t>Talenta</a:t>
            </a:r>
            <a:r>
              <a:rPr lang="en-US" b="1" dirty="0"/>
              <a:t> (supply-demand) untuk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pekerja</a:t>
            </a:r>
            <a:r>
              <a:rPr lang="en-US" b="1" dirty="0"/>
              <a:t>, </a:t>
            </a:r>
            <a:r>
              <a:rPr lang="en-US" b="1" dirty="0" err="1"/>
              <a:t>peneliti</a:t>
            </a:r>
            <a:r>
              <a:rPr lang="en-US" b="1" dirty="0"/>
              <a:t>, </a:t>
            </a:r>
            <a:r>
              <a:rPr lang="en-US" b="1" dirty="0" err="1"/>
              <a:t>wirausaha</a:t>
            </a:r>
            <a:r>
              <a:rPr lang="en-US" b="1" dirty="0"/>
              <a:t> di </a:t>
            </a:r>
            <a:r>
              <a:rPr lang="en-US" b="1" dirty="0" err="1"/>
              <a:t>bidang</a:t>
            </a:r>
            <a:r>
              <a:rPr lang="en-US" b="1" dirty="0"/>
              <a:t> KA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, </a:t>
            </a:r>
            <a:r>
              <a:rPr lang="en-US" b="1" dirty="0" err="1"/>
              <a:t>menengah</a:t>
            </a:r>
            <a:r>
              <a:rPr lang="en-US" b="1" dirty="0"/>
              <a:t> (</a:t>
            </a:r>
            <a:r>
              <a:rPr lang="en-US" b="1" dirty="0" err="1"/>
              <a:t>dikdasmen</a:t>
            </a:r>
            <a:r>
              <a:rPr lang="en-US" b="1" dirty="0"/>
              <a:t>), </a:t>
            </a:r>
            <a:r>
              <a:rPr lang="en-US" b="1" dirty="0" err="1"/>
              <a:t>pendidikan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 (</a:t>
            </a:r>
            <a:r>
              <a:rPr lang="en-US" b="1" dirty="0" err="1"/>
              <a:t>dikti</a:t>
            </a:r>
            <a:r>
              <a:rPr lang="en-US" b="1" dirty="0"/>
              <a:t>) dan Lembaga </a:t>
            </a:r>
            <a:r>
              <a:rPr lang="en-US" b="1" dirty="0" err="1"/>
              <a:t>pelatihan</a:t>
            </a:r>
            <a:r>
              <a:rPr lang="en-US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19E32-9A9E-461C-995B-A8339418DE95}"/>
              </a:ext>
            </a:extLst>
          </p:cNvPr>
          <p:cNvSpPr txBox="1"/>
          <p:nvPr/>
        </p:nvSpPr>
        <p:spPr>
          <a:xfrm>
            <a:off x="2791206" y="335203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ISU STRATEGIS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5CD7C-DCD5-4195-955C-001E4DE20EE7}"/>
              </a:ext>
            </a:extLst>
          </p:cNvPr>
          <p:cNvSpPr txBox="1"/>
          <p:nvPr/>
        </p:nvSpPr>
        <p:spPr>
          <a:xfrm>
            <a:off x="752094" y="1474622"/>
            <a:ext cx="10312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/>
              <a:t>1. PEMENUHAN KEBUTUHAN TALENTA NASIONAL DI BIDANG KECERDASAN ARTIFISIAL (1)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EC4E2-814C-4379-A18D-739F90C92B17}"/>
              </a:ext>
            </a:extLst>
          </p:cNvPr>
          <p:cNvSpPr txBox="1"/>
          <p:nvPr/>
        </p:nvSpPr>
        <p:spPr>
          <a:xfrm>
            <a:off x="752094" y="3038243"/>
            <a:ext cx="46154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/>
              <a:t>Jenis</a:t>
            </a:r>
            <a:r>
              <a:rPr lang="en-GB" dirty="0"/>
              <a:t> </a:t>
            </a:r>
            <a:r>
              <a:rPr lang="en-GB" dirty="0" err="1"/>
              <a:t>Talenta</a:t>
            </a:r>
            <a:r>
              <a:rPr lang="en-GB" dirty="0"/>
              <a:t> KA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Talenta</a:t>
            </a:r>
            <a:r>
              <a:rPr lang="en-GB" sz="1600" dirty="0"/>
              <a:t> </a:t>
            </a:r>
            <a:r>
              <a:rPr lang="en-GB" sz="1600" dirty="0" err="1"/>
              <a:t>sebagai</a:t>
            </a:r>
            <a:r>
              <a:rPr lang="en-GB" sz="1600" dirty="0"/>
              <a:t> </a:t>
            </a:r>
            <a:r>
              <a:rPr lang="en-GB" sz="1600" dirty="0" err="1"/>
              <a:t>pekerja</a:t>
            </a:r>
            <a:r>
              <a:rPr lang="en-GB" sz="1600" dirty="0"/>
              <a:t> (worker)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Talenta</a:t>
            </a:r>
            <a:r>
              <a:rPr lang="en-GB" sz="1600" dirty="0"/>
              <a:t> </a:t>
            </a:r>
            <a:r>
              <a:rPr lang="en-GB" sz="1600" dirty="0" err="1"/>
              <a:t>sebagai</a:t>
            </a:r>
            <a:r>
              <a:rPr lang="en-GB" sz="1600" dirty="0"/>
              <a:t> </a:t>
            </a:r>
            <a:r>
              <a:rPr lang="en-GB" sz="1600" dirty="0" err="1"/>
              <a:t>peneliti</a:t>
            </a:r>
            <a:r>
              <a:rPr lang="en-GB" sz="1600" dirty="0"/>
              <a:t> (researcher)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Talenta</a:t>
            </a:r>
            <a:r>
              <a:rPr lang="en-GB" sz="1600" dirty="0"/>
              <a:t> </a:t>
            </a:r>
            <a:r>
              <a:rPr lang="en-GB" sz="1600" dirty="0" err="1"/>
              <a:t>sebagai</a:t>
            </a:r>
            <a:r>
              <a:rPr lang="en-GB" sz="1600" dirty="0"/>
              <a:t> </a:t>
            </a:r>
            <a:r>
              <a:rPr lang="en-GB" sz="1600" dirty="0" err="1"/>
              <a:t>wirausahawan</a:t>
            </a:r>
            <a:r>
              <a:rPr lang="en-GB" sz="1600" dirty="0"/>
              <a:t> (entrepreneur)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/>
              <a:t>Jenis</a:t>
            </a:r>
            <a:r>
              <a:rPr lang="en-GB" dirty="0"/>
              <a:t> </a:t>
            </a:r>
            <a:r>
              <a:rPr lang="en-GB" dirty="0" err="1"/>
              <a:t>pekerjaan</a:t>
            </a:r>
            <a:r>
              <a:rPr lang="en-GB" dirty="0"/>
              <a:t> KA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/>
              <a:t>Tingkat </a:t>
            </a:r>
            <a:r>
              <a:rPr lang="en-GB" sz="1600" dirty="0" err="1"/>
              <a:t>dasar</a:t>
            </a:r>
            <a:r>
              <a:rPr lang="en-GB" sz="1600" dirty="0"/>
              <a:t> (operator).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/>
              <a:t>Tingkat </a:t>
            </a:r>
            <a:r>
              <a:rPr lang="en-GB" sz="1600" dirty="0" err="1"/>
              <a:t>menengah</a:t>
            </a:r>
            <a:r>
              <a:rPr lang="en-GB" sz="1600" dirty="0"/>
              <a:t> (</a:t>
            </a:r>
            <a:r>
              <a:rPr lang="en-GB" sz="1600" dirty="0" err="1"/>
              <a:t>teknisi</a:t>
            </a:r>
            <a:r>
              <a:rPr lang="en-GB" sz="1600" dirty="0"/>
              <a:t>/</a:t>
            </a:r>
            <a:r>
              <a:rPr lang="en-GB" sz="1600" dirty="0" err="1"/>
              <a:t>analis</a:t>
            </a:r>
            <a:r>
              <a:rPr lang="en-GB" sz="1600" dirty="0"/>
              <a:t>).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/>
              <a:t>Tingkat </a:t>
            </a:r>
            <a:r>
              <a:rPr lang="en-GB" sz="1600" dirty="0" err="1"/>
              <a:t>lanjut</a:t>
            </a:r>
            <a:r>
              <a:rPr lang="en-GB" sz="1600" dirty="0"/>
              <a:t> (</a:t>
            </a:r>
            <a:r>
              <a:rPr lang="en-GB" sz="1600" dirty="0" err="1"/>
              <a:t>ahli</a:t>
            </a:r>
            <a:r>
              <a:rPr lang="en-GB" sz="1600" dirty="0"/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1FC2F-6D91-4E0A-9651-FDD0BB0D1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528" y="2953085"/>
            <a:ext cx="6218682" cy="22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8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BB0259-D999-4F08-9573-40DC194D1EF0}"/>
              </a:ext>
            </a:extLst>
          </p:cNvPr>
          <p:cNvSpPr txBox="1"/>
          <p:nvPr/>
        </p:nvSpPr>
        <p:spPr>
          <a:xfrm>
            <a:off x="752094" y="2045131"/>
            <a:ext cx="10476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Perlunya</a:t>
            </a:r>
            <a:r>
              <a:rPr lang="en-US" b="1" dirty="0"/>
              <a:t> </a:t>
            </a:r>
            <a:r>
              <a:rPr lang="en-US" b="1" dirty="0" err="1"/>
              <a:t>upaya</a:t>
            </a:r>
            <a:r>
              <a:rPr lang="en-US" b="1" dirty="0"/>
              <a:t> Link-and-Match untuk </a:t>
            </a:r>
            <a:r>
              <a:rPr lang="en-US" b="1" dirty="0" err="1"/>
              <a:t>menjembatani</a:t>
            </a:r>
            <a:r>
              <a:rPr lang="en-US" b="1" dirty="0"/>
              <a:t> gap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industri</a:t>
            </a:r>
            <a:r>
              <a:rPr lang="en-US" b="1" dirty="0"/>
              <a:t> dan </a:t>
            </a:r>
            <a:r>
              <a:rPr lang="en-US" b="1" dirty="0" err="1"/>
              <a:t>penyediaan</a:t>
            </a:r>
            <a:r>
              <a:rPr lang="en-US" b="1" dirty="0"/>
              <a:t> SDM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 formal, non-formal, dan </a:t>
            </a:r>
            <a:r>
              <a:rPr lang="en-US" b="1" dirty="0" err="1"/>
              <a:t>lembaga</a:t>
            </a:r>
            <a:r>
              <a:rPr lang="en-US" b="1" dirty="0"/>
              <a:t> </a:t>
            </a:r>
            <a:r>
              <a:rPr lang="en-US" b="1" dirty="0" err="1"/>
              <a:t>pelatihan</a:t>
            </a:r>
            <a:r>
              <a:rPr lang="en-US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19E32-9A9E-461C-995B-A8339418DE95}"/>
              </a:ext>
            </a:extLst>
          </p:cNvPr>
          <p:cNvSpPr txBox="1"/>
          <p:nvPr/>
        </p:nvSpPr>
        <p:spPr>
          <a:xfrm>
            <a:off x="2791206" y="335203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ISU STRATEGIS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EC4E2-814C-4379-A18D-739F90C92B17}"/>
              </a:ext>
            </a:extLst>
          </p:cNvPr>
          <p:cNvSpPr txBox="1"/>
          <p:nvPr/>
        </p:nvSpPr>
        <p:spPr>
          <a:xfrm>
            <a:off x="752093" y="2864075"/>
            <a:ext cx="438683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/>
              <a:t>Kompetensi</a:t>
            </a:r>
            <a:r>
              <a:rPr lang="en-GB" dirty="0"/>
              <a:t> </a:t>
            </a:r>
            <a:r>
              <a:rPr lang="en-GB" dirty="0" err="1"/>
              <a:t>Talenta</a:t>
            </a:r>
            <a:r>
              <a:rPr lang="en-GB" dirty="0"/>
              <a:t> KA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Kompetensi</a:t>
            </a:r>
            <a:r>
              <a:rPr lang="en-GB" sz="1600" dirty="0"/>
              <a:t> </a:t>
            </a:r>
            <a:r>
              <a:rPr lang="en-GB" sz="1600" dirty="0" err="1"/>
              <a:t>dasar</a:t>
            </a:r>
            <a:r>
              <a:rPr lang="en-GB" sz="1600" dirty="0"/>
              <a:t>.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Kompetensi</a:t>
            </a:r>
            <a:r>
              <a:rPr lang="en-GB" sz="1600" dirty="0"/>
              <a:t> </a:t>
            </a:r>
            <a:r>
              <a:rPr lang="en-GB" sz="1600" dirty="0" err="1"/>
              <a:t>utama</a:t>
            </a:r>
            <a:r>
              <a:rPr lang="en-GB" sz="1600" dirty="0"/>
              <a:t>.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Kompetensi</a:t>
            </a:r>
            <a:r>
              <a:rPr lang="en-GB" sz="1600" dirty="0"/>
              <a:t> </a:t>
            </a:r>
            <a:r>
              <a:rPr lang="en-GB" sz="1600" dirty="0" err="1"/>
              <a:t>pendukung</a:t>
            </a:r>
            <a:r>
              <a:rPr lang="en-GB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/>
              <a:t>Produk</a:t>
            </a:r>
            <a:r>
              <a:rPr lang="en-GB" dirty="0"/>
              <a:t> </a:t>
            </a:r>
            <a:r>
              <a:rPr lang="en-GB" dirty="0" err="1"/>
              <a:t>berbasis</a:t>
            </a:r>
            <a:r>
              <a:rPr lang="en-GB" dirty="0"/>
              <a:t> KA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Menghasilkan</a:t>
            </a:r>
            <a:r>
              <a:rPr lang="en-GB" sz="1600" dirty="0"/>
              <a:t> Platform KA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Menghasilkan</a:t>
            </a:r>
            <a:r>
              <a:rPr lang="en-GB" sz="1600" dirty="0"/>
              <a:t> </a:t>
            </a:r>
            <a:r>
              <a:rPr lang="en-GB" sz="1600" dirty="0" err="1"/>
              <a:t>Aplikasi</a:t>
            </a:r>
            <a:r>
              <a:rPr lang="en-GB" sz="1600" dirty="0"/>
              <a:t> KA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/>
              <a:t>Industri</a:t>
            </a:r>
            <a:r>
              <a:rPr lang="en-GB" dirty="0"/>
              <a:t> KA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Industri</a:t>
            </a:r>
            <a:r>
              <a:rPr lang="en-GB" sz="1600" dirty="0"/>
              <a:t> </a:t>
            </a:r>
            <a:r>
              <a:rPr lang="en-GB" sz="1600" dirty="0" err="1"/>
              <a:t>pengguna</a:t>
            </a:r>
            <a:r>
              <a:rPr lang="en-GB" sz="1600" dirty="0"/>
              <a:t> KA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industri</a:t>
            </a:r>
            <a:r>
              <a:rPr lang="en-GB" sz="1600" dirty="0"/>
              <a:t> </a:t>
            </a:r>
            <a:r>
              <a:rPr lang="en-GB" sz="1600" dirty="0" err="1"/>
              <a:t>pengembang</a:t>
            </a:r>
            <a:r>
              <a:rPr lang="en-GB" sz="1600" dirty="0"/>
              <a:t> </a:t>
            </a:r>
            <a:r>
              <a:rPr lang="en-GB" sz="1600" dirty="0" err="1"/>
              <a:t>solusi</a:t>
            </a:r>
            <a:r>
              <a:rPr lang="en-GB" sz="1600" dirty="0"/>
              <a:t> </a:t>
            </a:r>
            <a:r>
              <a:rPr lang="en-GB" sz="1600" dirty="0" err="1"/>
              <a:t>berbasis</a:t>
            </a:r>
            <a:r>
              <a:rPr lang="en-GB" sz="1600" dirty="0"/>
              <a:t> KA.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industri</a:t>
            </a:r>
            <a:r>
              <a:rPr lang="en-GB" sz="1600" dirty="0"/>
              <a:t> </a:t>
            </a:r>
            <a:r>
              <a:rPr lang="en-GB" sz="1600" dirty="0" err="1"/>
              <a:t>pengembang</a:t>
            </a:r>
            <a:r>
              <a:rPr lang="en-GB" sz="1600" dirty="0"/>
              <a:t> </a:t>
            </a:r>
            <a:r>
              <a:rPr lang="en-GB" sz="1600" dirty="0" err="1"/>
              <a:t>teknologi</a:t>
            </a:r>
            <a:r>
              <a:rPr lang="en-GB" sz="1600" dirty="0"/>
              <a:t> KA.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ACB8EA-71D0-413C-864A-4D1AE8B8791E}"/>
              </a:ext>
            </a:extLst>
          </p:cNvPr>
          <p:cNvSpPr txBox="1"/>
          <p:nvPr/>
        </p:nvSpPr>
        <p:spPr>
          <a:xfrm>
            <a:off x="752094" y="1474622"/>
            <a:ext cx="10312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/>
              <a:t>1. PEMENUHAN KEBUTUHAN TALENTA NASIONAL DI BIDANG KECERDASAN ARTIFISIAL (2)</a:t>
            </a:r>
          </a:p>
        </p:txBody>
      </p:sp>
      <p:pic>
        <p:nvPicPr>
          <p:cNvPr id="18" name="image1.png">
            <a:extLst>
              <a:ext uri="{FF2B5EF4-FFF2-40B4-BE49-F238E27FC236}">
                <a16:creationId xmlns:a16="http://schemas.microsoft.com/office/drawing/2014/main" id="{01235B32-8EF8-4B16-85CE-A6554779E06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98381" y="2831991"/>
            <a:ext cx="5830451" cy="30110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5486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BB0259-D999-4F08-9573-40DC194D1EF0}"/>
              </a:ext>
            </a:extLst>
          </p:cNvPr>
          <p:cNvSpPr txBox="1"/>
          <p:nvPr/>
        </p:nvSpPr>
        <p:spPr>
          <a:xfrm>
            <a:off x="738948" y="2254257"/>
            <a:ext cx="4104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Perlunya</a:t>
            </a:r>
            <a:r>
              <a:rPr lang="en-US" b="1" dirty="0"/>
              <a:t> </a:t>
            </a:r>
            <a:r>
              <a:rPr lang="en-US" b="1" dirty="0" err="1"/>
              <a:t>Kolaborasi</a:t>
            </a:r>
            <a:r>
              <a:rPr lang="en-US" b="1" dirty="0"/>
              <a:t> Quad Helix ABGC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ekosistem</a:t>
            </a:r>
            <a:r>
              <a:rPr lang="en-US" b="1" dirty="0"/>
              <a:t>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mendukung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talenta</a:t>
            </a:r>
            <a:r>
              <a:rPr lang="en-US" b="1" dirty="0"/>
              <a:t> KA </a:t>
            </a:r>
            <a:r>
              <a:rPr lang="en-US" b="1" dirty="0" err="1"/>
              <a:t>nasional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19E32-9A9E-461C-995B-A8339418DE95}"/>
              </a:ext>
            </a:extLst>
          </p:cNvPr>
          <p:cNvSpPr txBox="1"/>
          <p:nvPr/>
        </p:nvSpPr>
        <p:spPr>
          <a:xfrm>
            <a:off x="2791206" y="335203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ISU STRATEGIS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5CD7C-DCD5-4195-955C-001E4DE20EE7}"/>
              </a:ext>
            </a:extLst>
          </p:cNvPr>
          <p:cNvSpPr txBox="1"/>
          <p:nvPr/>
        </p:nvSpPr>
        <p:spPr>
          <a:xfrm>
            <a:off x="752094" y="1484222"/>
            <a:ext cx="10312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/>
              <a:t>2. PEMBANGUNAN EKOSISTEM PEMPELAJARAN DAN EKOSISTEM INOVASI UNTUK PENGEMBANGAN TALENTA KECERDASAN ARTIFISIAL NASIONAL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EC4E2-814C-4379-A18D-739F90C92B17}"/>
              </a:ext>
            </a:extLst>
          </p:cNvPr>
          <p:cNvSpPr txBox="1"/>
          <p:nvPr/>
        </p:nvSpPr>
        <p:spPr>
          <a:xfrm>
            <a:off x="725803" y="3589155"/>
            <a:ext cx="41308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dirty="0"/>
              <a:t>Entitas Inisial (Pemerintah - Industri)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dirty="0"/>
              <a:t>Seleksi Nasional Talenta KA 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Mendapatkan talenta sesuai industri.</a:t>
            </a:r>
          </a:p>
          <a:p>
            <a:pPr marL="576263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Terbentuk standar kompetensi.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dirty="0"/>
              <a:t>Kolaborasi Universitas </a:t>
            </a:r>
            <a:br>
              <a:rPr lang="sv-SE" dirty="0"/>
            </a:br>
            <a:r>
              <a:rPr lang="sv-SE" dirty="0"/>
              <a:t>(</a:t>
            </a:r>
            <a:r>
              <a:rPr lang="sv-SE" sz="1600" dirty="0"/>
              <a:t>product research, market research, product development, education</a:t>
            </a:r>
            <a:r>
              <a:rPr lang="sv-SE" dirty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dirty="0"/>
              <a:t>Start-up</a:t>
            </a:r>
          </a:p>
        </p:txBody>
      </p:sp>
      <p:pic>
        <p:nvPicPr>
          <p:cNvPr id="2" name="Picture 2" descr="https://lh5.googleusercontent.com/rRg3boQ-opUeaklAsDQT3YC76Ef38vf9bx9kGRY6cSeUzb-3Efnl__4LEi78RhXxd7MLT4BCAjDkVAa0foLDCxuVgEBHQEd8gtAlcdlEatUB8wh86uT1x5XUxOS4o8D8y5PHNOg">
            <a:extLst>
              <a:ext uri="{FF2B5EF4-FFF2-40B4-BE49-F238E27FC236}">
                <a16:creationId xmlns:a16="http://schemas.microsoft.com/office/drawing/2014/main" id="{3AD54A0C-907B-4E75-A1AD-74791C86E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64" y="2326308"/>
            <a:ext cx="6866128" cy="35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46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E19E32-9A9E-461C-995B-A8339418DE95}"/>
              </a:ext>
            </a:extLst>
          </p:cNvPr>
          <p:cNvSpPr txBox="1"/>
          <p:nvPr/>
        </p:nvSpPr>
        <p:spPr>
          <a:xfrm>
            <a:off x="2791206" y="335203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PROGRAM INISIATIF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5CD7C-DCD5-4195-955C-001E4DE20EE7}"/>
              </a:ext>
            </a:extLst>
          </p:cNvPr>
          <p:cNvSpPr txBox="1"/>
          <p:nvPr/>
        </p:nvSpPr>
        <p:spPr>
          <a:xfrm>
            <a:off x="998982" y="1374494"/>
            <a:ext cx="108973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/>
              <a:t>Program </a:t>
            </a:r>
            <a:r>
              <a:rPr lang="en-ID" sz="2000" b="1" dirty="0" err="1"/>
              <a:t>Inisiatif</a:t>
            </a:r>
            <a:r>
              <a:rPr lang="en-ID" sz="2000" b="1" dirty="0"/>
              <a:t> 1. </a:t>
            </a:r>
            <a:r>
              <a:rPr lang="nn-NO" sz="2000" b="1" dirty="0"/>
              <a:t>Pengembangan Standar Kompetensi Kecerdasan Artifisial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/>
              <a:t>Standar</a:t>
            </a:r>
            <a:r>
              <a:rPr lang="en-ID" sz="2000" dirty="0"/>
              <a:t> </a:t>
            </a:r>
            <a:r>
              <a:rPr lang="en-ID" sz="2000" dirty="0" err="1"/>
              <a:t>kompetensi</a:t>
            </a:r>
            <a:r>
              <a:rPr lang="en-ID" sz="2000" dirty="0"/>
              <a:t> KA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ukuran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semua</a:t>
            </a:r>
            <a:r>
              <a:rPr lang="en-ID" sz="2000" dirty="0"/>
              <a:t> </a:t>
            </a:r>
            <a:r>
              <a:rPr lang="en-ID" sz="2000" dirty="0" err="1"/>
              <a:t>pihak</a:t>
            </a:r>
            <a:r>
              <a:rPr lang="en-ID" sz="2000" dirty="0"/>
              <a:t> (</a:t>
            </a:r>
            <a:r>
              <a:rPr lang="en-ID" sz="2000" dirty="0" err="1"/>
              <a:t>pendidikan</a:t>
            </a:r>
            <a:r>
              <a:rPr lang="en-ID" sz="2000" dirty="0"/>
              <a:t>, </a:t>
            </a:r>
            <a:r>
              <a:rPr lang="en-ID" sz="2000" dirty="0" err="1"/>
              <a:t>industri</a:t>
            </a:r>
            <a:r>
              <a:rPr lang="en-ID" sz="2000" dirty="0"/>
              <a:t> dan </a:t>
            </a:r>
            <a:r>
              <a:rPr lang="en-ID" sz="2000" dirty="0" err="1"/>
              <a:t>pemerintah</a:t>
            </a:r>
            <a:r>
              <a:rPr lang="en-ID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/>
              <a:t>Acuan</a:t>
            </a:r>
            <a:r>
              <a:rPr lang="en-ID" sz="2000" dirty="0"/>
              <a:t> </a:t>
            </a:r>
            <a:r>
              <a:rPr lang="en-ID" sz="2000" dirty="0" err="1"/>
              <a:t>pendidikan</a:t>
            </a:r>
            <a:r>
              <a:rPr lang="en-ID" sz="2000" dirty="0"/>
              <a:t> formal &amp; non-formal,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peningkatan</a:t>
            </a:r>
            <a:r>
              <a:rPr lang="en-ID" sz="2000" dirty="0"/>
              <a:t> </a:t>
            </a:r>
            <a:r>
              <a:rPr lang="en-ID" sz="2000" dirty="0" err="1"/>
              <a:t>kualitas</a:t>
            </a:r>
            <a:r>
              <a:rPr lang="en-ID" sz="2000" dirty="0"/>
              <a:t> </a:t>
            </a:r>
            <a:r>
              <a:rPr lang="en-ID" sz="2000" dirty="0" err="1"/>
              <a:t>Talenta</a:t>
            </a:r>
            <a:r>
              <a:rPr lang="en-ID" sz="2000" dirty="0"/>
              <a:t> 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 err="1"/>
              <a:t>Jangka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 = 2021 </a:t>
            </a:r>
            <a:r>
              <a:rPr lang="nn-NO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. - . –</a:t>
            </a:r>
            <a:r>
              <a:rPr lang="en-ID" sz="2000" dirty="0"/>
              <a:t> 2024 (5 </a:t>
            </a:r>
            <a:r>
              <a:rPr lang="en-ID" sz="2000" dirty="0" err="1"/>
              <a:t>tahun</a:t>
            </a:r>
            <a:r>
              <a:rPr lang="en-ID" sz="20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87FEB-847B-4B50-9149-90F744B3B25F}"/>
              </a:ext>
            </a:extLst>
          </p:cNvPr>
          <p:cNvSpPr txBox="1"/>
          <p:nvPr/>
        </p:nvSpPr>
        <p:spPr>
          <a:xfrm>
            <a:off x="998982" y="3278231"/>
            <a:ext cx="87942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sv-SE" sz="1800" i="0" u="none" strike="noStrike" baseline="0" dirty="0">
                <a:latin typeface="DIN2014-Bold"/>
              </a:rPr>
              <a:t>Analisis kebutuhan talenta dari industri dan kebutuhan pasar </a:t>
            </a:r>
            <a:r>
              <a:rPr lang="en-US" sz="1800" i="0" u="none" strike="noStrike" baseline="0" dirty="0">
                <a:latin typeface="DIN2014-Bold"/>
              </a:rPr>
              <a:t>KA	= 2021 - 2022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sv-SE" dirty="0"/>
              <a:t>Analisis talenta pekerja di bidang KA				= 2021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dirty="0"/>
              <a:t>Analisis talenta peneliti di bidang KA				= 2021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dirty="0"/>
              <a:t>Analisis talenta wirausahawan di bidang KA			= 2021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n-NO" dirty="0"/>
              <a:t>Penyusunan peta okupasi bidang </a:t>
            </a:r>
            <a:r>
              <a:rPr lang="en-US" dirty="0"/>
              <a:t>KA	</a:t>
            </a:r>
            <a:r>
              <a:rPr lang="sv-SE" dirty="0"/>
              <a:t>			= 2021 - . - 2023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/>
              <a:t>Penyusunan</a:t>
            </a:r>
            <a:r>
              <a:rPr lang="en-GB" dirty="0"/>
              <a:t> </a:t>
            </a:r>
            <a:r>
              <a:rPr lang="en-GB" dirty="0" err="1"/>
              <a:t>Standar</a:t>
            </a:r>
            <a:r>
              <a:rPr lang="en-GB" dirty="0"/>
              <a:t> </a:t>
            </a:r>
            <a:r>
              <a:rPr lang="en-GB" dirty="0" err="1"/>
              <a:t>Kompetensi</a:t>
            </a:r>
            <a:r>
              <a:rPr lang="en-GB" dirty="0"/>
              <a:t> (SKKNI) </a:t>
            </a:r>
            <a:r>
              <a:rPr lang="en-GB" dirty="0" err="1"/>
              <a:t>bidang</a:t>
            </a:r>
            <a:r>
              <a:rPr lang="en-GB" dirty="0"/>
              <a:t> KA		= 2021 - . - . - 2024</a:t>
            </a:r>
          </a:p>
        </p:txBody>
      </p:sp>
    </p:spTree>
    <p:extLst>
      <p:ext uri="{BB962C8B-B14F-4D97-AF65-F5344CB8AC3E}">
        <p14:creationId xmlns:p14="http://schemas.microsoft.com/office/powerpoint/2010/main" val="177017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E19E32-9A9E-461C-995B-A8339418DE95}"/>
              </a:ext>
            </a:extLst>
          </p:cNvPr>
          <p:cNvSpPr txBox="1"/>
          <p:nvPr/>
        </p:nvSpPr>
        <p:spPr>
          <a:xfrm>
            <a:off x="2791206" y="335203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PROGRAM INISIATIF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5CD7C-DCD5-4195-955C-001E4DE20EE7}"/>
              </a:ext>
            </a:extLst>
          </p:cNvPr>
          <p:cNvSpPr txBox="1"/>
          <p:nvPr/>
        </p:nvSpPr>
        <p:spPr>
          <a:xfrm>
            <a:off x="998982" y="1374494"/>
            <a:ext cx="103121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/>
              <a:t>Program </a:t>
            </a:r>
            <a:r>
              <a:rPr lang="en-ID" sz="2000" b="1" dirty="0" err="1"/>
              <a:t>Inisiatif</a:t>
            </a:r>
            <a:r>
              <a:rPr lang="en-ID" sz="2000" b="1" dirty="0"/>
              <a:t> 2. </a:t>
            </a:r>
            <a:r>
              <a:rPr lang="nn-NO" sz="2000" b="1" dirty="0"/>
              <a:t>Pengembangan Manajemen Talenta KA Nasional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/>
              <a:t>Pengembangan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/>
              <a:t> </a:t>
            </a:r>
            <a:r>
              <a:rPr lang="en-ID" sz="2000" dirty="0" err="1"/>
              <a:t>Talenta</a:t>
            </a:r>
            <a:r>
              <a:rPr lang="en-ID" sz="2000" dirty="0"/>
              <a:t> di </a:t>
            </a:r>
            <a:r>
              <a:rPr lang="en-ID" sz="2000" dirty="0" err="1"/>
              <a:t>bidang</a:t>
            </a:r>
            <a:r>
              <a:rPr lang="en-ID" sz="2000" dirty="0"/>
              <a:t> KA Nasional.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/>
              <a:t>Pemetaan</a:t>
            </a:r>
            <a:r>
              <a:rPr lang="en-ID" sz="2000" dirty="0"/>
              <a:t> </a:t>
            </a:r>
            <a:r>
              <a:rPr lang="en-ID" sz="2000" dirty="0" err="1"/>
              <a:t>Talenta</a:t>
            </a:r>
            <a:r>
              <a:rPr lang="en-ID" sz="2000" dirty="0"/>
              <a:t> KA </a:t>
            </a:r>
            <a:r>
              <a:rPr lang="en-ID" sz="2000" dirty="0" err="1"/>
              <a:t>menggunakan</a:t>
            </a:r>
            <a:r>
              <a:rPr lang="en-ID" sz="2000" dirty="0"/>
              <a:t> data yang </a:t>
            </a:r>
            <a:r>
              <a:rPr lang="en-ID" sz="2000" dirty="0" err="1"/>
              <a:t>akurat</a:t>
            </a:r>
            <a:r>
              <a:rPr lang="en-ID" sz="2000" dirty="0"/>
              <a:t> dan </a:t>
            </a:r>
            <a:r>
              <a:rPr lang="en-ID" sz="2000" dirty="0" err="1"/>
              <a:t>terkini</a:t>
            </a:r>
            <a:endParaRPr lang="en-ID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 err="1"/>
              <a:t>Jangka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 = 2021 </a:t>
            </a:r>
            <a:r>
              <a:rPr lang="en-GB" sz="2000" dirty="0"/>
              <a:t>- . - . - . - … - </a:t>
            </a:r>
            <a:r>
              <a:rPr lang="en-ID" sz="2000" dirty="0"/>
              <a:t>2045 (25 </a:t>
            </a:r>
            <a:r>
              <a:rPr lang="en-ID" sz="2000" dirty="0" err="1"/>
              <a:t>tahun</a:t>
            </a:r>
            <a:r>
              <a:rPr lang="en-ID" sz="20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6D05F-6F0E-4791-AA85-892C777D38EA}"/>
              </a:ext>
            </a:extLst>
          </p:cNvPr>
          <p:cNvSpPr txBox="1"/>
          <p:nvPr/>
        </p:nvSpPr>
        <p:spPr>
          <a:xfrm>
            <a:off x="998982" y="3325750"/>
            <a:ext cx="10904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/>
              <a:t>Pengembangan</a:t>
            </a:r>
            <a:r>
              <a:rPr lang="en-GB" dirty="0"/>
              <a:t> basis data dan </a:t>
            </a:r>
            <a:r>
              <a:rPr lang="en-GB" dirty="0" err="1"/>
              <a:t>analisis</a:t>
            </a:r>
            <a:r>
              <a:rPr lang="en-GB" dirty="0"/>
              <a:t> </a:t>
            </a:r>
            <a:r>
              <a:rPr lang="en-GB" dirty="0" err="1"/>
              <a:t>Talenta</a:t>
            </a:r>
            <a:r>
              <a:rPr lang="en-GB" dirty="0"/>
              <a:t> KA Nasional </a:t>
            </a:r>
            <a:r>
              <a:rPr lang="en-GB" dirty="0" err="1"/>
              <a:t>terpadu</a:t>
            </a:r>
            <a:r>
              <a:rPr lang="en-GB" dirty="0"/>
              <a:t> (talent pool)	= 2021 - . - . - . - 2024</a:t>
            </a:r>
            <a:r>
              <a:rPr lang="it-IT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Penyusunan strategi implementasi Manajemen Talenta Nasional di bidang KA	= 2021, 2024, 2030, 2045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/>
              <a:t>Penguatan</a:t>
            </a:r>
            <a:r>
              <a:rPr lang="en-GB" dirty="0"/>
              <a:t> </a:t>
            </a:r>
            <a:r>
              <a:rPr lang="en-GB" dirty="0" err="1"/>
              <a:t>pendidikan</a:t>
            </a:r>
            <a:r>
              <a:rPr lang="en-GB" dirty="0"/>
              <a:t> </a:t>
            </a:r>
            <a:r>
              <a:rPr lang="en-GB" dirty="0" err="1"/>
              <a:t>karakter</a:t>
            </a:r>
            <a:r>
              <a:rPr lang="en-GB" dirty="0"/>
              <a:t> &amp; computational thinking di </a:t>
            </a:r>
            <a:r>
              <a:rPr lang="en-GB" dirty="0" err="1"/>
              <a:t>Dikdasmen</a:t>
            </a:r>
            <a:r>
              <a:rPr lang="en-GB" dirty="0"/>
              <a:t>		= 2021 - . - . - . - 2024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/>
              <a:t>Pengembangan</a:t>
            </a:r>
            <a:r>
              <a:rPr lang="en-GB" dirty="0"/>
              <a:t> </a:t>
            </a:r>
            <a:r>
              <a:rPr lang="en-GB" dirty="0" err="1"/>
              <a:t>karakter</a:t>
            </a:r>
            <a:r>
              <a:rPr lang="en-GB" dirty="0"/>
              <a:t> </a:t>
            </a:r>
            <a:r>
              <a:rPr lang="en-GB" dirty="0" err="1"/>
              <a:t>kebangsaan</a:t>
            </a:r>
            <a:r>
              <a:rPr lang="en-GB" dirty="0"/>
              <a:t> dan </a:t>
            </a:r>
            <a:r>
              <a:rPr lang="en-GB" dirty="0" err="1"/>
              <a:t>nasionalisme</a:t>
            </a:r>
            <a:r>
              <a:rPr lang="en-GB" dirty="0"/>
              <a:t> </a:t>
            </a:r>
            <a:r>
              <a:rPr lang="en-GB" dirty="0" err="1"/>
              <a:t>bagi</a:t>
            </a:r>
            <a:r>
              <a:rPr lang="en-GB" dirty="0"/>
              <a:t> </a:t>
            </a:r>
            <a:r>
              <a:rPr lang="en-GB" dirty="0" err="1"/>
              <a:t>Talenta</a:t>
            </a:r>
            <a:r>
              <a:rPr lang="en-GB" dirty="0"/>
              <a:t> KA Nasional	= 2021 - . - . - . - … - 2045</a:t>
            </a:r>
          </a:p>
        </p:txBody>
      </p:sp>
    </p:spTree>
    <p:extLst>
      <p:ext uri="{BB962C8B-B14F-4D97-AF65-F5344CB8AC3E}">
        <p14:creationId xmlns:p14="http://schemas.microsoft.com/office/powerpoint/2010/main" val="310824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E19E32-9A9E-461C-995B-A8339418DE95}"/>
              </a:ext>
            </a:extLst>
          </p:cNvPr>
          <p:cNvSpPr txBox="1"/>
          <p:nvPr/>
        </p:nvSpPr>
        <p:spPr>
          <a:xfrm>
            <a:off x="2791206" y="335203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PROGRAM INISIATIF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5CD7C-DCD5-4195-955C-001E4DE20EE7}"/>
              </a:ext>
            </a:extLst>
          </p:cNvPr>
          <p:cNvSpPr txBox="1"/>
          <p:nvPr/>
        </p:nvSpPr>
        <p:spPr>
          <a:xfrm>
            <a:off x="998982" y="1374494"/>
            <a:ext cx="103121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/>
              <a:t>Program </a:t>
            </a:r>
            <a:r>
              <a:rPr lang="en-ID" sz="2000" b="1" dirty="0" err="1"/>
              <a:t>Inisiatif</a:t>
            </a:r>
            <a:r>
              <a:rPr lang="en-ID" sz="2000" b="1" dirty="0"/>
              <a:t> 3. </a:t>
            </a:r>
            <a:r>
              <a:rPr lang="nn-NO" sz="2000" b="1" dirty="0"/>
              <a:t>Pengembangan Ekosistem Pembelajaran KA terintegrasi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/>
              <a:t>Menyiapkan</a:t>
            </a:r>
            <a:r>
              <a:rPr lang="en-ID" sz="2000" dirty="0"/>
              <a:t> </a:t>
            </a:r>
            <a:r>
              <a:rPr lang="en-ID" sz="2000" dirty="0" err="1"/>
              <a:t>pendukung</a:t>
            </a:r>
            <a:r>
              <a:rPr lang="en-ID" sz="2000" dirty="0"/>
              <a:t> </a:t>
            </a:r>
            <a:r>
              <a:rPr lang="en-ID" sz="2000" dirty="0" err="1"/>
              <a:t>pembelajaran</a:t>
            </a:r>
            <a:r>
              <a:rPr lang="en-ID" sz="2000" dirty="0"/>
              <a:t> KA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terintegrasi</a:t>
            </a:r>
            <a:r>
              <a:rPr lang="en-ID" sz="2000" dirty="0"/>
              <a:t>, yang </a:t>
            </a:r>
            <a:r>
              <a:rPr lang="en-ID" sz="2000" dirty="0" err="1"/>
              <a:t>dilengkapi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infrastruktur</a:t>
            </a:r>
            <a:r>
              <a:rPr lang="en-ID" sz="2000" dirty="0"/>
              <a:t>, </a:t>
            </a:r>
            <a:r>
              <a:rPr lang="en-ID" sz="2000" dirty="0" err="1"/>
              <a:t>materi</a:t>
            </a:r>
            <a:r>
              <a:rPr lang="en-ID" sz="2000" dirty="0"/>
              <a:t> </a:t>
            </a:r>
            <a:r>
              <a:rPr lang="en-ID" sz="2000" dirty="0" err="1"/>
              <a:t>pembelajaran</a:t>
            </a:r>
            <a:r>
              <a:rPr lang="en-ID" sz="2000" dirty="0"/>
              <a:t>, dan KMS (Knowledge Management System) yang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diakses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mudah</a:t>
            </a:r>
            <a:r>
              <a:rPr lang="en-ID" sz="2000" dirty="0"/>
              <a:t> oleh </a:t>
            </a:r>
            <a:r>
              <a:rPr lang="en-ID" sz="2000" dirty="0" err="1"/>
              <a:t>semua</a:t>
            </a:r>
            <a:r>
              <a:rPr lang="en-ID" sz="2000" dirty="0"/>
              <a:t> </a:t>
            </a:r>
            <a:r>
              <a:rPr lang="en-ID" sz="2000" dirty="0" err="1"/>
              <a:t>pihak</a:t>
            </a:r>
            <a:r>
              <a:rPr lang="en-ID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000" dirty="0" err="1"/>
              <a:t>Jangka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 = 2021 </a:t>
            </a:r>
            <a:r>
              <a:rPr lang="en-GB" sz="2000" dirty="0"/>
              <a:t>- . - . - . - … -</a:t>
            </a:r>
            <a:r>
              <a:rPr lang="en-ID" sz="2000" dirty="0"/>
              <a:t> 2045 (25 </a:t>
            </a:r>
            <a:r>
              <a:rPr lang="en-ID" sz="2000" dirty="0" err="1"/>
              <a:t>tahun</a:t>
            </a:r>
            <a:r>
              <a:rPr lang="en-ID" sz="20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77A06-0E92-4B00-AE60-35001F4C87B7}"/>
              </a:ext>
            </a:extLst>
          </p:cNvPr>
          <p:cNvSpPr txBox="1"/>
          <p:nvPr/>
        </p:nvSpPr>
        <p:spPr>
          <a:xfrm>
            <a:off x="998982" y="3544515"/>
            <a:ext cx="110253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t">
              <a:buFont typeface="Wingdings" panose="05000000000000000000" pitchFamily="2" charset="2"/>
              <a:buChar char="v"/>
            </a:pP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 sistem manajemen pengetahuan di Bidang KA			    = 2021 </a:t>
            </a:r>
            <a:r>
              <a:rPr lang="en-GB" dirty="0"/>
              <a:t>- . - . - . - … -</a:t>
            </a: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2045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 materi ajar talenta bidang KA (pekerja, peneliti, wirausaha)	 	    = 2021 </a:t>
            </a:r>
            <a:r>
              <a:rPr lang="en-GB" dirty="0"/>
              <a:t>- . - . - . - … -</a:t>
            </a: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2045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Penyediaan data latih untuk pembelajaran KA					    = 2021 - . - . - . - 2024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Pembangunan infrastruktur pengembangan AI untuk pembelajaran		    = 2021 - . - . - . - 2024</a:t>
            </a:r>
          </a:p>
          <a:p>
            <a:pPr marL="285750" indent="-285750" fontAlgn="t">
              <a:buFont typeface="Wingdings" panose="05000000000000000000" pitchFamily="2" charset="2"/>
              <a:buChar char="v"/>
            </a:pP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Penyediaan studi kasus terbimbing oleh industry untuk pembelajaran talenta wirausaha = 2021 - . - . - . - 2024</a:t>
            </a:r>
          </a:p>
        </p:txBody>
      </p:sp>
    </p:spTree>
    <p:extLst>
      <p:ext uri="{BB962C8B-B14F-4D97-AF65-F5344CB8AC3E}">
        <p14:creationId xmlns:p14="http://schemas.microsoft.com/office/powerpoint/2010/main" val="228579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1088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DIN2014-Bold</vt:lpstr>
      <vt:lpstr>DIN2014-Regular</vt:lpstr>
      <vt:lpstr>MyriadPro-BoldIt-Identity-H</vt:lpstr>
      <vt:lpstr>Wingdings</vt:lpstr>
      <vt:lpstr>Office Theme</vt:lpstr>
      <vt:lpstr>AI Talent Development How can we create for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Hendy Risdianto Wijaya</cp:lastModifiedBy>
  <cp:revision>24</cp:revision>
  <dcterms:created xsi:type="dcterms:W3CDTF">2020-11-04T03:34:13Z</dcterms:created>
  <dcterms:modified xsi:type="dcterms:W3CDTF">2020-11-09T06:30:25Z</dcterms:modified>
</cp:coreProperties>
</file>