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278" r:id="rId4"/>
    <p:sldId id="257" r:id="rId5"/>
    <p:sldId id="748" r:id="rId6"/>
    <p:sldId id="667" r:id="rId7"/>
    <p:sldId id="649" r:id="rId8"/>
    <p:sldId id="283" r:id="rId9"/>
    <p:sldId id="280" r:id="rId10"/>
    <p:sldId id="749" r:id="rId11"/>
    <p:sldId id="282" r:id="rId12"/>
    <p:sldId id="265" r:id="rId13"/>
  </p:sldIdLst>
  <p:sldSz cx="12192000" cy="6858000"/>
  <p:notesSz cx="6858000" cy="9144000"/>
  <p:embeddedFontLst>
    <p:embeddedFont>
      <p:font typeface="Arial Black" panose="020B0A04020102020204" pitchFamily="34" charset="0"/>
      <p:regular r:id="rId15"/>
      <p:bold r:id="rId16"/>
    </p:embeddedFon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  <p:embeddedFont>
      <p:font typeface="Montserrat Black" panose="020B0604020202020204" charset="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us Theodore" initials="RT" lastIdx="1" clrIdx="0">
    <p:extLst>
      <p:ext uri="{19B8F6BF-5375-455C-9EA6-DF929625EA0E}">
        <p15:presenceInfo xmlns:p15="http://schemas.microsoft.com/office/powerpoint/2012/main" userId="36be3029918919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71"/>
    <a:srgbClr val="022E65"/>
    <a:srgbClr val="5E2C97"/>
    <a:srgbClr val="BA0904"/>
    <a:srgbClr val="006397"/>
    <a:srgbClr val="03AAD4"/>
    <a:srgbClr val="542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D1013F-7902-4B13-AEB8-E294B850A7CB}">
  <a:tblStyle styleId="{17D1013F-7902-4B13-AEB8-E294B850A7C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9EFF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9EFF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1"/>
    <p:restoredTop sz="94682"/>
  </p:normalViewPr>
  <p:slideViewPr>
    <p:cSldViewPr snapToGrid="0">
      <p:cViewPr varScale="1">
        <p:scale>
          <a:sx n="64" d="100"/>
          <a:sy n="64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03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038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6D12-5B9B-42C4-8E5D-961ABA108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94CF7-3FCF-4239-BF81-11413341E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D02E1-BE4F-49A7-8300-390437873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F9351-19A1-4644-8365-E96E3739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438C9-E347-4932-8560-B06F6DE4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D0B8-8F76-4B67-948C-B020D57CEF8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8138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B1525-118C-43D7-8694-6DB2AA2B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5405F-E827-47F9-A407-087D13A4A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E7A2-A852-439E-B5C2-F5696450C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07CE-ACC2-4A3D-B7C6-9F577A89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03E44-7B5D-4702-ACEA-A1643FB9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BAB6CE-53AA-4EE4-96AB-13F07C0E5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0763D-11EF-446E-A5C8-4C39F8975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E78E4-738C-43D1-9AD9-31DD7914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97A0-6AA8-4FCE-B713-27AC7596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4A418-D00E-4C64-B2DB-DD072F850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9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3D1A9-E005-4701-A455-2974720E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B6D0A-B83B-4B08-B12C-B7652D5A7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A18B9-4F6D-43D8-8882-D709508A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FE9A-11D3-4AF9-98A9-B988BF8B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22FFE-6AE4-4906-9198-464A94ABD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987654-65F1-41DA-AB3F-82C1FB7AC3FA}"/>
              </a:ext>
            </a:extLst>
          </p:cNvPr>
          <p:cNvGrpSpPr/>
          <p:nvPr userDrawn="1"/>
        </p:nvGrpSpPr>
        <p:grpSpPr>
          <a:xfrm>
            <a:off x="-15240" y="-21769"/>
            <a:ext cx="12207240" cy="6879769"/>
            <a:chOff x="-17929" y="-21769"/>
            <a:chExt cx="12207240" cy="68797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1A4C01-88C7-4AE2-B813-1AC76D111172}"/>
                </a:ext>
              </a:extLst>
            </p:cNvPr>
            <p:cNvSpPr/>
            <p:nvPr/>
          </p:nvSpPr>
          <p:spPr>
            <a:xfrm>
              <a:off x="-17929" y="-21769"/>
              <a:ext cx="12207240" cy="6879769"/>
            </a:xfrm>
            <a:prstGeom prst="rect">
              <a:avLst/>
            </a:prstGeom>
            <a:gradFill flip="none" rotWithShape="1">
              <a:gsLst>
                <a:gs pos="4000">
                  <a:srgbClr val="03AAD4"/>
                </a:gs>
                <a:gs pos="45000">
                  <a:srgbClr val="006397"/>
                </a:gs>
                <a:gs pos="100000">
                  <a:srgbClr val="022E65"/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oogle Shape;100;p15">
              <a:extLst>
                <a:ext uri="{FF2B5EF4-FFF2-40B4-BE49-F238E27FC236}">
                  <a16:creationId xmlns:a16="http://schemas.microsoft.com/office/drawing/2014/main" id="{16B83569-7CA2-4E9A-BCC9-A8EF07B9B61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90222" t="3424" r="1292" b="82749"/>
            <a:stretch/>
          </p:blipFill>
          <p:spPr>
            <a:xfrm>
              <a:off x="10760765" y="-21769"/>
              <a:ext cx="1242182" cy="97982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872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A101-FA1F-4A05-A5E5-EE5AC4142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6F86A-4FA5-47DC-A4AF-4BC451985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4E068-57CF-48AA-9BB7-C100E8C5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65C1C-4CE4-42F3-B50A-EAF5A579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9F731-0CE8-4AD0-9A9B-FA171666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2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428C-369C-42A8-B3AC-8AD795D03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DB787-ECF2-4837-ABFF-923238274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A5FD2-A3BA-4FE2-B605-4CC0EBCA7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8255A-8FF0-4314-B262-AFF421A9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9B92A-4D5B-4D5D-9102-B2A6F9F8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95CC8-8B89-44A3-B4FF-8772D27F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7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201FA-65D0-45C2-AB51-99D50E18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56EBF-16A6-4492-AD53-7D6F1B6B8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CBE9C-69AE-4345-A37D-526B18C77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8B950-D907-48BE-AA46-06F274ADE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C9E1F0-ECA7-4724-B81E-73478BCFC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30682-2A24-412D-98A3-BDA063C0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ABD800-FD88-473F-BB4C-87FD6853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2D7DB-EDC2-45A3-9B9B-BC18F802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2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3507-972B-4BBB-BA72-3434CF94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4C755-B581-4E65-85F0-633AF8AB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1C5C4-D30D-4F56-A0E5-2C0F0E9A9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C4DB8-49D8-4050-A5A8-1C2AC8EFA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1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BB5A48-2AFA-4379-AA86-B6350465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0582C-14A7-4C24-801A-FE00B15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A25A3-DEF9-43ED-B487-80DAA7F7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5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A190D-949D-4CC1-9246-AD0EBB7A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CC13A-015C-4747-890A-8C8A31A2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A8EED-233F-465E-960F-821A8F921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D8A24-3950-4A66-9EC9-497D1819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65648-FEA3-47D4-BC15-FAB498CC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05A53-B217-45B2-B97E-D8666985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2019-AA02-473A-BD39-D0BFF618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1581BB-4B7C-461A-9E38-E2436ECBC1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839BB-577D-4796-A03F-4621A244A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C4A5B-E7E7-4321-A34F-6F492EA2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53526-BF5E-45F3-ADC0-9B323D44A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03C03-AABB-472F-A5D1-F03EE609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520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24EBC4-4441-478E-9444-7DEE7101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95847-E6EE-4E4B-BBA5-ABEF8F852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86D43-4E58-4B2E-BF07-18A52681A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95BFE-9321-4116-81B0-A7BE4874E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BA6F2-8043-4B01-8341-1898B2217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0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t="3360" b="1"/>
          <a:stretch/>
        </p:blipFill>
        <p:spPr>
          <a:xfrm>
            <a:off x="-42528" y="-12700"/>
            <a:ext cx="12277060" cy="63582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8F8AC9-1CBE-484B-BDE2-D404403CCD8D}"/>
              </a:ext>
            </a:extLst>
          </p:cNvPr>
          <p:cNvSpPr/>
          <p:nvPr/>
        </p:nvSpPr>
        <p:spPr>
          <a:xfrm>
            <a:off x="5677782" y="3464723"/>
            <a:ext cx="6262577" cy="511379"/>
          </a:xfrm>
          <a:prstGeom prst="rect">
            <a:avLst/>
          </a:prstGeom>
          <a:solidFill>
            <a:srgbClr val="5E2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3D0E4C-896C-D04A-8ADC-37E07299292A}"/>
              </a:ext>
            </a:extLst>
          </p:cNvPr>
          <p:cNvSpPr/>
          <p:nvPr/>
        </p:nvSpPr>
        <p:spPr>
          <a:xfrm>
            <a:off x="-42528" y="6188149"/>
            <a:ext cx="12277060" cy="712383"/>
          </a:xfrm>
          <a:prstGeom prst="rect">
            <a:avLst/>
          </a:prstGeom>
          <a:solidFill>
            <a:srgbClr val="5E2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Google Shape;85;p13"/>
          <p:cNvSpPr txBox="1"/>
          <p:nvPr/>
        </p:nvSpPr>
        <p:spPr>
          <a:xfrm>
            <a:off x="5741581" y="2042640"/>
            <a:ext cx="6145242" cy="232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en-US" sz="4000" b="1" i="1" u="none" strike="noStrike" cap="none" spc="300" dirty="0">
                <a:solidFill>
                  <a:srgbClr val="FFC000"/>
                </a:solidFill>
                <a:latin typeface="Montserrat Black" pitchFamily="2" charset="77"/>
                <a:ea typeface="Arial Black"/>
                <a:cs typeface="Arial Black"/>
                <a:sym typeface="Arial Black"/>
              </a:rPr>
              <a:t>DRAFT DOKUMEN</a:t>
            </a:r>
            <a:endParaRPr sz="4000" b="1" i="1" spc="300" dirty="0">
              <a:solidFill>
                <a:srgbClr val="FFC000"/>
              </a:solidFill>
              <a:latin typeface="Montserrat Black" pitchFamily="2" charset="77"/>
            </a:endParaRPr>
          </a:p>
          <a:p>
            <a:pPr marL="0" marR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strike="noStrike" cap="none" spc="300" dirty="0">
                <a:solidFill>
                  <a:schemeClr val="lt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STRATEGI NASIONAL </a:t>
            </a:r>
          </a:p>
          <a:p>
            <a:pPr marL="0" marR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strike="noStrike" cap="none" spc="300" dirty="0">
                <a:solidFill>
                  <a:schemeClr val="lt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KECERDASAN ARTIFISIAL 2020-2045 </a:t>
            </a:r>
            <a:endParaRPr sz="3000" b="1" spc="300" dirty="0">
              <a:latin typeface="Montserrat" pitchFamily="2" charset="77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u="none" strike="noStrike" cap="none" dirty="0">
              <a:solidFill>
                <a:schemeClr val="lt1"/>
              </a:solidFill>
              <a:latin typeface="Montserrat Black" pitchFamily="2" charset="77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BBF828-E7D7-2542-B6DA-FEAB95F183CC}"/>
              </a:ext>
            </a:extLst>
          </p:cNvPr>
          <p:cNvCxnSpPr>
            <a:cxnSpLocks/>
            <a:stCxn id="2" idx="1"/>
          </p:cNvCxnSpPr>
          <p:nvPr/>
        </p:nvCxnSpPr>
        <p:spPr>
          <a:xfrm>
            <a:off x="-42528" y="6544341"/>
            <a:ext cx="12277060" cy="385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Google Shape;87;p13"/>
          <p:cNvSpPr txBox="1"/>
          <p:nvPr/>
        </p:nvSpPr>
        <p:spPr>
          <a:xfrm>
            <a:off x="6262199" y="4965196"/>
            <a:ext cx="5624624" cy="1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lnSpc>
                <a:spcPct val="83333"/>
              </a:lnSpc>
            </a:pPr>
            <a:r>
              <a:rPr lang="en-US" sz="1600" b="1" u="none" strike="noStrike" cap="none" spc="300" dirty="0">
                <a:solidFill>
                  <a:schemeClr val="lt1"/>
                </a:solidFill>
                <a:latin typeface="Montserrat" pitchFamily="2" charset="77"/>
                <a:ea typeface="Trebuchet MS"/>
                <a:cs typeface="Trebuchet MS"/>
                <a:sym typeface="Trebuchet MS"/>
              </a:rPr>
              <a:t>PENGANTAR</a:t>
            </a:r>
          </a:p>
          <a:p>
            <a:pPr lvl="0" algn="r">
              <a:lnSpc>
                <a:spcPct val="83333"/>
              </a:lnSpc>
            </a:pPr>
            <a:endParaRPr lang="en-US" sz="1600" b="1" u="none" strike="noStrike" cap="none" spc="300" dirty="0">
              <a:solidFill>
                <a:schemeClr val="lt1"/>
              </a:solidFill>
              <a:latin typeface="Montserrat" pitchFamily="2" charset="77"/>
              <a:ea typeface="Trebuchet MS"/>
              <a:cs typeface="Trebuchet MS"/>
              <a:sym typeface="Trebuchet MS"/>
            </a:endParaRPr>
          </a:p>
          <a:p>
            <a:pPr lvl="0" algn="r">
              <a:lnSpc>
                <a:spcPct val="83333"/>
              </a:lnSpc>
            </a:pPr>
            <a:r>
              <a:rPr lang="en-US" sz="1600" b="1" u="none" strike="noStrike" cap="none" spc="300" dirty="0">
                <a:solidFill>
                  <a:schemeClr val="lt1"/>
                </a:solidFill>
                <a:latin typeface="Montserrat" pitchFamily="2" charset="77"/>
                <a:ea typeface="Trebuchet MS"/>
                <a:cs typeface="Trebuchet MS"/>
                <a:sym typeface="Trebuchet MS"/>
              </a:rPr>
              <a:t>BAB 1 PENDAHULUAN</a:t>
            </a:r>
          </a:p>
          <a:p>
            <a:pPr lvl="0" algn="r">
              <a:lnSpc>
                <a:spcPct val="83333"/>
              </a:lnSpc>
            </a:pPr>
            <a:endParaRPr lang="en-US" sz="1600" b="1" u="none" strike="noStrike" cap="none" spc="300" dirty="0">
              <a:solidFill>
                <a:schemeClr val="lt1"/>
              </a:solidFill>
              <a:latin typeface="Montserrat" pitchFamily="2" charset="77"/>
              <a:ea typeface="Trebuchet MS"/>
              <a:cs typeface="Trebuchet MS"/>
              <a:sym typeface="Trebuchet MS"/>
            </a:endParaRPr>
          </a:p>
          <a:p>
            <a:pPr lvl="0" algn="r">
              <a:lnSpc>
                <a:spcPct val="83333"/>
              </a:lnSpc>
            </a:pPr>
            <a:r>
              <a:rPr lang="en-US" sz="1600" b="1" u="none" strike="noStrike" cap="none" spc="300" dirty="0">
                <a:solidFill>
                  <a:schemeClr val="lt1"/>
                </a:solidFill>
                <a:latin typeface="Montserrat" pitchFamily="2" charset="77"/>
                <a:ea typeface="Trebuchet MS"/>
                <a:cs typeface="Trebuchet MS"/>
                <a:sym typeface="Trebuchet MS"/>
              </a:rPr>
              <a:t>BAB 2 VISI DAN MISI </a:t>
            </a:r>
            <a:endParaRPr sz="1200" u="none" strike="noStrike" cap="none" spc="300" dirty="0">
              <a:solidFill>
                <a:schemeClr val="lt1"/>
              </a:solidFill>
              <a:latin typeface="Montserrat" pitchFamily="2" charset="77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2A880-895B-4C74-AB6B-8C71FD788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67" y="136526"/>
            <a:ext cx="10694233" cy="5445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Program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10847-5118-425E-8FAB-3E16FFFC7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44" y="681038"/>
            <a:ext cx="6175948" cy="6040436"/>
          </a:xfrm>
        </p:spPr>
        <p:txBody>
          <a:bodyPr>
            <a:noAutofit/>
          </a:bodyPr>
          <a:lstStyle/>
          <a:p>
            <a:pPr marL="514350" indent="-514350">
              <a:buAutoNum type="alphaUcPeriod"/>
            </a:pP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Berorientasi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kepada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Kemaslahatan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Umat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Manusia</a:t>
            </a:r>
            <a:endParaRPr lang="en-U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Manusia</a:t>
            </a:r>
            <a:r>
              <a:rPr lang="en-US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sebagai</a:t>
            </a:r>
            <a:r>
              <a:rPr lang="en-US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pengawas</a:t>
            </a:r>
            <a:endParaRPr lang="en-US" sz="16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Kekokohan</a:t>
            </a:r>
            <a:r>
              <a:rPr lang="en-ID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 dan </a:t>
            </a: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keamanan</a:t>
            </a:r>
            <a:r>
              <a:rPr lang="en-ID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teknis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Sistem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Kecerdasan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Artifisial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harus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dikembangkan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dengan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pendekatan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pencegahan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terhadap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resiko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meminimalkan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bahaya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tidak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disengaja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tidak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terduga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dilindungi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dari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kerentanan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, agar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tidak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memungkinkan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Kecerdasan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Artifisial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dieksploitasi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secara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negatif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serta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harus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memiliki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rencana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cadangan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jika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terjadi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masalah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Tata Kelola Data dan </a:t>
            </a: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Privasi</a:t>
            </a:r>
            <a:r>
              <a:rPr lang="en-ID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Sistem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Kecerdasan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Artifisial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harus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menjamin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privasi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perlindungan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data,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disertai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protokol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data (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untuk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mengatur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akses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data).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Dengan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memperhatikan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kemampuan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Kecerdasan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Artifisial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untuk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belajar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secara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mandiri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maka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kualitas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integritas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data juga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harus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dijaga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dilindungi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Transparansi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Keputusan yang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dibuat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oleh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Kecerdasan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Artifisial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harus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dapat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dipahami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jelas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, dan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dapat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dilacak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oleh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manusia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dengan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kata lain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sistem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Kecerdasan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Artifisial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harus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dapat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diidentifikasi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oleh </a:t>
            </a:r>
            <a:r>
              <a:rPr lang="en-ID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manusia</a:t>
            </a: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Kesejahteraan</a:t>
            </a:r>
            <a:r>
              <a:rPr lang="en-ID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 Sosial dan </a:t>
            </a: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Lingkungan</a:t>
            </a:r>
            <a:r>
              <a:rPr lang="en-ID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Pengembangan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Kecerdasan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Artifisial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wajib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diarahkan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untuk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mencapai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tujuan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pembangunan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berkelanjutan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yakni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untuk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keharmonisan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antara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keberlangsungan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lingkungan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dengan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pembangunan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yang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dapat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memenuhi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kebutuhan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dasar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meningkatkan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standar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hidup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untuk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semua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dan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menciptakan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ekosistem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yang </a:t>
            </a:r>
            <a:r>
              <a:rPr lang="en-ID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terlindungi</a:t>
            </a:r>
            <a:r>
              <a:rPr lang="en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Keanekaragaman</a:t>
            </a:r>
            <a:r>
              <a:rPr lang="en-ID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, Non-</a:t>
            </a: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diskriminasi</a:t>
            </a:r>
            <a:r>
              <a:rPr lang="en-ID" sz="1600" u="sng" dirty="0">
                <a:solidFill>
                  <a:schemeClr val="bg1"/>
                </a:solidFill>
                <a:latin typeface="Arial Narrow" panose="020B0606020202030204" pitchFamily="34" charset="0"/>
              </a:rPr>
              <a:t>, dan </a:t>
            </a:r>
            <a:r>
              <a:rPr lang="en-ID" sz="1600" u="sng" dirty="0" err="1">
                <a:solidFill>
                  <a:schemeClr val="bg1"/>
                </a:solidFill>
                <a:latin typeface="Arial Narrow" panose="020B0606020202030204" pitchFamily="34" charset="0"/>
              </a:rPr>
              <a:t>Keadilan</a:t>
            </a:r>
            <a:endParaRPr lang="en-ID" sz="16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136E2-3243-40D1-A965-15A16428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2729A6-FE44-483E-83B3-C8E329C25C75}"/>
              </a:ext>
            </a:extLst>
          </p:cNvPr>
          <p:cNvSpPr txBox="1">
            <a:spLocks/>
          </p:cNvSpPr>
          <p:nvPr/>
        </p:nvSpPr>
        <p:spPr>
          <a:xfrm>
            <a:off x="6610662" y="839450"/>
            <a:ext cx="4432717" cy="4947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UcPeriod" startAt="2"/>
              <a:tabLst>
                <a:tab pos="363538" algn="l"/>
              </a:tabLst>
            </a:pP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Bernafaskan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Nilai-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nilai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Pancasila</a:t>
            </a:r>
          </a:p>
          <a:p>
            <a:pPr marL="514350" indent="-514350">
              <a:buAutoNum type="alphaUcPeriod" startAt="2"/>
              <a:tabLst>
                <a:tab pos="363538" algn="l"/>
              </a:tabLst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Andal, Aman, Terbuka dan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Dapat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dipertanggung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jawabkan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514350" indent="-514350">
              <a:buAutoNum type="alphaUcPeriod" startAt="2"/>
              <a:tabLst>
                <a:tab pos="363538" algn="l"/>
              </a:tabLst>
            </a:pP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Sinergitas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antar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Pemangku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Kepentingan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514350" indent="-514350">
              <a:buAutoNum type="alphaUcPeriod" startAt="2"/>
              <a:tabLst>
                <a:tab pos="363538" algn="l"/>
              </a:tabLst>
            </a:pP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Penerapan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Asas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UU 11/2009 IPTEK</a:t>
            </a:r>
          </a:p>
          <a:p>
            <a:pPr marL="514350" indent="-514350">
              <a:buAutoNum type="alphaUcPeriod" startAt="2"/>
              <a:tabLst>
                <a:tab pos="363538" algn="l"/>
              </a:tabLst>
            </a:pP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514350" indent="-514350">
              <a:buAutoNum type="alphaUcPeriod" startAt="2"/>
              <a:tabLst>
                <a:tab pos="363538" algn="l"/>
              </a:tabLst>
            </a:pP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84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01;p15">
            <a:extLst>
              <a:ext uri="{FF2B5EF4-FFF2-40B4-BE49-F238E27FC236}">
                <a16:creationId xmlns:a16="http://schemas.microsoft.com/office/drawing/2014/main" id="{B9723E45-26D3-FF43-B25B-E4477795288B}"/>
              </a:ext>
            </a:extLst>
          </p:cNvPr>
          <p:cNvSpPr txBox="1">
            <a:spLocks/>
          </p:cNvSpPr>
          <p:nvPr/>
        </p:nvSpPr>
        <p:spPr>
          <a:xfrm>
            <a:off x="-1" y="-21769"/>
            <a:ext cx="12192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4400"/>
            </a:pPr>
            <a:r>
              <a:rPr lang="en-ID" sz="3600" b="1" spc="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PROGRAM </a:t>
            </a:r>
            <a:r>
              <a:rPr lang="en-ID" sz="3600" b="1" spc="300" dirty="0" err="1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INISIATIF</a:t>
            </a:r>
            <a:endParaRPr lang="en-US" sz="3600" b="1" spc="300" dirty="0">
              <a:solidFill>
                <a:srgbClr val="FFFF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6927EF-F44A-564B-B747-FA185948F6EF}"/>
              </a:ext>
            </a:extLst>
          </p:cNvPr>
          <p:cNvSpPr txBox="1"/>
          <p:nvPr/>
        </p:nvSpPr>
        <p:spPr>
          <a:xfrm>
            <a:off x="2019747" y="1264939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Pendek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EE713B-21D5-044E-B815-016E05F5422E}"/>
              </a:ext>
            </a:extLst>
          </p:cNvPr>
          <p:cNvSpPr txBox="1"/>
          <p:nvPr/>
        </p:nvSpPr>
        <p:spPr>
          <a:xfrm>
            <a:off x="4950990" y="1264939"/>
            <a:ext cx="1454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Menengah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52BBAF-295F-BF4A-A0D7-0AAAB336D1D0}"/>
              </a:ext>
            </a:extLst>
          </p:cNvPr>
          <p:cNvSpPr txBox="1"/>
          <p:nvPr/>
        </p:nvSpPr>
        <p:spPr>
          <a:xfrm>
            <a:off x="8665806" y="1264939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Panjang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BC80F2-B910-004E-B28C-CE7422E2F8BF}"/>
              </a:ext>
            </a:extLst>
          </p:cNvPr>
          <p:cNvSpPr txBox="1"/>
          <p:nvPr/>
        </p:nvSpPr>
        <p:spPr>
          <a:xfrm>
            <a:off x="1107711" y="3452319"/>
            <a:ext cx="29744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Audit dan </a:t>
            </a:r>
            <a:r>
              <a:rPr lang="en-US" sz="1800" dirty="0" err="1">
                <a:solidFill>
                  <a:schemeClr val="bg1"/>
                </a:solidFill>
              </a:rPr>
              <a:t>Kliring</a:t>
            </a:r>
            <a:r>
              <a:rPr lang="en-US" sz="1800" dirty="0">
                <a:solidFill>
                  <a:schemeClr val="bg1"/>
                </a:solidFill>
              </a:rPr>
              <a:t> Oleh BPPT.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Penerapan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peraturan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Sistem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Manajemen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Pengamanan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Informasi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Mendorong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Pengesahan</a:t>
            </a:r>
            <a:r>
              <a:rPr lang="en-US" sz="1800" dirty="0">
                <a:solidFill>
                  <a:schemeClr val="bg1"/>
                </a:solidFill>
              </a:rPr>
              <a:t> RUU PDP.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Usulan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rumusan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nilai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etika</a:t>
            </a:r>
            <a:r>
              <a:rPr lang="en-US" sz="1800" dirty="0">
                <a:solidFill>
                  <a:schemeClr val="bg1"/>
                </a:solidFill>
              </a:rPr>
              <a:t> (</a:t>
            </a:r>
            <a:r>
              <a:rPr lang="en-US" sz="1800" i="1" dirty="0">
                <a:solidFill>
                  <a:schemeClr val="bg1"/>
                </a:solidFill>
              </a:rPr>
              <a:t>code of conducts</a:t>
            </a:r>
            <a:r>
              <a:rPr lang="en-US" sz="1800" dirty="0">
                <a:solidFill>
                  <a:schemeClr val="bg1"/>
                </a:solidFill>
              </a:rPr>
              <a:t>) </a:t>
            </a:r>
            <a:r>
              <a:rPr lang="en-US" sz="1800" dirty="0" err="1">
                <a:solidFill>
                  <a:schemeClr val="bg1"/>
                </a:solidFill>
              </a:rPr>
              <a:t>Asosiasi</a:t>
            </a:r>
            <a:r>
              <a:rPr lang="en-US" sz="1800" dirty="0">
                <a:solidFill>
                  <a:schemeClr val="bg1"/>
                </a:solidFill>
              </a:rPr>
              <a:t> AI Indonesia.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5D3A88-D217-1343-B82D-55D70577844D}"/>
              </a:ext>
            </a:extLst>
          </p:cNvPr>
          <p:cNvSpPr txBox="1"/>
          <p:nvPr/>
        </p:nvSpPr>
        <p:spPr>
          <a:xfrm>
            <a:off x="4082140" y="3452319"/>
            <a:ext cx="38733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Pengesahan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Stranas</a:t>
            </a:r>
            <a:r>
              <a:rPr lang="en-US" sz="1800" dirty="0">
                <a:solidFill>
                  <a:schemeClr val="bg1"/>
                </a:solidFill>
              </a:rPr>
              <a:t> AI </a:t>
            </a:r>
            <a:r>
              <a:rPr lang="en-US" sz="1800" dirty="0" err="1">
                <a:solidFill>
                  <a:schemeClr val="bg1"/>
                </a:solidFill>
              </a:rPr>
              <a:t>menjadi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Peraturan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Presiden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Pembentukan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Komisi</a:t>
            </a:r>
            <a:r>
              <a:rPr lang="en-US" sz="1800" dirty="0">
                <a:solidFill>
                  <a:schemeClr val="bg1"/>
                </a:solidFill>
              </a:rPr>
              <a:t> Etika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Pengesahan</a:t>
            </a:r>
            <a:r>
              <a:rPr lang="en-US" sz="1800" dirty="0">
                <a:solidFill>
                  <a:schemeClr val="bg1"/>
                </a:solidFill>
              </a:rPr>
              <a:t> RUU </a:t>
            </a:r>
            <a:r>
              <a:rPr lang="en-US" sz="1800" dirty="0" err="1">
                <a:solidFill>
                  <a:schemeClr val="bg1"/>
                </a:solidFill>
              </a:rPr>
              <a:t>Keamanan</a:t>
            </a:r>
            <a:r>
              <a:rPr lang="en-US" sz="1800" dirty="0">
                <a:solidFill>
                  <a:schemeClr val="bg1"/>
                </a:solidFill>
              </a:rPr>
              <a:t> dan </a:t>
            </a:r>
            <a:r>
              <a:rPr lang="en-US" sz="1800" dirty="0" err="1">
                <a:solidFill>
                  <a:schemeClr val="bg1"/>
                </a:solidFill>
              </a:rPr>
              <a:t>Ketahanan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Siber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Pembentukan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Organisasi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Luar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Bentuk</a:t>
            </a:r>
            <a:r>
              <a:rPr lang="en-US" sz="1800" dirty="0">
                <a:solidFill>
                  <a:schemeClr val="bg1"/>
                </a:solidFill>
              </a:rPr>
              <a:t> K/L dan </a:t>
            </a:r>
            <a:r>
              <a:rPr lang="en-US" sz="1800" dirty="0" err="1">
                <a:solidFill>
                  <a:schemeClr val="bg1"/>
                </a:solidFill>
              </a:rPr>
              <a:t>lingkungan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pemerintah</a:t>
            </a:r>
            <a:r>
              <a:rPr lang="en-US" sz="1800" dirty="0">
                <a:solidFill>
                  <a:schemeClr val="bg1"/>
                </a:solidFill>
              </a:rPr>
              <a:t>  yang </a:t>
            </a:r>
            <a:r>
              <a:rPr lang="en-US" sz="1800" dirty="0" err="1">
                <a:solidFill>
                  <a:schemeClr val="bg1"/>
                </a:solidFill>
              </a:rPr>
              <a:t>membantu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orkestrasi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ekosistem</a:t>
            </a:r>
            <a:r>
              <a:rPr lang="en-US" sz="1800" dirty="0">
                <a:solidFill>
                  <a:schemeClr val="bg1"/>
                </a:solidFill>
              </a:rPr>
              <a:t> AI Indonesia.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7AA44E-B45F-6041-A8A9-4F8206F71B0F}"/>
              </a:ext>
            </a:extLst>
          </p:cNvPr>
          <p:cNvSpPr txBox="1"/>
          <p:nvPr/>
        </p:nvSpPr>
        <p:spPr>
          <a:xfrm>
            <a:off x="8035576" y="3452319"/>
            <a:ext cx="3048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D" sz="1800" dirty="0" err="1">
                <a:solidFill>
                  <a:schemeClr val="bg1"/>
                </a:solidFill>
              </a:rPr>
              <a:t>Optimalisasi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Fungsi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Pengawasan</a:t>
            </a:r>
            <a:r>
              <a:rPr lang="en-ID" sz="1800" dirty="0">
                <a:solidFill>
                  <a:schemeClr val="bg1"/>
                </a:solidFill>
              </a:rPr>
              <a:t> dan </a:t>
            </a:r>
            <a:r>
              <a:rPr lang="en-ID" sz="1800" dirty="0" err="1">
                <a:solidFill>
                  <a:schemeClr val="bg1"/>
                </a:solidFill>
              </a:rPr>
              <a:t>Regulasi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dari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Pemerintah</a:t>
            </a:r>
            <a:r>
              <a:rPr lang="en-ID" sz="1800" dirty="0">
                <a:solidFill>
                  <a:schemeClr val="bg1"/>
                </a:solidFill>
              </a:rPr>
              <a:t> (K/L </a:t>
            </a:r>
            <a:r>
              <a:rPr lang="en-ID" sz="1800" dirty="0" err="1">
                <a:solidFill>
                  <a:schemeClr val="bg1"/>
                </a:solidFill>
              </a:rPr>
              <a:t>terkait</a:t>
            </a:r>
            <a:r>
              <a:rPr lang="en-ID" sz="1800" dirty="0">
                <a:solidFill>
                  <a:schemeClr val="bg1"/>
                </a:solidFill>
              </a:rPr>
              <a:t> dan </a:t>
            </a:r>
            <a:r>
              <a:rPr lang="en-ID" sz="1800" dirty="0" err="1">
                <a:solidFill>
                  <a:schemeClr val="bg1"/>
                </a:solidFill>
              </a:rPr>
              <a:t>Komisi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Etik</a:t>
            </a:r>
            <a:r>
              <a:rPr lang="en-ID" sz="1800" dirty="0">
                <a:solidFill>
                  <a:schemeClr val="bg1"/>
                </a:solidFill>
              </a:rPr>
              <a:t>) dan </a:t>
            </a:r>
            <a:r>
              <a:rPr lang="en-ID" sz="1800" i="1" dirty="0">
                <a:solidFill>
                  <a:schemeClr val="bg1"/>
                </a:solidFill>
              </a:rPr>
              <a:t>Stakeholders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lainnya</a:t>
            </a:r>
            <a:r>
              <a:rPr lang="en-ID" sz="1800" dirty="0">
                <a:solidFill>
                  <a:schemeClr val="bg1"/>
                </a:solidFill>
              </a:rPr>
              <a:t> (</a:t>
            </a:r>
            <a:r>
              <a:rPr lang="en-ID" sz="1800" dirty="0" err="1">
                <a:solidFill>
                  <a:schemeClr val="bg1"/>
                </a:solidFill>
              </a:rPr>
              <a:t>Organisasi</a:t>
            </a:r>
            <a:r>
              <a:rPr lang="en-ID" sz="1800" dirty="0">
                <a:solidFill>
                  <a:schemeClr val="bg1"/>
                </a:solidFill>
              </a:rPr>
              <a:t> non </a:t>
            </a:r>
            <a:r>
              <a:rPr lang="en-ID" sz="1800" dirty="0" err="1">
                <a:solidFill>
                  <a:schemeClr val="bg1"/>
                </a:solidFill>
              </a:rPr>
              <a:t>pemerintah</a:t>
            </a:r>
            <a:r>
              <a:rPr lang="en-ID" sz="1800" dirty="0">
                <a:solidFill>
                  <a:schemeClr val="bg1"/>
                </a:solidFill>
              </a:rPr>
              <a:t>, dunia </a:t>
            </a:r>
            <a:r>
              <a:rPr lang="en-ID" sz="1800" dirty="0" err="1">
                <a:solidFill>
                  <a:schemeClr val="bg1"/>
                </a:solidFill>
              </a:rPr>
              <a:t>usaha</a:t>
            </a:r>
            <a:r>
              <a:rPr lang="en-ID" sz="1800" dirty="0">
                <a:solidFill>
                  <a:schemeClr val="bg1"/>
                </a:solidFill>
              </a:rPr>
              <a:t>, </a:t>
            </a:r>
            <a:r>
              <a:rPr lang="en-ID" sz="1800" dirty="0" err="1">
                <a:solidFill>
                  <a:schemeClr val="bg1"/>
                </a:solidFill>
              </a:rPr>
              <a:t>Akademisi</a:t>
            </a:r>
            <a:r>
              <a:rPr lang="en-ID" sz="1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C7D970-6705-0343-8A06-43446FA8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1665049"/>
            <a:ext cx="77851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3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ACC482-B509-0B43-8623-91744C59F31B}"/>
              </a:ext>
            </a:extLst>
          </p:cNvPr>
          <p:cNvGrpSpPr/>
          <p:nvPr/>
        </p:nvGrpSpPr>
        <p:grpSpPr>
          <a:xfrm>
            <a:off x="-262728" y="-147538"/>
            <a:ext cx="12526444" cy="7135906"/>
            <a:chOff x="-262728" y="-147538"/>
            <a:chExt cx="12526444" cy="7135906"/>
          </a:xfrm>
        </p:grpSpPr>
        <p:pic>
          <p:nvPicPr>
            <p:cNvPr id="12" name="Google Shape;84;p13">
              <a:extLst>
                <a:ext uri="{FF2B5EF4-FFF2-40B4-BE49-F238E27FC236}">
                  <a16:creationId xmlns:a16="http://schemas.microsoft.com/office/drawing/2014/main" id="{F274F51F-460B-9B43-879A-84EC7D293B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6346" t="3360" r="15582" b="1"/>
            <a:stretch/>
          </p:blipFill>
          <p:spPr>
            <a:xfrm>
              <a:off x="6902822" y="-147537"/>
              <a:ext cx="5360894" cy="7135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2"/>
            <p:cNvPicPr preferRelativeResize="0"/>
            <p:nvPr/>
          </p:nvPicPr>
          <p:blipFill rotWithShape="1">
            <a:blip r:embed="rId4">
              <a:alphaModFix/>
            </a:blip>
            <a:srcRect l="20542" r="3077" b="19362"/>
            <a:stretch/>
          </p:blipFill>
          <p:spPr>
            <a:xfrm>
              <a:off x="-262728" y="-147538"/>
              <a:ext cx="9783246" cy="71313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85;p13">
            <a:extLst>
              <a:ext uri="{FF2B5EF4-FFF2-40B4-BE49-F238E27FC236}">
                <a16:creationId xmlns:a16="http://schemas.microsoft.com/office/drawing/2014/main" id="{14725D24-0A71-1E4A-8818-4E0A2B17328F}"/>
              </a:ext>
            </a:extLst>
          </p:cNvPr>
          <p:cNvSpPr txBox="1"/>
          <p:nvPr/>
        </p:nvSpPr>
        <p:spPr>
          <a:xfrm>
            <a:off x="3976574" y="943159"/>
            <a:ext cx="7330672" cy="94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600" b="1" u="none" strike="noStrike" cap="none" spc="300" dirty="0">
                <a:solidFill>
                  <a:srgbClr val="FFC000"/>
                </a:solidFill>
                <a:latin typeface="Montserrat Black" pitchFamily="2" charset="77"/>
                <a:ea typeface="Arial Black"/>
                <a:cs typeface="Arial Black"/>
                <a:sym typeface="Arial Black"/>
              </a:rPr>
              <a:t>TERIMA </a:t>
            </a:r>
            <a:r>
              <a:rPr lang="en-US" sz="6600" b="1" spc="300" dirty="0">
                <a:solidFill>
                  <a:srgbClr val="FFC000"/>
                </a:solidFill>
                <a:latin typeface="Montserrat Black" pitchFamily="2" charset="77"/>
                <a:ea typeface="Arial Black"/>
                <a:cs typeface="Arial Black"/>
                <a:sym typeface="Arial Black"/>
              </a:rPr>
              <a:t>KASIH</a:t>
            </a:r>
            <a:endParaRPr sz="5400" b="1" u="none" strike="noStrike" cap="none" dirty="0">
              <a:solidFill>
                <a:schemeClr val="lt1"/>
              </a:solidFill>
              <a:latin typeface="Montserrat Black" pitchFamily="2" charset="77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AE6AA1-19BE-8841-B8E3-265F4BD2303B}"/>
              </a:ext>
            </a:extLst>
          </p:cNvPr>
          <p:cNvCxnSpPr>
            <a:cxnSpLocks/>
          </p:cNvCxnSpPr>
          <p:nvPr/>
        </p:nvCxnSpPr>
        <p:spPr>
          <a:xfrm>
            <a:off x="-262728" y="6582914"/>
            <a:ext cx="124972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1DA8AE-B9C3-4D44-AE4A-8BD25F16C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8"/>
            <a:ext cx="12192000" cy="6829544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7E1A31EA-4B8A-4A2E-9230-C66F1607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99" y="0"/>
            <a:ext cx="12261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DAFTAR  ANGGOTA  </a:t>
            </a:r>
            <a:r>
              <a:rPr kumimoji="0" lang="en-US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POKJA  2 </a:t>
            </a:r>
            <a:r>
              <a:rPr kumimoji="0" lang="en-US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ETIKA </a:t>
            </a:r>
            <a:r>
              <a:rPr kumimoji="0" lang="en-US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DAN</a:t>
            </a:r>
            <a:r>
              <a:rPr kumimoji="0" lang="en-US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KAJIAN KEBIJAKAN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CE8906-E12B-4936-903F-2A4D31005D94}"/>
              </a:ext>
            </a:extLst>
          </p:cNvPr>
          <p:cNvGraphicFramePr>
            <a:graphicFrameLocks noGrp="1"/>
          </p:cNvGraphicFramePr>
          <p:nvPr/>
        </p:nvGraphicFramePr>
        <p:xfrm>
          <a:off x="225286" y="556591"/>
          <a:ext cx="11781185" cy="6109253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486275">
                  <a:extLst>
                    <a:ext uri="{9D8B030D-6E8A-4147-A177-3AD203B41FA5}">
                      <a16:colId xmlns:a16="http://schemas.microsoft.com/office/drawing/2014/main" val="2433888852"/>
                    </a:ext>
                  </a:extLst>
                </a:gridCol>
                <a:gridCol w="2684843">
                  <a:extLst>
                    <a:ext uri="{9D8B030D-6E8A-4147-A177-3AD203B41FA5}">
                      <a16:colId xmlns:a16="http://schemas.microsoft.com/office/drawing/2014/main" val="1815898311"/>
                    </a:ext>
                  </a:extLst>
                </a:gridCol>
                <a:gridCol w="3432684">
                  <a:extLst>
                    <a:ext uri="{9D8B030D-6E8A-4147-A177-3AD203B41FA5}">
                      <a16:colId xmlns:a16="http://schemas.microsoft.com/office/drawing/2014/main" val="4176874155"/>
                    </a:ext>
                  </a:extLst>
                </a:gridCol>
                <a:gridCol w="3354732">
                  <a:extLst>
                    <a:ext uri="{9D8B030D-6E8A-4147-A177-3AD203B41FA5}">
                      <a16:colId xmlns:a16="http://schemas.microsoft.com/office/drawing/2014/main" val="1654495451"/>
                    </a:ext>
                  </a:extLst>
                </a:gridCol>
                <a:gridCol w="1822651">
                  <a:extLst>
                    <a:ext uri="{9D8B030D-6E8A-4147-A177-3AD203B41FA5}">
                      <a16:colId xmlns:a16="http://schemas.microsoft.com/office/drawing/2014/main" val="3787568417"/>
                    </a:ext>
                  </a:extLst>
                </a:gridCol>
              </a:tblGrid>
              <a:tr h="208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ysClr val="windowText" lastClr="000000"/>
                          </a:solidFill>
                          <a:effectLst/>
                        </a:rPr>
                        <a:t>No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ysClr val="windowText" lastClr="000000"/>
                          </a:solidFill>
                          <a:effectLst/>
                        </a:rPr>
                        <a:t>Nama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ysClr val="windowText" lastClr="000000"/>
                          </a:solidFill>
                          <a:effectLst/>
                        </a:rPr>
                        <a:t>Instansi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ysClr val="windowText" lastClr="000000"/>
                          </a:solidFill>
                          <a:effectLst/>
                        </a:rPr>
                        <a:t>Jabatan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ysClr val="windowText" lastClr="000000"/>
                          </a:solidFill>
                          <a:effectLst/>
                        </a:rPr>
                        <a:t>Jabatan dalam Pokja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816680436"/>
                  </a:ext>
                </a:extLst>
              </a:tr>
              <a:tr h="428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Prof. Dr. Ismunandar</a:t>
                      </a:r>
                      <a:endParaRPr lang="en-ID" sz="1200" b="1" kern="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Kementerian</a:t>
                      </a:r>
                      <a:r>
                        <a:rPr lang="id-ID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 Riset dan Teknologi/</a:t>
                      </a:r>
                      <a:endParaRPr lang="en-ID" sz="1200" kern="5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Badan Riset dan Inovasi Nasional</a:t>
                      </a:r>
                      <a:endParaRPr lang="en-ID" sz="1200" b="1" kern="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Plt. S</a:t>
                      </a:r>
                      <a:r>
                        <a:rPr lang="en-US" sz="1200" kern="5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taf</a:t>
                      </a:r>
                      <a:r>
                        <a:rPr lang="en-US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 A</a:t>
                      </a:r>
                      <a:r>
                        <a:rPr lang="id-ID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hli Relevansi dan Produktivitas</a:t>
                      </a:r>
                      <a:endParaRPr lang="en-ID" sz="1200" b="1" kern="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Ketua</a:t>
                      </a:r>
                      <a:endParaRPr lang="en-ID" sz="1200" b="1" kern="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2339675026"/>
                  </a:ext>
                </a:extLst>
              </a:tr>
              <a:tr h="427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Dr. Ir. Lukas, MAI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, CISA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, IPM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Indonesia Artificial Intelligence Society/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Universitas Katolik Indonesia Atma Jaya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Ketua Umum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Sekretaris 1/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Penulis Pokja 2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3583408482"/>
                  </a:ext>
                </a:extLst>
              </a:tr>
              <a:tr h="427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Dr. Yudi Purwantoro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Badan Pengkajian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dan Penerapan Teknologi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Direktur Pusat Teknologi Elektronika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Sekretaris 2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4253766621"/>
                  </a:ext>
                </a:extLst>
              </a:tr>
              <a:tr h="208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Matheace Rama Putra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Kata.</a:t>
                      </a: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ai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Senior Legal Officer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Penulis Pokja 2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1934976109"/>
                  </a:ext>
                </a:extLst>
              </a:tr>
              <a:tr h="208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5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Dr. Edmon Makarim, S.Kom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, S., LL.M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Universitas Indonesia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Dekan Fakultas Hukum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Penulis Pokja 2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1980473066"/>
                  </a:ext>
                </a:extLst>
              </a:tr>
              <a:tr h="2002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6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Didi Rustam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Kementerian Pendidikan dan Kebudayan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Sub Koordinator Penjaminan Mutu Pembelajaran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683662371"/>
                  </a:ext>
                </a:extLst>
              </a:tr>
              <a:tr h="208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7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Dra. Mariam Fatima Barata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Kementerian Komunikasi dan Informasi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Direktur Tata Kelola Aptika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753860728"/>
                  </a:ext>
                </a:extLst>
              </a:tr>
              <a:tr h="427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8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Dr. Setiawan Hadi, M.Sc. CS.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Indonesian Association for Pattern Recognition/Uni</a:t>
                      </a: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versitas </a:t>
                      </a: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Padjadjaran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Kepala Departemen Ilmu Komputer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3903819180"/>
                  </a:ext>
                </a:extLst>
              </a:tr>
              <a:tr h="410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9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Moch. Arief Bijaksana, Ph.D.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Indonesia Association of Computational Linguistics/Univ</a:t>
                      </a: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ersitas Telkom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Ketua</a:t>
                      </a: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/</a:t>
                      </a: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Dosen Univ</a:t>
                      </a: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ersitas</a:t>
                      </a: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 Telkom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4261048082"/>
                  </a:ext>
                </a:extLst>
              </a:tr>
              <a:tr h="208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10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Prof. Dr. Ir. Eko K. Budiardjo, M.Sc.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Universitas Indonesia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Guru Besar</a:t>
                      </a: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 Fakultas Ilmu Komputer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1482242981"/>
                  </a:ext>
                </a:extLst>
              </a:tr>
              <a:tr h="194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11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Prof. Dr. Ir. MM Lanny W Pandjaitan, M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T.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Universitas Katolik Indonesia Atma Jaya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Guru Besar Fakultas Teknik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2186237015"/>
                  </a:ext>
                </a:extLst>
              </a:tr>
              <a:tr h="208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12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Triyono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Otoritas Jasa Keuangan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Kepala Group Inovasi Keuangan Digital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2568717514"/>
                  </a:ext>
                </a:extLst>
              </a:tr>
              <a:tr h="427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13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Thilma Ansyera Caroline Komaling, S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E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Nodeflux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Head of Technology Governance </a:t>
                      </a: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and</a:t>
                      </a: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 Digital Transformation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3363536352"/>
                  </a:ext>
                </a:extLst>
              </a:tr>
              <a:tr h="427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14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Vidya Simarmata</a:t>
                      </a:r>
                      <a:endParaRPr lang="en-ID" sz="1200" b="1" kern="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Bukalapak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Senior Manager of Public Policy and Government Relations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3431743645"/>
                  </a:ext>
                </a:extLst>
              </a:tr>
              <a:tr h="427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15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Dr. Ir. Iwan Sudrajat, MSEE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Badan Pengkajian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dan Penerapan Teknologi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Direktur Pusat Teknologi Kawasan Spesifik dan Sistem Inovasi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1024377238"/>
                  </a:ext>
                </a:extLst>
              </a:tr>
              <a:tr h="427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16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Ir. Ardi Matutu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Badan Pengkajian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dan Penerapan Teknologi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Kepala Biro Hukum, Kerja Sama dan Hu</a:t>
                      </a: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bungan Masyarakat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450441907"/>
                  </a:ext>
                </a:extLst>
              </a:tr>
              <a:tr h="208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17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Prof. Dr. Adiwijaya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Univ</a:t>
                      </a:r>
                      <a:r>
                        <a:rPr lang="en-US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ersitas Telkom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Rektor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1662079680"/>
                  </a:ext>
                </a:extLst>
              </a:tr>
              <a:tr h="209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18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Faizal Achmad, S.Kom., M.T.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Badan Siber dan Sandi Negara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Sandiman Muda</a:t>
                      </a:r>
                      <a:endParaRPr lang="en-ID" sz="1200" kern="5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3145205061"/>
                  </a:ext>
                </a:extLst>
              </a:tr>
              <a:tr h="209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19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Ariq Bani Hardi, S.ST., M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r>
                        <a:rPr lang="id-ID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T</a:t>
                      </a:r>
                      <a:r>
                        <a:rPr lang="en-US" sz="1200" b="1" kern="5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endParaRPr lang="en-ID" sz="1200" b="1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>
                          <a:solidFill>
                            <a:sysClr val="windowText" lastClr="000000"/>
                          </a:solidFill>
                          <a:effectLst/>
                        </a:rPr>
                        <a:t>Badan Siber dan Sandi Negara</a:t>
                      </a:r>
                      <a:endParaRPr lang="en-ID" sz="1200" kern="5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Sandiman Pertama</a:t>
                      </a:r>
                      <a:endParaRPr lang="en-ID" sz="1200" kern="5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33158" marR="33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kern="50" dirty="0">
                          <a:solidFill>
                            <a:sysClr val="windowText" lastClr="000000"/>
                          </a:solidFill>
                          <a:effectLst/>
                        </a:rPr>
                        <a:t>Anggota</a:t>
                      </a:r>
                      <a:endParaRPr lang="en-ID" sz="1200" kern="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3158" marR="33158" marT="0" marB="0"/>
                </a:tc>
                <a:extLst>
                  <a:ext uri="{0D108BD9-81ED-4DB2-BD59-A6C34878D82A}">
                    <a16:rowId xmlns:a16="http://schemas.microsoft.com/office/drawing/2014/main" val="2884754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793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01;p15">
            <a:extLst>
              <a:ext uri="{FF2B5EF4-FFF2-40B4-BE49-F238E27FC236}">
                <a16:creationId xmlns:a16="http://schemas.microsoft.com/office/drawing/2014/main" id="{BFD89F47-3438-40E6-A4F6-B9553E6A0E37}"/>
              </a:ext>
            </a:extLst>
          </p:cNvPr>
          <p:cNvSpPr txBox="1">
            <a:spLocks/>
          </p:cNvSpPr>
          <p:nvPr/>
        </p:nvSpPr>
        <p:spPr>
          <a:xfrm>
            <a:off x="-1" y="557053"/>
            <a:ext cx="12192001" cy="74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4400"/>
            </a:pPr>
            <a:r>
              <a:rPr lang="es-ES" sz="3200" b="1" spc="300" dirty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BAB IV: </a:t>
            </a:r>
            <a:r>
              <a:rPr lang="es-ES" sz="3200" b="1" spc="300" dirty="0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ETIKA</a:t>
            </a:r>
            <a:r>
              <a:rPr lang="es-ES" sz="3200" b="1" spc="300" dirty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DAN </a:t>
            </a:r>
            <a:r>
              <a:rPr lang="es-ES" sz="3200" b="1" spc="300" dirty="0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REGULASI</a:t>
            </a:r>
            <a:endParaRPr lang="en-US" sz="3200" b="1" spc="300" dirty="0">
              <a:solidFill>
                <a:srgbClr val="FFFF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657013F-EED7-7F4B-B002-9C6F8B7BD70E}"/>
              </a:ext>
            </a:extLst>
          </p:cNvPr>
          <p:cNvSpPr txBox="1">
            <a:spLocks/>
          </p:cNvSpPr>
          <p:nvPr/>
        </p:nvSpPr>
        <p:spPr>
          <a:xfrm>
            <a:off x="2851110" y="1481739"/>
            <a:ext cx="6574428" cy="394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0" indent="-1524000"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POKOK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endParaRPr lang="en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B88382-04F8-954A-9BEB-75C1C6B74AC6}"/>
              </a:ext>
            </a:extLst>
          </p:cNvPr>
          <p:cNvSpPr txBox="1"/>
          <p:nvPr/>
        </p:nvSpPr>
        <p:spPr>
          <a:xfrm>
            <a:off x="2064285" y="4401384"/>
            <a:ext cx="2562171" cy="1326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80"/>
              </a:lnSpc>
            </a:pPr>
            <a:r>
              <a:rPr lang="en-ID" sz="2400" b="1" dirty="0">
                <a:solidFill>
                  <a:schemeClr val="bg1"/>
                </a:solidFill>
              </a:rPr>
              <a:t>Etika </a:t>
            </a:r>
            <a:r>
              <a:rPr lang="en-ID" sz="2400" b="1" dirty="0" err="1">
                <a:solidFill>
                  <a:schemeClr val="bg1"/>
                </a:solidFill>
              </a:rPr>
              <a:t>Kecerdasan</a:t>
            </a:r>
            <a:r>
              <a:rPr lang="en-ID" sz="2400" b="1" dirty="0">
                <a:solidFill>
                  <a:schemeClr val="bg1"/>
                </a:solidFill>
              </a:rPr>
              <a:t> </a:t>
            </a:r>
            <a:r>
              <a:rPr lang="en-ID" sz="2400" b="1" dirty="0" err="1">
                <a:solidFill>
                  <a:schemeClr val="bg1"/>
                </a:solidFill>
              </a:rPr>
              <a:t>Artifisial</a:t>
            </a:r>
            <a:endParaRPr lang="en-ID" sz="2400" b="1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71E053D-D277-B44E-AAE6-80B403F41A32}"/>
              </a:ext>
            </a:extLst>
          </p:cNvPr>
          <p:cNvSpPr txBox="1"/>
          <p:nvPr/>
        </p:nvSpPr>
        <p:spPr>
          <a:xfrm>
            <a:off x="4675440" y="4401797"/>
            <a:ext cx="2904256" cy="168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ID" sz="2000" b="1" dirty="0" err="1">
                <a:solidFill>
                  <a:schemeClr val="bg1"/>
                </a:solidFill>
              </a:rPr>
              <a:t>Bagaimana</a:t>
            </a:r>
            <a:r>
              <a:rPr lang="en-ID" sz="2000" b="1" dirty="0">
                <a:solidFill>
                  <a:schemeClr val="bg1"/>
                </a:solidFill>
              </a:rPr>
              <a:t> Hukum Indonesia M</a:t>
            </a:r>
            <a:r>
              <a:rPr lang="en-ID" sz="2000" b="1" dirty="0" err="1">
                <a:solidFill>
                  <a:schemeClr val="bg1"/>
                </a:solidFill>
              </a:rPr>
              <a:t>emandang</a:t>
            </a:r>
            <a:r>
              <a:rPr lang="en-ID" sz="2000" b="1" dirty="0">
                <a:solidFill>
                  <a:schemeClr val="bg1"/>
                </a:solidFill>
              </a:rPr>
              <a:t> </a:t>
            </a:r>
            <a:r>
              <a:rPr lang="en-ID" sz="2000" b="1" dirty="0" err="1">
                <a:solidFill>
                  <a:schemeClr val="bg1"/>
                </a:solidFill>
              </a:rPr>
              <a:t>Kecerdasan</a:t>
            </a:r>
            <a:r>
              <a:rPr lang="en-ID" sz="2000" b="1" dirty="0">
                <a:solidFill>
                  <a:schemeClr val="bg1"/>
                </a:solidFill>
              </a:rPr>
              <a:t> </a:t>
            </a:r>
            <a:r>
              <a:rPr lang="en-ID" sz="2000" b="1" dirty="0" err="1">
                <a:solidFill>
                  <a:schemeClr val="bg1"/>
                </a:solidFill>
              </a:rPr>
              <a:t>Artifisial</a:t>
            </a:r>
            <a:endParaRPr lang="en-ID" sz="2000" b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909E20-41CB-A645-AEFA-55BD05B64479}"/>
              </a:ext>
            </a:extLst>
          </p:cNvPr>
          <p:cNvSpPr txBox="1"/>
          <p:nvPr/>
        </p:nvSpPr>
        <p:spPr>
          <a:xfrm>
            <a:off x="7558782" y="4402664"/>
            <a:ext cx="2746465" cy="90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80"/>
              </a:lnSpc>
              <a:spcAft>
                <a:spcPts val="3600"/>
              </a:spcAft>
            </a:pPr>
            <a:r>
              <a:rPr lang="en-ID" sz="2400" b="1" dirty="0" err="1">
                <a:solidFill>
                  <a:schemeClr val="bg1"/>
                </a:solidFill>
              </a:rPr>
              <a:t>Rekomendasi</a:t>
            </a:r>
            <a:r>
              <a:rPr lang="en-ID" sz="2400" b="1" dirty="0">
                <a:solidFill>
                  <a:schemeClr val="bg1"/>
                </a:solidFill>
              </a:rPr>
              <a:t> Program </a:t>
            </a:r>
            <a:r>
              <a:rPr lang="en-ID" sz="2400" b="1" dirty="0" err="1">
                <a:solidFill>
                  <a:schemeClr val="bg1"/>
                </a:solidFill>
              </a:rPr>
              <a:t>Inisiatif</a:t>
            </a:r>
            <a:endParaRPr lang="en-ID" sz="2400" b="1" dirty="0">
              <a:solidFill>
                <a:schemeClr val="bg1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9D39C66-A613-644F-AAAD-FF5E2AA9149F}"/>
              </a:ext>
            </a:extLst>
          </p:cNvPr>
          <p:cNvCxnSpPr/>
          <p:nvPr/>
        </p:nvCxnSpPr>
        <p:spPr>
          <a:xfrm>
            <a:off x="4165350" y="1876344"/>
            <a:ext cx="383207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1185B8F-5235-8244-9BC8-91BF04D62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2208646"/>
            <a:ext cx="85217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15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AE5FEB-AA0E-4162-9CB9-AADD266F6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428" y="155504"/>
            <a:ext cx="4065671" cy="70174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Catatan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Awal:</a:t>
            </a:r>
            <a:endParaRPr lang="en-ID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B5394-4D82-4083-9236-2929DC078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429" y="978569"/>
            <a:ext cx="3686676" cy="545431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Belum </a:t>
            </a:r>
            <a:r>
              <a:rPr lang="en-US" dirty="0" err="1">
                <a:solidFill>
                  <a:schemeClr val="bg1"/>
                </a:solidFill>
              </a:rPr>
              <a:t>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konvensi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internasional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mengenai</a:t>
            </a:r>
            <a:r>
              <a:rPr lang="en-US" dirty="0">
                <a:solidFill>
                  <a:schemeClr val="bg1"/>
                </a:solidFill>
              </a:rPr>
              <a:t> AI, </a:t>
            </a:r>
            <a:r>
              <a:rPr lang="en-US" dirty="0" err="1">
                <a:solidFill>
                  <a:schemeClr val="bg1"/>
                </a:solidFill>
              </a:rPr>
              <a:t>tetapi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langkah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awal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seperti</a:t>
            </a:r>
            <a:r>
              <a:rPr lang="en-US" dirty="0">
                <a:solidFill>
                  <a:schemeClr val="bg1"/>
                </a:solidFill>
              </a:rPr>
              <a:t>: OECD Recommendation on AI</a:t>
            </a:r>
          </a:p>
          <a:p>
            <a:r>
              <a:rPr lang="en-US" dirty="0">
                <a:solidFill>
                  <a:schemeClr val="bg1"/>
                </a:solidFill>
              </a:rPr>
              <a:t>Di </a:t>
            </a:r>
            <a:r>
              <a:rPr lang="en-US" dirty="0" err="1">
                <a:solidFill>
                  <a:schemeClr val="bg1"/>
                </a:solidFill>
              </a:rPr>
              <a:t>tingkat</a:t>
            </a:r>
            <a:r>
              <a:rPr lang="en-US" dirty="0">
                <a:solidFill>
                  <a:schemeClr val="bg1"/>
                </a:solidFill>
              </a:rPr>
              <a:t> regional, Uni </a:t>
            </a:r>
            <a:r>
              <a:rPr lang="en-US" dirty="0" err="1">
                <a:solidFill>
                  <a:schemeClr val="bg1"/>
                </a:solidFill>
              </a:rPr>
              <a:t>Eropa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merupakan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pioneer </a:t>
            </a:r>
            <a:r>
              <a:rPr lang="en-US" dirty="0" err="1">
                <a:solidFill>
                  <a:schemeClr val="bg1"/>
                </a:solidFill>
              </a:rPr>
              <a:t>terkait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pengaturan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mengenai</a:t>
            </a:r>
            <a:r>
              <a:rPr lang="en-US" dirty="0">
                <a:solidFill>
                  <a:schemeClr val="bg1"/>
                </a:solidFill>
              </a:rPr>
              <a:t> AI</a:t>
            </a:r>
          </a:p>
          <a:p>
            <a:r>
              <a:rPr lang="en-US" dirty="0">
                <a:solidFill>
                  <a:schemeClr val="bg1"/>
                </a:solidFill>
              </a:rPr>
              <a:t>Negara-negara </a:t>
            </a:r>
            <a:r>
              <a:rPr lang="en-US" dirty="0" err="1">
                <a:solidFill>
                  <a:schemeClr val="bg1"/>
                </a:solidFill>
              </a:rPr>
              <a:t>mulai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mengeluarkan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national strategies framework </a:t>
            </a:r>
            <a:r>
              <a:rPr lang="en-US" dirty="0">
                <a:solidFill>
                  <a:schemeClr val="bg1"/>
                </a:solidFill>
              </a:rPr>
              <a:t>on AI, </a:t>
            </a:r>
            <a:r>
              <a:rPr lang="en-US" dirty="0" err="1">
                <a:solidFill>
                  <a:schemeClr val="bg1"/>
                </a:solidFill>
              </a:rPr>
              <a:t>walaupun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</a:t>
            </a:r>
            <a:r>
              <a:rPr lang="en-US" dirty="0">
                <a:solidFill>
                  <a:schemeClr val="bg1"/>
                </a:solidFill>
              </a:rPr>
              <a:t> negara yang </a:t>
            </a:r>
            <a:r>
              <a:rPr lang="en-US" dirty="0" err="1">
                <a:solidFill>
                  <a:schemeClr val="bg1"/>
                </a:solidFill>
              </a:rPr>
              <a:t>memiliki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peraturan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tersendiri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mengenai</a:t>
            </a:r>
            <a:r>
              <a:rPr lang="en-US" dirty="0">
                <a:solidFill>
                  <a:schemeClr val="bg1"/>
                </a:solidFill>
              </a:rPr>
              <a:t> AI.</a:t>
            </a:r>
          </a:p>
          <a:p>
            <a:r>
              <a:rPr lang="en-US" dirty="0">
                <a:solidFill>
                  <a:schemeClr val="bg1"/>
                </a:solidFill>
              </a:rPr>
              <a:t>ASEAN </a:t>
            </a:r>
            <a:r>
              <a:rPr lang="en-US" dirty="0" err="1">
                <a:solidFill>
                  <a:schemeClr val="bg1"/>
                </a:solidFill>
              </a:rPr>
              <a:t>masih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kesepakatan</a:t>
            </a:r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36CD9-2957-40D8-B96D-55D42ED3D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80" y="0"/>
            <a:ext cx="5037221" cy="3916406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5C433DA-32B6-427D-863A-F1D05E80D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3847331"/>
            <a:ext cx="4751471" cy="301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7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76549" y="169862"/>
            <a:ext cx="6898137" cy="5603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Evolusi</a:t>
            </a:r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Sistem</a:t>
            </a:r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Hukum</a:t>
            </a:r>
            <a:r>
              <a:rPr lang="id-ID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Nasional</a:t>
            </a:r>
            <a:endParaRPr lang="en-US" alt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219" name="AutoShape 4"/>
          <p:cNvSpPr>
            <a:spLocks noChangeArrowheads="1"/>
          </p:cNvSpPr>
          <p:nvPr/>
        </p:nvSpPr>
        <p:spPr bwMode="auto">
          <a:xfrm>
            <a:off x="1755320" y="1731615"/>
            <a:ext cx="8862330" cy="820738"/>
          </a:xfrm>
          <a:prstGeom prst="rightArrow">
            <a:avLst>
              <a:gd name="adj1" fmla="val 44444"/>
              <a:gd name="adj2" fmla="val 69961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640657" y="1670050"/>
            <a:ext cx="4326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1" name="Line 6"/>
          <p:cNvSpPr>
            <a:spLocks noChangeShapeType="1"/>
          </p:cNvSpPr>
          <p:nvPr/>
        </p:nvSpPr>
        <p:spPr bwMode="auto">
          <a:xfrm>
            <a:off x="3513405" y="1733266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6874523" y="1034539"/>
            <a:ext cx="1271750" cy="64633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b="1" dirty="0" err="1">
                <a:latin typeface="Arial Narrow" panose="020B0606020202030204" pitchFamily="34" charset="0"/>
              </a:rPr>
              <a:t>Reformasi</a:t>
            </a:r>
            <a:endParaRPr lang="en-US" altLang="en-US" b="1" dirty="0">
              <a:latin typeface="Arial Narrow" panose="020B060602020203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b="1" dirty="0">
                <a:latin typeface="Arial Narrow" panose="020B0606020202030204" pitchFamily="34" charset="0"/>
              </a:rPr>
              <a:t>(1998)</a:t>
            </a: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1593068" y="893553"/>
            <a:ext cx="13173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b="1" dirty="0" err="1">
                <a:latin typeface="Arial Narrow" panose="020B0606020202030204" pitchFamily="34" charset="0"/>
              </a:rPr>
              <a:t>Rechtschool</a:t>
            </a:r>
            <a:endParaRPr lang="en-US" altLang="en-US" sz="1600" b="1" dirty="0">
              <a:latin typeface="Arial Narrow" panose="020B0606020202030204" pitchFamily="34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b="1" dirty="0">
                <a:latin typeface="Arial Narrow" panose="020B0606020202030204" pitchFamily="34" charset="0"/>
              </a:rPr>
              <a:t>(1909)</a:t>
            </a: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8279544" y="40832"/>
            <a:ext cx="238845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1400’s UU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4400’s PP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4400’s </a:t>
            </a:r>
            <a:r>
              <a:rPr lang="en-US" altLang="en-US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Perpres</a:t>
            </a:r>
            <a:endParaRPr lang="en-US" alt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34 </a:t>
            </a:r>
            <a:r>
              <a:rPr lang="en-US" altLang="en-US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Kementrian</a:t>
            </a:r>
            <a:endParaRPr lang="en-US" alt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40’an LPNK, 80’an LNS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34 </a:t>
            </a:r>
            <a:r>
              <a:rPr lang="en-US" altLang="en-US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Provinsi</a:t>
            </a:r>
            <a:endParaRPr lang="en-US" alt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PerDa</a:t>
            </a: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? </a:t>
            </a: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 Hukum </a:t>
            </a:r>
            <a:r>
              <a:rPr lang="en-US" altLang="en-US" sz="1400" dirty="0" err="1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Adat</a:t>
            </a: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..?</a:t>
            </a:r>
            <a:endParaRPr lang="en-US" alt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PerDes</a:t>
            </a:r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3870535" y="1989519"/>
            <a:ext cx="18690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b="1" dirty="0" err="1"/>
              <a:t>Sumpah</a:t>
            </a:r>
            <a:r>
              <a:rPr lang="en-US" altLang="en-US" b="1" dirty="0"/>
              <a:t> </a:t>
            </a:r>
            <a:r>
              <a:rPr lang="en-US" altLang="en-US" b="1" dirty="0" err="1"/>
              <a:t>Pemuda</a:t>
            </a:r>
            <a:endParaRPr lang="en-US" altLang="en-US" b="1" dirty="0"/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b="1" dirty="0"/>
              <a:t>(1928)</a:t>
            </a:r>
          </a:p>
        </p:txBody>
      </p: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189386" y="983538"/>
            <a:ext cx="12398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b="1" dirty="0" err="1"/>
              <a:t>Proklamasi</a:t>
            </a:r>
            <a:endParaRPr lang="en-US" altLang="en-US" b="1" dirty="0"/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b="1" dirty="0"/>
              <a:t>(1945)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6136315F-3F30-4277-88D6-7095CD419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017" y="921493"/>
            <a:ext cx="198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b="1" dirty="0" err="1">
                <a:latin typeface="Arial Narrow" panose="020B0606020202030204" pitchFamily="34" charset="0"/>
              </a:rPr>
              <a:t>Rechthogesschool</a:t>
            </a:r>
            <a:endParaRPr lang="en-US" altLang="en-US" sz="1600" b="1" dirty="0">
              <a:latin typeface="Arial Narrow" panose="020B060602020203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b="1" dirty="0">
                <a:latin typeface="Arial Narrow" panose="020B0606020202030204" pitchFamily="34" charset="0"/>
              </a:rPr>
              <a:t>(1924)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Dies </a:t>
            </a:r>
            <a:r>
              <a:rPr lang="en-US" altLang="en-US" sz="16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Natalis</a:t>
            </a:r>
            <a:r>
              <a:rPr lang="en-US" altLang="en-US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FHUI</a:t>
            </a:r>
          </a:p>
        </p:txBody>
      </p:sp>
      <p:sp>
        <p:nvSpPr>
          <p:cNvPr id="21" name="Line 6">
            <a:extLst>
              <a:ext uri="{FF2B5EF4-FFF2-40B4-BE49-F238E27FC236}">
                <a16:creationId xmlns:a16="http://schemas.microsoft.com/office/drawing/2014/main" id="{DDD8E33A-5B99-45C8-A7D6-ACAD0A980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9125" y="1710372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6">
            <a:extLst>
              <a:ext uri="{FF2B5EF4-FFF2-40B4-BE49-F238E27FC236}">
                <a16:creationId xmlns:a16="http://schemas.microsoft.com/office/drawing/2014/main" id="{E310B1CC-C61A-4188-BA1E-42F9B7DAA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0398" y="1733266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6">
            <a:extLst>
              <a:ext uri="{FF2B5EF4-FFF2-40B4-BE49-F238E27FC236}">
                <a16:creationId xmlns:a16="http://schemas.microsoft.com/office/drawing/2014/main" id="{F9CAA11B-4994-4EBE-A410-04AE1972E7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1720" y="1733266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9B9B6-A63A-416D-9E80-40A0D33824A9}"/>
              </a:ext>
            </a:extLst>
          </p:cNvPr>
          <p:cNvSpPr txBox="1"/>
          <p:nvPr/>
        </p:nvSpPr>
        <p:spPr>
          <a:xfrm flipH="1">
            <a:off x="5933878" y="2370219"/>
            <a:ext cx="125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STIH 1948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E3CAF-9C4E-467E-8ADB-68A8AB69575F}"/>
              </a:ext>
            </a:extLst>
          </p:cNvPr>
          <p:cNvSpPr txBox="1"/>
          <p:nvPr/>
        </p:nvSpPr>
        <p:spPr>
          <a:xfrm flipH="1">
            <a:off x="7737361" y="1943352"/>
            <a:ext cx="23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Omnibus vs </a:t>
            </a:r>
            <a:r>
              <a:rPr lang="en-US" dirty="0" err="1">
                <a:solidFill>
                  <a:srgbClr val="FF0000"/>
                </a:solidFill>
                <a:latin typeface="Arial Narrow" panose="020B0606020202030204" pitchFamily="34" charset="0"/>
              </a:rPr>
              <a:t>Kodifikasi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  ..?</a:t>
            </a:r>
            <a:endParaRPr lang="en-ID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3975AA-F1F7-4403-B25E-ABF9DB5E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56" y="2677160"/>
            <a:ext cx="2821845" cy="2009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492D7-569E-45C3-836D-055DC86A2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865" y="2697913"/>
            <a:ext cx="4598024" cy="4039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168828-DC38-4559-B5C9-02CDFC7F5921}"/>
              </a:ext>
            </a:extLst>
          </p:cNvPr>
          <p:cNvSpPr txBox="1"/>
          <p:nvPr/>
        </p:nvSpPr>
        <p:spPr>
          <a:xfrm>
            <a:off x="8939210" y="2677160"/>
            <a:ext cx="16784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Karakter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teknis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UU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Baru,a.l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; =&gt;</a:t>
            </a:r>
          </a:p>
          <a:p>
            <a:pPr marL="182563" indent="-182563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UU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turunan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Amanat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Konstitusi</a:t>
            </a:r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82563" indent="-182563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UU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Baru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sama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sekali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krn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kebutuhan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marL="182563" indent="-182563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UU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yg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mencabut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UU lama</a:t>
            </a:r>
          </a:p>
          <a:p>
            <a:pPr marL="182563" indent="-182563">
              <a:buFont typeface="+mj-lt"/>
              <a:buAutoNum type="arabicPeriod"/>
            </a:pP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Revisi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UU Lama:</a:t>
            </a:r>
          </a:p>
          <a:p>
            <a:pPr marL="182563" indent="-182563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UU yang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menetapkan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PERPU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menjd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UU</a:t>
            </a:r>
          </a:p>
          <a:p>
            <a:pPr marL="182563" indent="-182563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Omnibus ..?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D0321-F28A-4E80-9891-34F1CD7D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56" y="4811421"/>
            <a:ext cx="2821845" cy="19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317216"/>
              </p:ext>
            </p:extLst>
          </p:nvPr>
        </p:nvGraphicFramePr>
        <p:xfrm>
          <a:off x="1775520" y="152400"/>
          <a:ext cx="8712968" cy="6516960"/>
        </p:xfrm>
        <a:graphic>
          <a:graphicData uri="http://schemas.openxmlformats.org/drawingml/2006/table">
            <a:tbl>
              <a:tblPr firstRow="1" firstCol="1" bandRow="1"/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169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Pasal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28C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213995" marR="0" indent="-21399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(1)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Setiap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orang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berhak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mengembangkan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diri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melalui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pemenuhan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kebutuhan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dasarnya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berhak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mendapat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pendidikan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memperoleh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manfaat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dari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b="1" u="sng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ilmu</a:t>
                      </a: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b="1" u="sng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pengetahuan</a:t>
                      </a: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b="1" u="sng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dan</a:t>
                      </a: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b="1" u="sng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teknologi</a:t>
                      </a: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1400" b="1" u="sng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seni</a:t>
                      </a: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b="1" u="sng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dan</a:t>
                      </a: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b="1" u="sng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budaya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, demi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meningkatkan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kualitas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hidupnya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demi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kesejahteraan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umat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manusia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. **)</a:t>
                      </a:r>
                    </a:p>
                    <a:p>
                      <a:pPr marL="213995" marR="0" indent="-21399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(2)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Setiap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orang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berhak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untuk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memajukan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dirinya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dalam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memperjuangkan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haknya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secara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kolektif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untuk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membangun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masyarakat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bangsa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dan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negaranya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. </a:t>
                      </a: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**)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Pasal 31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(1) Setiap warga negara berhak mendapat pendidikan. ****)</a:t>
                      </a:r>
                      <a:b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(2) Setiap warga negara wajib mengikuti pendidikan dasar dan pemerintah wajib membiayainya. ****)</a:t>
                      </a:r>
                      <a:b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(3) Pemerintah mengusahakan dan menyelenggarakan satu sistem pendidikan nasional, yang meningkatkan keimanan dan ketakwaan serta akhlak mulia dalam rangka mencerdaskan kehidupan bangsa, yang diatur dengan undang-undang. ****)</a:t>
                      </a:r>
                      <a:b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(4) Negara memprioritaskan anggaran pendidikan sekurang-kurangnya dua puluh persen dari anggaran pendapatan dan belanja negara serta dari anggaran pendapatan dan belanja daerah untuk memenuhi kebutuhan penyelenggaraan pendidikan nasional. ****)</a:t>
                      </a:r>
                      <a:b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(5) Pemerintah memajukan </a:t>
                      </a:r>
                      <a:r>
                        <a:rPr lang="id-ID" sz="1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ilmu pengetahuan dan teknologi</a:t>
                      </a:r>
                      <a: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dengan </a:t>
                      </a:r>
                      <a:r>
                        <a:rPr lang="id-ID" sz="1400" u="sng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menjunjung tinggi nilai-nilai agama dan persatuan bangsa untuk kemajuan peradaban serta kesejahteraan umat manusia</a:t>
                      </a:r>
                      <a:r>
                        <a:rPr lang="id-ID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. ****)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Pasal 32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213995" marR="0" indent="-21399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(1)  Negara </a:t>
                      </a:r>
                      <a:r>
                        <a:rPr lang="fi-FI" sz="1400" b="1" u="sng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memajukan kebudayaan nasional Indonesia</a:t>
                      </a: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 di tengah peradaban dunia dengan menjamin kebebasan masyarakat dalam memelihara dalam mengembangkan nilai-nilai budayanya. ****)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213995" marR="0" indent="-21399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(2)  Negara menghormati dan memelihara bahasa daerah sebagai </a:t>
                      </a:r>
                      <a:r>
                        <a:rPr lang="fi-FI" sz="1400" u="sng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kekayaan budaya nasional</a:t>
                      </a: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. ****)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Pasal 33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156845" marR="0" indent="-1568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(1) Perekonomian disusun sebagai usaha bersama berdasar atas asas kekeluargaan.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156845" marR="0" indent="-1568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(2) Cabangcabang produksi yang penting bagi negara dan yang menguasai hajat hidup orang banyak dikuasai oleh negara.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156845" marR="0" indent="-1568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(3) Bumi dan air dan kekayaan alam yang terkandung di dalamnya dikuasai oleh negara dan dipergunakan untuk sebesarbesar kemakmuran rakyat.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156845" marR="0" indent="-1568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(4) Perekonomian nasional diselenggarakan berdasar atas demokrasi ekonomi dengan prinsip kebersamaan, efisiensi berkeadilan, berkelanjutan, berwawasan lingkungan, kemandirian, serta dengan menjaga keseimbangan kemajuan dan kesatuan ekonomi nasional. ****)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  <a:p>
                      <a:pPr marL="156845" marR="0" indent="-1568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</a:rPr>
                        <a:t>(5) Ketentuan lebih lanjut mengenai pelaksanaan pasal ini diatur dalam undang-undang. ****)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28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8F5325-4236-644D-B59E-B7229AB8EF16}"/>
              </a:ext>
            </a:extLst>
          </p:cNvPr>
          <p:cNvSpPr txBox="1">
            <a:spLocks/>
          </p:cNvSpPr>
          <p:nvPr/>
        </p:nvSpPr>
        <p:spPr>
          <a:xfrm>
            <a:off x="1524000" y="228600"/>
            <a:ext cx="4419600" cy="637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650" b="0" i="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sz="18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Hukum </a:t>
            </a:r>
            <a:r>
              <a:rPr lang="en-US" sz="18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Teknologi</a:t>
            </a:r>
            <a:r>
              <a:rPr lang="en-US" sz="18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di Indonesia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UU 11/2008 ITE </a:t>
            </a:r>
          </a:p>
          <a:p>
            <a:pPr marL="742950" lvl="1" indent="-285750" algn="just">
              <a:spcAft>
                <a:spcPts val="600"/>
              </a:spcAft>
              <a:buFontTx/>
              <a:buChar char="-"/>
            </a:pPr>
            <a:r>
              <a:rPr lang="en-US" sz="1400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Sistem</a:t>
            </a:r>
            <a:r>
              <a:rPr lang="en-US" sz="1400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Elektronik</a:t>
            </a:r>
            <a:r>
              <a:rPr lang="en-US" sz="1400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=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adalah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serangkaian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perangkat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dan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prosedur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elektronik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yang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berfungsi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mempersiapkan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mengumpulkan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mengolah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menganalisis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menyimpan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menampilkan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mengumumkan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mengirimkan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dan/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menyebarkan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Informasi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Elektronik</a:t>
            </a:r>
            <a:endParaRPr lang="en-US" sz="1400" kern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742950" lvl="1" indent="-285750" algn="just">
              <a:spcAft>
                <a:spcPts val="600"/>
              </a:spcAft>
              <a:buFontTx/>
              <a:buChar char="-"/>
            </a:pPr>
            <a:r>
              <a:rPr lang="en-US" sz="1400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Agen</a:t>
            </a:r>
            <a:r>
              <a:rPr lang="en-US" sz="1400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Elektronik</a:t>
            </a:r>
            <a:r>
              <a:rPr lang="en-US" sz="1400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=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perangkat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dari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suatu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Sistem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Elektronik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yang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dibuat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untuk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melakukan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suatu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tindakan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terhadap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suatu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Informasi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Elektronik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tertentu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secara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otomatis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yang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diselenggarakan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oleh Orang.</a:t>
            </a:r>
            <a:endParaRPr lang="en-US" sz="1400" kern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UU 11/2019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SisNasIPTEK</a:t>
            </a:r>
            <a:endParaRPr lang="en-US" sz="1400" b="1" kern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742950" lvl="1" indent="-285750" algn="just">
              <a:spcAft>
                <a:spcPts val="600"/>
              </a:spcAft>
              <a:buFontTx/>
              <a:buChar char="-"/>
            </a:pPr>
            <a:r>
              <a:rPr lang="en-US" sz="1400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Teknologi</a:t>
            </a:r>
            <a:r>
              <a:rPr lang="en-US" sz="1400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=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cara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metode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proses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penerapan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dan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pemanfaatan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berbagai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disiplin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Ilmu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Pengetahuan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yang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bermanfaat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dalam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pemenuhan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kebutuhan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kelangsungan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dan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peningkatan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kualitas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kehidupan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manusia</a:t>
            </a:r>
            <a:r>
              <a:rPr lang="en-ID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 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UU 13/2016 Paten + UU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Hak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Cipta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UU Desain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Industri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dst</a:t>
            </a:r>
            <a:endParaRPr lang="en-US" sz="1400" b="1" kern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UU 3/2014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ttg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Perindustrian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UU 7/2014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ttg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Perdagangan</a:t>
            </a:r>
            <a:endParaRPr lang="en-US" sz="1400" b="1" kern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UU 24/2019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ttg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Ekonomi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Kreatif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UU 8/1999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ttg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Perlindungan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Konsumen</a:t>
            </a:r>
            <a:endParaRPr lang="en-US" sz="1400" b="1" kern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UU 5/1999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ttg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Larangan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Praktek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Monopoli</a:t>
            </a:r>
            <a:endParaRPr lang="en-US" sz="1400" b="1" kern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Berbagao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Perpres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terkait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(roadmap e-commerce, SPBE, Satu Data, </a:t>
            </a:r>
            <a:r>
              <a:rPr lang="en-US" sz="1400" b="1" kern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dsb</a:t>
            </a:r>
            <a:r>
              <a:rPr lang="en-US" sz="1400" b="1" kern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endParaRPr lang="en-US" sz="1400" kern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6052022D-95F4-894A-8908-0DA223CB3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058201"/>
              </p:ext>
            </p:extLst>
          </p:nvPr>
        </p:nvGraphicFramePr>
        <p:xfrm>
          <a:off x="6096000" y="0"/>
          <a:ext cx="4419600" cy="30683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300444967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862238548"/>
                    </a:ext>
                  </a:extLst>
                </a:gridCol>
              </a:tblGrid>
              <a:tr h="184187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UU ITE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202298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 UMUM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634768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ASAS DAN TUJUAN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718547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III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INFORMASI, DOKUMEN DAN TANDA TANGAN ELEKTRONIK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688116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IV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PENYELENGGARAAN SERTIFIKASI ELEKTRONIK DAN SISTEM ELEKTRONIK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786124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TRANSAKSI ELEKTRONIK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698546"/>
                  </a:ext>
                </a:extLst>
              </a:tr>
              <a:tr h="294698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NAMA DOMAIN, HAK KEKAYAAN INTELEKTUAN, DAN PERLINDUNGAN HAK PRIBADI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060103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VII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PERBUATAN YANG DILARANG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250080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VIII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PENYELESAIAN SENGKETA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395312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IX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PERAN PEMERINTAH DAN PERAN MASYARAKAT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356041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X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PENYIDIKAN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11705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XI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 PIDANA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754719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XII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 PERALIHAN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18684"/>
                  </a:ext>
                </a:extLst>
              </a:tr>
              <a:tr h="18418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XIII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 PENUTUP</a:t>
                      </a:r>
                      <a:endParaRPr lang="en-ID" sz="8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219027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A44EEED8-FB9C-E24A-AFAC-0E988EAE3D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5792294"/>
              </p:ext>
            </p:extLst>
          </p:nvPr>
        </p:nvGraphicFramePr>
        <p:xfrm>
          <a:off x="6096000" y="3068378"/>
          <a:ext cx="4572000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4030539965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3982748584"/>
                    </a:ext>
                  </a:extLst>
                </a:gridCol>
              </a:tblGrid>
              <a:tr h="220791">
                <a:tc gridSpan="2">
                  <a:txBody>
                    <a:bodyPr/>
                    <a:lstStyle/>
                    <a:p>
                      <a:pPr algn="ctr"/>
                      <a:r>
                        <a:rPr lang="en-ID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UU SIPTEKNAS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D" sz="9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039125"/>
                  </a:ext>
                </a:extLst>
              </a:tr>
              <a:tr h="220791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UU 18/2002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UU 11/2019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629875"/>
                  </a:ext>
                </a:extLst>
              </a:tr>
              <a:tr h="220791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Umum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Umum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939585"/>
                  </a:ext>
                </a:extLst>
              </a:tr>
              <a:tr h="227469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Asas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Tujuan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II Peran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Keduduka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Ilmu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Pnegetahuan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Teknologi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953248"/>
                  </a:ext>
                </a:extLst>
              </a:tr>
              <a:tr h="353265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III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Fungsi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,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Kelembagaan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,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Sumber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Daya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Jaringan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III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Rencana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Induk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Pemajuan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Ilmu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Pengetahuan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Teknologi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011901"/>
                  </a:ext>
                </a:extLst>
              </a:tr>
              <a:tr h="227469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IV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Fungsi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Peran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Pemerintah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IV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Penyelenggaraan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Ilmu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Pengetahuan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Teknologi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151914"/>
                  </a:ext>
                </a:extLst>
              </a:tr>
              <a:tr h="353265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 Peran Serta Masyarakat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 Etika,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Wajjib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Serah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Wajib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Simpan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,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Kebijakan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berlandaskan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Ilmu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Pengetahan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Teknologi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759747"/>
                  </a:ext>
                </a:extLst>
              </a:tr>
              <a:tr h="227469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Pembiayaan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Kelembagaan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Ilmu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Pengetahuan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Teknologi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571389"/>
                  </a:ext>
                </a:extLst>
              </a:tr>
              <a:tr h="227469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VIII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Peralihan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VII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Sumber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Daya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Ilmu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Pengetahuan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Teknologi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391124"/>
                  </a:ext>
                </a:extLst>
              </a:tr>
              <a:tr h="220791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IX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Penutup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VIII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Jaringan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Ilmu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Pengetahuan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Teknologi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977934"/>
                  </a:ext>
                </a:extLst>
              </a:tr>
              <a:tr h="220791">
                <a:tc rowSpan="5">
                  <a:txBody>
                    <a:bodyPr/>
                    <a:lstStyle/>
                    <a:p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IX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Pembinaan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Pengawasan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942658"/>
                  </a:ext>
                </a:extLst>
              </a:tr>
              <a:tr h="220791">
                <a:tc vMerge="1">
                  <a:txBody>
                    <a:bodyPr/>
                    <a:lstStyle/>
                    <a:p>
                      <a:endParaRPr lang="en-ID" sz="9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X Peran dan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Tanggung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Jawab Masyarakat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87270"/>
                  </a:ext>
                </a:extLst>
              </a:tr>
              <a:tr h="220791">
                <a:tc vMerge="1">
                  <a:txBody>
                    <a:bodyPr/>
                    <a:lstStyle/>
                    <a:p>
                      <a:endParaRPr lang="en-ID" sz="9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XI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Sanksi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Administratif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62042"/>
                  </a:ext>
                </a:extLst>
              </a:tr>
              <a:tr h="220791">
                <a:tc vMerge="1">
                  <a:txBody>
                    <a:bodyPr/>
                    <a:lstStyle/>
                    <a:p>
                      <a:endParaRPr lang="en-ID" sz="9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XII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Pidana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63630"/>
                  </a:ext>
                </a:extLst>
              </a:tr>
              <a:tr h="220791">
                <a:tc vMerge="1">
                  <a:txBody>
                    <a:bodyPr/>
                    <a:lstStyle/>
                    <a:p>
                      <a:endParaRPr lang="en-ID" sz="9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BAB XIII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Ketentuan</a:t>
                      </a: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Penutup</a:t>
                      </a:r>
                      <a:endParaRPr lang="en-ID" sz="900" b="0" i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445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68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568DE-2012-F84A-8869-A327D5B4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38" y="1279532"/>
            <a:ext cx="10198100" cy="4800600"/>
          </a:xfrm>
          <a:prstGeom prst="rect">
            <a:avLst/>
          </a:prstGeom>
        </p:spPr>
      </p:pic>
      <p:sp>
        <p:nvSpPr>
          <p:cNvPr id="73" name="Google Shape;101;p15">
            <a:extLst>
              <a:ext uri="{FF2B5EF4-FFF2-40B4-BE49-F238E27FC236}">
                <a16:creationId xmlns:a16="http://schemas.microsoft.com/office/drawing/2014/main" id="{4DF144D6-2E5D-3842-93C2-30A9A8D97FB5}"/>
              </a:ext>
            </a:extLst>
          </p:cNvPr>
          <p:cNvSpPr txBox="1">
            <a:spLocks/>
          </p:cNvSpPr>
          <p:nvPr/>
        </p:nvSpPr>
        <p:spPr>
          <a:xfrm>
            <a:off x="-1" y="-21769"/>
            <a:ext cx="12192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4400"/>
            </a:pPr>
            <a:r>
              <a:rPr lang="es-ES" sz="3200" b="1" spc="300" dirty="0" err="1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ETIKA</a:t>
            </a:r>
            <a:r>
              <a:rPr lang="es-ES" sz="3200" b="1" spc="300" dirty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s-ES" sz="3200" b="1" spc="300" dirty="0" err="1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KECERDASAN</a:t>
            </a:r>
            <a:r>
              <a:rPr lang="es-ES" sz="3200" b="1" spc="300" dirty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s-ES" sz="3200" b="1" spc="300" dirty="0" err="1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ARTIFISIAL</a:t>
            </a:r>
            <a:endParaRPr lang="en-US" sz="3200" b="1" spc="300" dirty="0">
              <a:solidFill>
                <a:schemeClr val="lt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CAA2B-7834-5D44-B0BE-912EAAA7804F}"/>
              </a:ext>
            </a:extLst>
          </p:cNvPr>
          <p:cNvSpPr txBox="1"/>
          <p:nvPr/>
        </p:nvSpPr>
        <p:spPr>
          <a:xfrm>
            <a:off x="437954" y="6387337"/>
            <a:ext cx="11397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solidFill>
                  <a:srgbClr val="FFC000"/>
                </a:solidFill>
                <a:effectLst/>
                <a:latin typeface="Arial Narrow" panose="020B0606020202030204" pitchFamily="34" charset="0"/>
              </a:rPr>
              <a:t>Notes:  Ethics (noun) </a:t>
            </a:r>
            <a:r>
              <a:rPr lang="en-US" sz="1600" b="1" i="0" dirty="0">
                <a:solidFill>
                  <a:srgbClr val="FFC000"/>
                </a:solidFill>
                <a:effectLst/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600" b="1" i="0" dirty="0">
                <a:solidFill>
                  <a:srgbClr val="FFC000"/>
                </a:solidFill>
                <a:effectLst/>
                <a:latin typeface="Arial Narrow" panose="020B0606020202030204" pitchFamily="34" charset="0"/>
              </a:rPr>
              <a:t>a set of moral principles, especially ones relating to or affirming a specified group, field, or form of conduct.</a:t>
            </a:r>
            <a:endParaRPr lang="en-ID" sz="16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905BE6-CC7C-E641-AE44-4F0F1A76AE68}"/>
              </a:ext>
            </a:extLst>
          </p:cNvPr>
          <p:cNvSpPr txBox="1"/>
          <p:nvPr/>
        </p:nvSpPr>
        <p:spPr>
          <a:xfrm>
            <a:off x="433962" y="2644291"/>
            <a:ext cx="252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Belum </a:t>
            </a:r>
            <a:r>
              <a:rPr lang="en-US" sz="1800" b="1" dirty="0" err="1">
                <a:solidFill>
                  <a:srgbClr val="FFFF00"/>
                </a:solidFill>
              </a:rPr>
              <a:t>adanya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Piagam</a:t>
            </a:r>
            <a:r>
              <a:rPr lang="en-US" sz="1800" b="1" dirty="0">
                <a:solidFill>
                  <a:srgbClr val="FFFF00"/>
                </a:solidFill>
              </a:rPr>
              <a:t> Etika AI di Indonesia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9A054D-476E-7648-ACCB-0DD8AF016907}"/>
              </a:ext>
            </a:extLst>
          </p:cNvPr>
          <p:cNvSpPr txBox="1"/>
          <p:nvPr/>
        </p:nvSpPr>
        <p:spPr>
          <a:xfrm>
            <a:off x="433962" y="3302224"/>
            <a:ext cx="276844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D" sz="1500" dirty="0" err="1">
                <a:solidFill>
                  <a:schemeClr val="bg1"/>
                </a:solidFill>
              </a:rPr>
              <a:t>Pada dasarnya nilai-nilai dalam Pancasila berlaku sebagai Norma Dasar Bangsa Indonesia untuk seluruh sektor kehidupan.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D" sz="1500" dirty="0" err="1">
                <a:solidFill>
                  <a:schemeClr val="bg1"/>
                </a:solidFill>
              </a:rPr>
              <a:t>Dalam konteks yang lebih praktis, dibutuhkan pedoman Nilai Etika yang mencerminkan kekhasan Indonesia dalam konteks pengembangan dan penerapan AI.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ID" sz="1500" dirty="0" err="1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6F5CA26-82BD-2641-BEFE-62C7D47F5E73}"/>
              </a:ext>
            </a:extLst>
          </p:cNvPr>
          <p:cNvSpPr txBox="1"/>
          <p:nvPr/>
        </p:nvSpPr>
        <p:spPr>
          <a:xfrm>
            <a:off x="8501587" y="3105834"/>
            <a:ext cx="252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FF00"/>
                </a:solidFill>
              </a:rPr>
              <a:t>Pembentukan</a:t>
            </a:r>
            <a:r>
              <a:rPr lang="en-US" sz="1800" b="1" dirty="0">
                <a:solidFill>
                  <a:srgbClr val="FFFF00"/>
                </a:solidFill>
              </a:rPr>
              <a:t> Nilai Etika AI Indonesia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6EE43EB-3FBE-FB42-A984-16B5C7CB6E58}"/>
              </a:ext>
            </a:extLst>
          </p:cNvPr>
          <p:cNvSpPr txBox="1"/>
          <p:nvPr/>
        </p:nvSpPr>
        <p:spPr>
          <a:xfrm>
            <a:off x="7970924" y="3978417"/>
            <a:ext cx="4221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D" sz="1500" dirty="0" err="1">
                <a:solidFill>
                  <a:schemeClr val="bg1"/>
                </a:solidFill>
              </a:rPr>
              <a:t>Berorientasi pada Kebaikan Manusia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D" sz="1500" dirty="0" err="1">
                <a:solidFill>
                  <a:schemeClr val="bg1"/>
                </a:solidFill>
              </a:rPr>
              <a:t>Nilai Pancasila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D" sz="1500" dirty="0" err="1">
                <a:solidFill>
                  <a:schemeClr val="bg1"/>
                </a:solidFill>
              </a:rPr>
              <a:t>Andal, Aman dan Terbuka (akuntabel), sehingga dapat dipertanggungjawabkan (</a:t>
            </a:r>
            <a:r>
              <a:rPr lang="en-ID" sz="1500" i="1" dirty="0" err="1">
                <a:solidFill>
                  <a:schemeClr val="bg1"/>
                </a:solidFill>
              </a:rPr>
              <a:t>trustworthiness of AI</a:t>
            </a:r>
            <a:r>
              <a:rPr lang="en-ID" sz="1500" dirty="0" err="1">
                <a:solidFill>
                  <a:schemeClr val="bg1"/>
                </a:solidFill>
              </a:rPr>
              <a:t>)</a:t>
            </a:r>
            <a:endParaRPr lang="en-ID" sz="1500" i="1" dirty="0" err="1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D" sz="1500" dirty="0" err="1">
                <a:solidFill>
                  <a:schemeClr val="bg1"/>
                </a:solidFill>
              </a:rPr>
              <a:t>Sinergitas antar Stakeholders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D" sz="1500" dirty="0" err="1">
                <a:solidFill>
                  <a:schemeClr val="bg1"/>
                </a:solidFill>
              </a:rPr>
              <a:t>Penerapan Asas-asas dalam UU No. 11/2019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418D720-6BF3-E040-BC80-22F45C02893B}"/>
              </a:ext>
            </a:extLst>
          </p:cNvPr>
          <p:cNvSpPr txBox="1"/>
          <p:nvPr/>
        </p:nvSpPr>
        <p:spPr>
          <a:xfrm>
            <a:off x="4332475" y="1053280"/>
            <a:ext cx="252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>
                <a:solidFill>
                  <a:srgbClr val="FFFF00"/>
                </a:solidFill>
              </a:rPr>
              <a:t>Peran Nilai Etika Yang Diharapkan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2131A1-D526-8747-9B20-7F3B093775B9}"/>
              </a:ext>
            </a:extLst>
          </p:cNvPr>
          <p:cNvSpPr txBox="1"/>
          <p:nvPr/>
        </p:nvSpPr>
        <p:spPr>
          <a:xfrm>
            <a:off x="2859717" y="1672150"/>
            <a:ext cx="4037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 algn="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D" sz="1500" dirty="0" err="1">
                <a:solidFill>
                  <a:schemeClr val="bg1"/>
                </a:solidFill>
              </a:rPr>
              <a:t>Dasar dan penentu koridor pengembangan AI,  dan penerapan serta pengawasannya (guna memastikan </a:t>
            </a:r>
            <a:r>
              <a:rPr lang="en-ID" sz="1500" i="1" dirty="0" err="1">
                <a:solidFill>
                  <a:schemeClr val="bg1"/>
                </a:solidFill>
              </a:rPr>
              <a:t>trustworthiness</a:t>
            </a:r>
            <a:r>
              <a:rPr lang="en-ID" sz="1500" dirty="0" err="1">
                <a:solidFill>
                  <a:schemeClr val="bg1"/>
                </a:solidFill>
              </a:rPr>
              <a:t> of AI).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F2C29B-D363-4408-8F73-92BF38A998AF}"/>
              </a:ext>
            </a:extLst>
          </p:cNvPr>
          <p:cNvSpPr txBox="1"/>
          <p:nvPr/>
        </p:nvSpPr>
        <p:spPr>
          <a:xfrm>
            <a:off x="3969245" y="4784724"/>
            <a:ext cx="22247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Invensi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Inovasi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Penelitian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Pengembangan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Pengkajian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Penerapan</a:t>
            </a:r>
            <a:endParaRPr lang="en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8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1;p15">
            <a:extLst>
              <a:ext uri="{FF2B5EF4-FFF2-40B4-BE49-F238E27FC236}">
                <a16:creationId xmlns:a16="http://schemas.microsoft.com/office/drawing/2014/main" id="{2CA0207A-9B7C-4ECA-821F-D2227DA3842D}"/>
              </a:ext>
            </a:extLst>
          </p:cNvPr>
          <p:cNvSpPr txBox="1">
            <a:spLocks/>
          </p:cNvSpPr>
          <p:nvPr/>
        </p:nvSpPr>
        <p:spPr>
          <a:xfrm>
            <a:off x="0" y="168620"/>
            <a:ext cx="117970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4400"/>
            </a:pPr>
            <a:r>
              <a:rPr lang="en-ID" sz="2800" b="1" spc="300" dirty="0" err="1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PANDANGAN</a:t>
            </a:r>
            <a:r>
              <a:rPr lang="en-ID" sz="2800" b="1" spc="300" dirty="0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HUKUM </a:t>
            </a:r>
            <a:r>
              <a:rPr lang="en-ID" sz="2800" b="1" spc="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INDONESIA </a:t>
            </a:r>
          </a:p>
          <a:p>
            <a:pPr algn="ctr">
              <a:buClr>
                <a:schemeClr val="lt1"/>
              </a:buClr>
              <a:buSzPts val="4400"/>
            </a:pPr>
            <a:r>
              <a:rPr lang="en-ID" sz="2800" b="1" spc="300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TERHADAP</a:t>
            </a:r>
            <a:r>
              <a:rPr lang="en-ID" sz="2800" b="1" spc="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ID" sz="2800" b="1" spc="300" dirty="0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AI</a:t>
            </a:r>
            <a:endParaRPr lang="en-US" sz="2800" b="1" spc="300" dirty="0">
              <a:solidFill>
                <a:srgbClr val="FFFF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D720FA-BECA-9647-8502-4C3849B1710B}"/>
              </a:ext>
            </a:extLst>
          </p:cNvPr>
          <p:cNvSpPr txBox="1">
            <a:spLocks/>
          </p:cNvSpPr>
          <p:nvPr/>
        </p:nvSpPr>
        <p:spPr>
          <a:xfrm>
            <a:off x="1315497" y="1592750"/>
            <a:ext cx="5889240" cy="49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ID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adalah produk buatan manusia (hasil kreasi intelektual),</a:t>
            </a:r>
            <a:r>
              <a:rPr lang="en-ID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 AI tidak dapat memiliki hak dan kewajiban sehingga </a:t>
            </a:r>
            <a:r>
              <a:rPr lang="en-ID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bukan merupakan </a:t>
            </a:r>
            <a:r>
              <a:rPr lang="en-ID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subjek</a:t>
            </a:r>
            <a:r>
              <a:rPr lang="en-ID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hukum</a:t>
            </a:r>
            <a:r>
              <a:rPr lang="en-ID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ID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pribadi</a:t>
            </a:r>
            <a:r>
              <a:rPr lang="en-ID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kodrati</a:t>
            </a:r>
            <a:r>
              <a:rPr lang="en-ID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ID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indent="0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ID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 bukan merupakan subjek hukum, tanggung jawab hukum terhadap adanya cidera hak dan kewajiban dibebankan kepada manusia sebagai pengembang dan/atau pelaksana teknologi. manusia yang menyebabkan AI dapat menimbulkan cidera hak dan kewajiban terhadap subyek hukum) </a:t>
            </a:r>
          </a:p>
          <a:p>
            <a:pPr marL="114300" indent="0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ID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 merupakan produk turunan manusia, maka pengawasan yang dilakukan adalah </a:t>
            </a:r>
            <a:r>
              <a:rPr lang="en-ID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Centris</a:t>
            </a:r>
            <a:r>
              <a:rPr lang="en-ID" sz="1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 memastikan bahwa pengawasan terhadap AI dititikberatkan pada manusia. Dengan kata lain, untuk nilai kemanusiaan itu sendiri dan peradabannya.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9AD44-FD89-CE4E-880F-1D4171D268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07" y="1781009"/>
            <a:ext cx="693969" cy="693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C050D4-A174-A54E-8837-346973ECAE3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05" y="5135164"/>
            <a:ext cx="693970" cy="693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909DE-E40E-DA4F-8922-D268AC10A5A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452" y="3316251"/>
            <a:ext cx="792162" cy="792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F8B4A9-479D-B742-A100-F49154268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4620" y="1494183"/>
            <a:ext cx="44450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16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631</TotalTime>
  <Words>1844</Words>
  <Application>Microsoft Office PowerPoint</Application>
  <PresentationFormat>Widescreen</PresentationFormat>
  <Paragraphs>287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Arial</vt:lpstr>
      <vt:lpstr>Times New Roman</vt:lpstr>
      <vt:lpstr>Montserrat Black</vt:lpstr>
      <vt:lpstr>Arial Narrow</vt:lpstr>
      <vt:lpstr>Montserrat</vt:lpstr>
      <vt:lpstr>Arial Black</vt:lpstr>
      <vt:lpstr>Calibri Light</vt:lpstr>
      <vt:lpstr>Office Theme</vt:lpstr>
      <vt:lpstr>PowerPoint Presentation</vt:lpstr>
      <vt:lpstr>PowerPoint Presentation</vt:lpstr>
      <vt:lpstr>PowerPoint Presentation</vt:lpstr>
      <vt:lpstr>Catatan Awal:</vt:lpstr>
      <vt:lpstr>Evolusi Sistem Hukum Nasional</vt:lpstr>
      <vt:lpstr>PowerPoint Presentation</vt:lpstr>
      <vt:lpstr>PowerPoint Presentation</vt:lpstr>
      <vt:lpstr>PowerPoint Presentation</vt:lpstr>
      <vt:lpstr>PowerPoint Presentation</vt:lpstr>
      <vt:lpstr>Program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Robertus Theodore</dc:creator>
  <cp:lastModifiedBy>Edmon Makarim</cp:lastModifiedBy>
  <cp:revision>87</cp:revision>
  <dcterms:modified xsi:type="dcterms:W3CDTF">2020-11-08T13:58:50Z</dcterms:modified>
</cp:coreProperties>
</file>