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704" r:id="rId2"/>
    <p:sldId id="706" r:id="rId3"/>
    <p:sldId id="693" r:id="rId4"/>
    <p:sldId id="699" r:id="rId5"/>
    <p:sldId id="705" r:id="rId6"/>
    <p:sldId id="694" r:id="rId7"/>
    <p:sldId id="695" r:id="rId8"/>
    <p:sldId id="696" r:id="rId9"/>
    <p:sldId id="697" r:id="rId10"/>
    <p:sldId id="698" r:id="rId11"/>
    <p:sldId id="707" r:id="rId12"/>
    <p:sldId id="700" r:id="rId13"/>
    <p:sldId id="725" r:id="rId14"/>
    <p:sldId id="726" r:id="rId15"/>
    <p:sldId id="728" r:id="rId16"/>
    <p:sldId id="703" r:id="rId17"/>
    <p:sldId id="733" r:id="rId18"/>
    <p:sldId id="452" r:id="rId19"/>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userDrawn="1">
          <p15:clr>
            <a:srgbClr val="A4A3A4"/>
          </p15:clr>
        </p15:guide>
        <p15:guide id="6" orient="horz" pos="4247" userDrawn="1">
          <p15:clr>
            <a:srgbClr val="A4A3A4"/>
          </p15:clr>
        </p15:guide>
        <p15:guide id="9" pos="302" userDrawn="1">
          <p15:clr>
            <a:srgbClr val="A4A3A4"/>
          </p15:clr>
        </p15:guide>
      </p15:sldGuideLst>
    </p:ext>
    <p:ext uri="{2D200454-40CA-4A62-9FC3-DE9A4176ACB9}">
      <p15:notesGuideLst xmlns:p15="http://schemas.microsoft.com/office/powerpoint/2012/main">
        <p15:guide id="1" orient="horz" pos="2880">
          <p15:clr>
            <a:srgbClr val="A4A3A4"/>
          </p15:clr>
        </p15:guide>
        <p15:guide id="2" orient="horz" pos="476">
          <p15:clr>
            <a:srgbClr val="A4A3A4"/>
          </p15:clr>
        </p15:guide>
        <p15:guide id="3" orient="horz" pos="5465">
          <p15:clr>
            <a:srgbClr val="A4A3A4"/>
          </p15:clr>
        </p15:guide>
        <p15:guide id="4" orient="horz" pos="5759">
          <p15:clr>
            <a:srgbClr val="A4A3A4"/>
          </p15:clr>
        </p15:guide>
        <p15:guide id="5" orient="horz" pos="5511">
          <p15:clr>
            <a:srgbClr val="A4A3A4"/>
          </p15:clr>
        </p15:guide>
        <p15:guide id="6" orient="horz" pos="5692">
          <p15:clr>
            <a:srgbClr val="A4A3A4"/>
          </p15:clr>
        </p15:guide>
        <p15:guide id="7" pos="3974">
          <p15:clr>
            <a:srgbClr val="A4A3A4"/>
          </p15:clr>
        </p15:guide>
        <p15:guide id="8" pos="3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AC"/>
    <a:srgbClr val="000000"/>
    <a:srgbClr val="0000FF"/>
    <a:srgbClr val="239DD1"/>
    <a:srgbClr val="FF6600"/>
    <a:srgbClr val="00A4DE"/>
    <a:srgbClr val="6600FF"/>
    <a:srgbClr val="E7F5FF"/>
    <a:srgbClr val="9751CB"/>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5" autoAdjust="0"/>
    <p:restoredTop sz="86126" autoAdjust="0"/>
  </p:normalViewPr>
  <p:slideViewPr>
    <p:cSldViewPr showGuides="1">
      <p:cViewPr varScale="1">
        <p:scale>
          <a:sx n="61" d="100"/>
          <a:sy n="61" d="100"/>
        </p:scale>
        <p:origin x="1026" y="78"/>
      </p:cViewPr>
      <p:guideLst>
        <p:guide orient="horz" pos="164"/>
        <p:guide orient="horz" pos="4247"/>
        <p:guide pos="30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56" d="100"/>
          <a:sy n="56" d="100"/>
        </p:scale>
        <p:origin x="-2544" y="-78"/>
      </p:cViewPr>
      <p:guideLst>
        <p:guide orient="horz" pos="2880"/>
        <p:guide orient="horz" pos="476"/>
        <p:guide orient="horz" pos="5465"/>
        <p:guide orient="horz" pos="5759"/>
        <p:guide orient="horz" pos="5511"/>
        <p:guide orient="horz" pos="5692"/>
        <p:guide pos="3974"/>
        <p:guide pos="3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r>
              <a:rPr lang="en-US" sz="1800" b="1" dirty="0" err="1" smtClean="0">
                <a:effectLst/>
              </a:rPr>
              <a:t>Inspur</a:t>
            </a:r>
            <a:r>
              <a:rPr lang="en-US" sz="1800" b="1" dirty="0" smtClean="0">
                <a:effectLst/>
              </a:rPr>
              <a:t> AI Market Share</a:t>
            </a:r>
            <a:endParaRPr lang="en-GB" sz="1200" dirty="0">
              <a:effectLst/>
            </a:endParaRPr>
          </a:p>
        </c:rich>
      </c:tx>
      <c:layout>
        <c:manualLayout>
          <c:xMode val="edge"/>
          <c:yMode val="edge"/>
          <c:x val="0.17441804574204292"/>
          <c:y val="3.902131936440654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bg1"/>
              </a:solidFill>
              <a:latin typeface="+mn-lt"/>
              <a:ea typeface="+mn-ea"/>
              <a:cs typeface="+mn-cs"/>
            </a:defRPr>
          </a:pPr>
          <a:endParaRPr lang="zh-CN"/>
        </a:p>
      </c:txPr>
    </c:title>
    <c:autoTitleDeleted val="0"/>
    <c:plotArea>
      <c:layout>
        <c:manualLayout>
          <c:layoutTarget val="inner"/>
          <c:xMode val="edge"/>
          <c:yMode val="edge"/>
          <c:x val="0.30756168102122639"/>
          <c:y val="0.15556556770431751"/>
          <c:w val="0.45302278871671448"/>
          <c:h val="0.62090172817945077"/>
        </c:manualLayout>
      </c:layout>
      <c:pieChart>
        <c:varyColors val="1"/>
        <c:ser>
          <c:idx val="0"/>
          <c:order val="0"/>
          <c:tx>
            <c:strRef>
              <c:f>Sheet1!$B$1</c:f>
              <c:strCache>
                <c:ptCount val="1"/>
                <c:pt idx="0">
                  <c:v>Revenue</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612E-4670-A1C7-431776EC27D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E0C-4F0A-8F1C-A4C40B39389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DE0C-4F0A-8F1C-A4C40B39389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DE0C-4F0A-8F1C-A4C40B393895}"/>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4-612E-4670-A1C7-431776EC27D4}"/>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612E-4670-A1C7-431776EC27D4}"/>
              </c:ext>
            </c:extLst>
          </c:dPt>
          <c:dLbls>
            <c:dLbl>
              <c:idx val="2"/>
              <c:layout>
                <c:manualLayout>
                  <c:x val="-5.2009539209797069E-2"/>
                  <c:y val="-4.995275108836365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2162348549750687E-2"/>
                  <c:y val="-2.01490662194862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5217586877057754E-2"/>
                  <c:y val="-2.620744184014031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66370327073677E-2"/>
                  <c:y val="3.41332419308144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12E-4670-A1C7-431776EC27D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Sheet1!$A$2:$A$7</c:f>
              <c:strCache>
                <c:ptCount val="6"/>
                <c:pt idx="0">
                  <c:v>Inspur</c:v>
                </c:pt>
                <c:pt idx="1">
                  <c:v>Huawei</c:v>
                </c:pt>
                <c:pt idx="2">
                  <c:v>Sugon</c:v>
                </c:pt>
                <c:pt idx="3">
                  <c:v>Powerleader</c:v>
                </c:pt>
                <c:pt idx="4">
                  <c:v>Enginetech</c:v>
                </c:pt>
                <c:pt idx="5">
                  <c:v>Others</c:v>
                </c:pt>
              </c:strCache>
            </c:strRef>
          </c:cat>
          <c:val>
            <c:numRef>
              <c:f>Sheet1!$B$2:$B$7</c:f>
              <c:numCache>
                <c:formatCode>0.00%</c:formatCode>
                <c:ptCount val="6"/>
                <c:pt idx="0">
                  <c:v>0.5099612326727484</c:v>
                </c:pt>
                <c:pt idx="1">
                  <c:v>0.17496097618294018</c:v>
                </c:pt>
                <c:pt idx="2">
                  <c:v>5.0726818106924129E-2</c:v>
                </c:pt>
                <c:pt idx="3">
                  <c:v>4.1074375979045501E-2</c:v>
                </c:pt>
                <c:pt idx="4">
                  <c:v>4.0328697106472043E-2</c:v>
                </c:pt>
                <c:pt idx="5" formatCode="0.0%">
                  <c:v>0.18294789995186977</c:v>
                </c:pt>
              </c:numCache>
            </c:numRef>
          </c:val>
          <c:extLst xmlns:c16r2="http://schemas.microsoft.com/office/drawing/2015/06/chart">
            <c:ext xmlns:c16="http://schemas.microsoft.com/office/drawing/2014/chart" uri="{C3380CC4-5D6E-409C-BE32-E72D297353CC}">
              <c16:uniqueId val="{00000000-612E-4670-A1C7-431776EC27D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2529260610995746"/>
          <c:y val="0.79063167425016245"/>
          <c:w val="0.81764338579899742"/>
          <c:h val="0.16744660789432128"/>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chemeClr val="bg1"/>
          </a:solidFill>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all" spc="50" baseline="0">
                <a:solidFill>
                  <a:schemeClr val="bg1"/>
                </a:solidFill>
                <a:latin typeface="+mn-lt"/>
                <a:ea typeface="+mn-ea"/>
                <a:cs typeface="+mn-ea"/>
                <a:sym typeface="+mn-lt"/>
              </a:defRPr>
            </a:pPr>
            <a:r>
              <a:rPr lang="en-US"/>
              <a:t>Computing Amount</a:t>
            </a:r>
            <a:endParaRPr lang="zh-CN"/>
          </a:p>
        </c:rich>
      </c:tx>
      <c:layout>
        <c:manualLayout>
          <c:xMode val="edge"/>
          <c:yMode val="edge"/>
          <c:x val="0.29920708604894214"/>
          <c:y val="4.4148858566241921E-2"/>
        </c:manualLayout>
      </c:layout>
      <c:overlay val="0"/>
      <c:spPr>
        <a:noFill/>
        <a:ln>
          <a:noFill/>
        </a:ln>
        <a:effectLst/>
      </c:spPr>
      <c:txPr>
        <a:bodyPr rot="0" spcFirstLastPara="1" vertOverflow="ellipsis" vert="horz" wrap="square" anchor="ctr" anchorCtr="1"/>
        <a:lstStyle/>
        <a:p>
          <a:pPr>
            <a:defRPr sz="1920" b="1" i="0" u="none" strike="noStrike" kern="1200" cap="all" spc="50" baseline="0">
              <a:solidFill>
                <a:schemeClr val="bg1"/>
              </a:solidFill>
              <a:latin typeface="+mn-lt"/>
              <a:ea typeface="+mn-ea"/>
              <a:cs typeface="+mn-ea"/>
              <a:sym typeface="+mn-lt"/>
            </a:defRPr>
          </a:pPr>
          <a:endParaRPr lang="zh-CN"/>
        </a:p>
      </c:txPr>
    </c:title>
    <c:autoTitleDeleted val="0"/>
    <c:plotArea>
      <c:layout>
        <c:manualLayout>
          <c:layoutTarget val="inner"/>
          <c:xMode val="edge"/>
          <c:yMode val="edge"/>
          <c:x val="0.16827944499644834"/>
          <c:y val="0.21391349539571075"/>
          <c:w val="0.82300912433822127"/>
          <c:h val="0.64629322859277361"/>
        </c:manualLayout>
      </c:layout>
      <c:barChart>
        <c:barDir val="col"/>
        <c:grouping val="clustered"/>
        <c:varyColors val="0"/>
        <c:ser>
          <c:idx val="0"/>
          <c:order val="0"/>
          <c:tx>
            <c:strRef>
              <c:f>Sheet1!$B$1</c:f>
              <c:strCache>
                <c:ptCount val="1"/>
                <c:pt idx="0">
                  <c:v>NVIDIA P100</c:v>
                </c:pt>
              </c:strCache>
            </c:strRef>
          </c:tx>
          <c:spPr>
            <a:solidFill>
              <a:schemeClr val="accent2"/>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9421-4C62-B7FD-AB977EE5709E}"/>
              </c:ext>
            </c:extLst>
          </c:dPt>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ResNet (Human)</c:v>
                </c:pt>
                <c:pt idx="1">
                  <c:v>NasNet-A (AutoML)</c:v>
                </c:pt>
              </c:strCache>
            </c:strRef>
          </c:cat>
          <c:val>
            <c:numRef>
              <c:f>Sheet1!$B$2:$B$3</c:f>
              <c:numCache>
                <c:formatCode>General</c:formatCode>
                <c:ptCount val="2"/>
                <c:pt idx="0">
                  <c:v>256</c:v>
                </c:pt>
                <c:pt idx="1">
                  <c:v>2000</c:v>
                </c:pt>
              </c:numCache>
            </c:numRef>
          </c:val>
          <c:extLst xmlns:c16r2="http://schemas.microsoft.com/office/drawing/2015/06/chart">
            <c:ext xmlns:c16="http://schemas.microsoft.com/office/drawing/2014/chart" uri="{C3380CC4-5D6E-409C-BE32-E72D297353CC}">
              <c16:uniqueId val="{00000000-EE27-494A-9EDA-B9CC2DFB9029}"/>
            </c:ext>
          </c:extLst>
        </c:ser>
        <c:dLbls>
          <c:showLegendKey val="0"/>
          <c:showVal val="0"/>
          <c:showCatName val="0"/>
          <c:showSerName val="0"/>
          <c:showPercent val="0"/>
          <c:showBubbleSize val="0"/>
        </c:dLbls>
        <c:gapWidth val="355"/>
        <c:overlap val="-70"/>
        <c:axId val="-1319935872"/>
        <c:axId val="-1319930432"/>
      </c:barChart>
      <c:catAx>
        <c:axId val="-1319935872"/>
        <c:scaling>
          <c:orientation val="minMax"/>
        </c:scaling>
        <c:delete val="0"/>
        <c:axPos val="b"/>
        <c:numFmt formatCode="General" sourceLinked="1"/>
        <c:majorTickMark val="none"/>
        <c:minorTickMark val="none"/>
        <c:tickLblPos val="nextTo"/>
        <c:spPr>
          <a:noFill/>
          <a:ln w="6350" cap="flat" cmpd="sng" algn="ctr">
            <a:solidFill>
              <a:schemeClr val="accent1">
                <a:alpha val="60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ea"/>
                <a:sym typeface="+mn-lt"/>
              </a:defRPr>
            </a:pPr>
            <a:endParaRPr lang="zh-CN"/>
          </a:p>
        </c:txPr>
        <c:crossAx val="-1319930432"/>
        <c:crosses val="autoZero"/>
        <c:auto val="1"/>
        <c:lblAlgn val="ctr"/>
        <c:lblOffset val="100"/>
        <c:noMultiLvlLbl val="0"/>
      </c:catAx>
      <c:valAx>
        <c:axId val="-1319930432"/>
        <c:scaling>
          <c:orientation val="minMax"/>
        </c:scaling>
        <c:delete val="0"/>
        <c:axPos val="l"/>
        <c:majorGridlines>
          <c:spPr>
            <a:ln w="6350" cap="flat" cmpd="sng" algn="ctr">
              <a:solidFill>
                <a:schemeClr val="accent1">
                  <a:alpha val="60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bg1"/>
                    </a:solidFill>
                    <a:latin typeface="+mn-lt"/>
                    <a:ea typeface="+mn-ea"/>
                    <a:cs typeface="+mn-ea"/>
                    <a:sym typeface="+mn-lt"/>
                  </a:defRPr>
                </a:pPr>
                <a:r>
                  <a:rPr lang="en-US" sz="1400" dirty="0"/>
                  <a:t>GPU- Hours</a:t>
                </a:r>
                <a:endParaRPr lang="zh-CN" sz="1400" dirty="0"/>
              </a:p>
            </c:rich>
          </c:tx>
          <c:layout>
            <c:manualLayout>
              <c:xMode val="edge"/>
              <c:yMode val="edge"/>
              <c:x val="2.4726570296086305E-2"/>
              <c:y val="0.33248186002269797"/>
            </c:manualLayout>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bg1"/>
                  </a:solidFill>
                  <a:latin typeface="+mn-lt"/>
                  <a:ea typeface="+mn-ea"/>
                  <a:cs typeface="+mn-ea"/>
                  <a:sym typeface="+mn-lt"/>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ea"/>
                <a:sym typeface="+mn-lt"/>
              </a:defRPr>
            </a:pPr>
            <a:endParaRPr lang="zh-CN"/>
          </a:p>
        </c:txPr>
        <c:crossAx val="-1319935872"/>
        <c:crosses val="autoZero"/>
        <c:crossBetween val="between"/>
      </c:valAx>
      <c:spPr>
        <a:noFill/>
        <a:ln>
          <a:noFill/>
        </a:ln>
        <a:effectLst/>
      </c:spPr>
    </c:plotArea>
    <c:plotVisOnly val="1"/>
    <c:dispBlanksAs val="gap"/>
    <c:showDLblsOverMax val="0"/>
  </c:chart>
  <c:spPr>
    <a:noFill/>
    <a:ln w="6350">
      <a:solidFill>
        <a:schemeClr val="accent1">
          <a:alpha val="60000"/>
        </a:schemeClr>
      </a:solidFill>
    </a:ln>
    <a:effectLst/>
  </c:spPr>
  <c:txPr>
    <a:bodyPr/>
    <a:lstStyle/>
    <a:p>
      <a:pPr>
        <a:defRPr sz="1600">
          <a:solidFill>
            <a:schemeClr val="bg1"/>
          </a:solidFill>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image" Target="../media/image7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image" Target="../media/image7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B59024-8C2F-864F-ACBE-82F20EC1A87B}" type="doc">
      <dgm:prSet loTypeId="urn:microsoft.com/office/officeart/2005/8/layout/pList2" loCatId="" qsTypeId="urn:microsoft.com/office/officeart/2005/8/quickstyle/simple4" qsCatId="simple" csTypeId="urn:microsoft.com/office/officeart/2005/8/colors/accent1_2" csCatId="accent1" phldr="1"/>
      <dgm:spPr/>
      <dgm:t>
        <a:bodyPr/>
        <a:lstStyle/>
        <a:p>
          <a:endParaRPr lang="en-US"/>
        </a:p>
      </dgm:t>
    </dgm:pt>
    <dgm:pt modelId="{89B84C17-28F7-BB41-B603-7E0F9DED36B5}">
      <dgm:prSet phldrT="[Text]" custT="1"/>
      <dgm:spPr>
        <a:noFill/>
        <a:ln>
          <a:solidFill>
            <a:srgbClr val="00DBFF"/>
          </a:solidFill>
        </a:ln>
      </dgm:spPr>
      <dgm:t>
        <a:bodyPr lIns="0" rIns="0"/>
        <a:lstStyle/>
        <a:p>
          <a:pPr>
            <a:spcAft>
              <a:spcPts val="5400"/>
            </a:spcAft>
          </a:pPr>
          <a:r>
            <a:rPr lang="en-US" sz="1400" b="1" dirty="0">
              <a:latin typeface="Arial" panose="020B0604020202020204" pitchFamily="34" charset="0"/>
              <a:cs typeface="Arial" panose="020B0604020202020204" pitchFamily="34" charset="0"/>
            </a:rPr>
            <a:t>Resource pooling, fine scheduling, resource utilization increased </a:t>
          </a:r>
          <a:r>
            <a:rPr lang="en-US" sz="1400" b="1" dirty="0" smtClean="0">
              <a:latin typeface="Arial" panose="020B0604020202020204" pitchFamily="34" charset="0"/>
              <a:cs typeface="Arial" panose="020B0604020202020204" pitchFamily="34" charset="0"/>
            </a:rPr>
            <a:t>3</a:t>
          </a:r>
          <a:r>
            <a:rPr lang="en-US" altLang="zh-CN" sz="1400" b="1" dirty="0" smtClean="0">
              <a:latin typeface="Arial" panose="020B0604020202020204" pitchFamily="34" charset="0"/>
              <a:cs typeface="Arial" panose="020B0604020202020204" pitchFamily="34" charset="0"/>
            </a:rPr>
            <a:t>X</a:t>
          </a:r>
          <a:br>
            <a:rPr lang="en-US" altLang="zh-CN" sz="1400" b="1" dirty="0" smtClean="0">
              <a:latin typeface="Arial" panose="020B0604020202020204" pitchFamily="34" charset="0"/>
              <a:cs typeface="Arial" panose="020B0604020202020204" pitchFamily="34" charset="0"/>
            </a:rPr>
          </a:br>
          <a:r>
            <a:rPr lang="en-US" altLang="zh-CN" sz="1400" b="1" dirty="0" smtClean="0">
              <a:latin typeface="Arial" panose="020B0604020202020204" pitchFamily="34" charset="0"/>
              <a:cs typeface="Arial" panose="020B0604020202020204" pitchFamily="34" charset="0"/>
            </a:rPr>
            <a:t/>
          </a:r>
          <a:br>
            <a:rPr lang="en-US" altLang="zh-CN" sz="1400" b="1" dirty="0" smtClean="0">
              <a:latin typeface="Arial" panose="020B0604020202020204" pitchFamily="34" charset="0"/>
              <a:cs typeface="Arial" panose="020B0604020202020204" pitchFamily="34" charset="0"/>
            </a:rPr>
          </a:br>
          <a:r>
            <a:rPr lang="en-US" altLang="zh-CN" sz="1400" dirty="0" smtClean="0">
              <a:latin typeface="+mn-lt"/>
              <a:ea typeface="微软雅黑" panose="020B0503020204020204" pitchFamily="34" charset="-122"/>
            </a:rPr>
            <a:t>1000+CPU/GPU</a:t>
          </a:r>
          <a:br>
            <a:rPr lang="en-US" altLang="zh-CN" sz="1400" dirty="0" smtClean="0">
              <a:latin typeface="+mn-lt"/>
              <a:ea typeface="微软雅黑" panose="020B0503020204020204" pitchFamily="34" charset="-122"/>
            </a:rPr>
          </a:br>
          <a:r>
            <a:rPr lang="en-US" altLang="zh-CN" sz="1400" dirty="0" smtClean="0">
              <a:latin typeface="+mn-lt"/>
              <a:ea typeface="微软雅黑" panose="020B0503020204020204" pitchFamily="34" charset="-122"/>
            </a:rPr>
            <a:t/>
          </a:r>
          <a:br>
            <a:rPr lang="en-US" altLang="zh-CN" sz="1400" dirty="0" smtClean="0">
              <a:latin typeface="+mn-lt"/>
              <a:ea typeface="微软雅黑" panose="020B0503020204020204" pitchFamily="34" charset="-122"/>
            </a:rPr>
          </a:br>
          <a:r>
            <a:rPr lang="en-US" sz="1400" dirty="0" err="1" smtClean="0">
              <a:latin typeface="+mn-lt"/>
              <a:cs typeface="Arial" panose="020B0604020202020204" pitchFamily="34" charset="0"/>
            </a:rPr>
            <a:t>Docker</a:t>
          </a:r>
          <a:r>
            <a:rPr lang="en-US" sz="1400" dirty="0" smtClean="0">
              <a:latin typeface="+mn-lt"/>
              <a:cs typeface="Arial" panose="020B0604020202020204" pitchFamily="34" charset="0"/>
            </a:rPr>
            <a:t> </a:t>
          </a:r>
          <a:r>
            <a:rPr lang="en-US" sz="1400" dirty="0">
              <a:latin typeface="+mn-lt"/>
              <a:cs typeface="Arial" panose="020B0604020202020204" pitchFamily="34" charset="0"/>
            </a:rPr>
            <a:t>resource pooling and isolation</a:t>
          </a:r>
          <a:br>
            <a:rPr lang="en-US" sz="1400" dirty="0">
              <a:latin typeface="+mn-lt"/>
              <a:cs typeface="Arial" panose="020B0604020202020204" pitchFamily="34" charset="0"/>
            </a:rPr>
          </a:br>
          <a:r>
            <a:rPr lang="en-US" sz="1400" dirty="0">
              <a:latin typeface="+mn-lt"/>
              <a:cs typeface="Arial" panose="020B0604020202020204" pitchFamily="34" charset="0"/>
            </a:rPr>
            <a:t>Load balance, scheduling on demand</a:t>
          </a:r>
          <a:endParaRPr lang="en-US" altLang="zh-CN" sz="1400" dirty="0">
            <a:latin typeface="+mn-lt"/>
            <a:ea typeface="微软雅黑" panose="020B0503020204020204" pitchFamily="34" charset="-122"/>
            <a:cs typeface="Arial" panose="020B0604020202020204" pitchFamily="34" charset="0"/>
          </a:endParaRPr>
        </a:p>
      </dgm:t>
    </dgm:pt>
    <dgm:pt modelId="{F9290596-FCFD-DF43-8534-4127646B5ABF}" type="parTrans" cxnId="{D7A40965-812D-CC4E-BB5E-495AF99AF6C4}">
      <dgm:prSet/>
      <dgm:spPr/>
      <dgm:t>
        <a:bodyPr/>
        <a:lstStyle/>
        <a:p>
          <a:endParaRPr lang="en-US"/>
        </a:p>
      </dgm:t>
    </dgm:pt>
    <dgm:pt modelId="{B7B27463-A4EE-7C4E-A661-825259A1AAB6}" type="sibTrans" cxnId="{D7A40965-812D-CC4E-BB5E-495AF99AF6C4}">
      <dgm:prSet/>
      <dgm:spPr/>
      <dgm:t>
        <a:bodyPr/>
        <a:lstStyle/>
        <a:p>
          <a:endParaRPr lang="en-US"/>
        </a:p>
      </dgm:t>
    </dgm:pt>
    <dgm:pt modelId="{D61635E6-9A7D-3140-AC3F-24D672189278}">
      <dgm:prSet phldrT="[Text]" custT="1"/>
      <dgm:spPr>
        <a:noFill/>
        <a:ln>
          <a:solidFill>
            <a:srgbClr val="00DBFF"/>
          </a:solidFill>
        </a:ln>
      </dgm:spPr>
      <dgm:t>
        <a:bodyPr/>
        <a:lstStyle/>
        <a:p>
          <a:pPr>
            <a:lnSpc>
              <a:spcPct val="90000"/>
            </a:lnSpc>
            <a:spcAft>
              <a:spcPts val="5400"/>
            </a:spcAft>
          </a:pPr>
          <a:r>
            <a:rPr lang="en-US" sz="1600" b="1" dirty="0">
              <a:latin typeface="Arial" panose="020B0604020202020204" pitchFamily="34" charset="0"/>
              <a:cs typeface="Arial" panose="020B0604020202020204" pitchFamily="34" charset="0"/>
            </a:rPr>
            <a:t>Unify cloud storage, integrate data flow, improve data flow </a:t>
          </a:r>
          <a:r>
            <a:rPr lang="en-US" sz="1600" b="1" dirty="0" smtClean="0">
              <a:latin typeface="Arial" panose="020B0604020202020204" pitchFamily="34" charset="0"/>
              <a:cs typeface="Arial" panose="020B0604020202020204" pitchFamily="34" charset="0"/>
            </a:rPr>
            <a:t>efficiency</a:t>
          </a:r>
          <a:br>
            <a:rPr lang="en-US" sz="1600" b="1" dirty="0" smtClean="0">
              <a:latin typeface="Arial" panose="020B0604020202020204" pitchFamily="34" charset="0"/>
              <a:cs typeface="Arial" panose="020B0604020202020204" pitchFamily="34" charset="0"/>
            </a:rPr>
          </a:br>
          <a:r>
            <a:rPr lang="en-US" sz="1600" b="1" dirty="0" smtClean="0">
              <a:latin typeface="Arial" panose="020B0604020202020204" pitchFamily="34" charset="0"/>
              <a:cs typeface="Arial" panose="020B0604020202020204" pitchFamily="34" charset="0"/>
            </a:rPr>
            <a:t/>
          </a:r>
          <a:br>
            <a:rPr lang="en-US" sz="1600" b="1"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High performance cloud storage system</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Linked data processing, labeling, standardization, training, etc.</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Provide training data read-ahead and caching mechanism</a:t>
          </a:r>
          <a:endParaRPr lang="en-US" sz="1200" dirty="0">
            <a:latin typeface="Arial" panose="020B0604020202020204" pitchFamily="34" charset="0"/>
            <a:cs typeface="Arial" panose="020B0604020202020204" pitchFamily="34" charset="0"/>
          </a:endParaRPr>
        </a:p>
      </dgm:t>
    </dgm:pt>
    <dgm:pt modelId="{E2DD4BFD-212A-1443-B586-BD512EBDFE46}" type="parTrans" cxnId="{EF3A94BF-C2A7-1D46-9FD7-40D79F47D062}">
      <dgm:prSet/>
      <dgm:spPr/>
      <dgm:t>
        <a:bodyPr/>
        <a:lstStyle/>
        <a:p>
          <a:endParaRPr lang="en-US"/>
        </a:p>
      </dgm:t>
    </dgm:pt>
    <dgm:pt modelId="{A1EB1B8B-C5D0-3141-A3EA-FC25CCA56054}" type="sibTrans" cxnId="{EF3A94BF-C2A7-1D46-9FD7-40D79F47D062}">
      <dgm:prSet/>
      <dgm:spPr/>
      <dgm:t>
        <a:bodyPr/>
        <a:lstStyle/>
        <a:p>
          <a:endParaRPr lang="en-US"/>
        </a:p>
      </dgm:t>
    </dgm:pt>
    <dgm:pt modelId="{83E9FCA9-AE5B-6E4C-A2A2-B7025589C908}">
      <dgm:prSet phldrT="[Text]" custT="1"/>
      <dgm:spPr>
        <a:noFill/>
        <a:ln>
          <a:solidFill>
            <a:srgbClr val="00DBFF"/>
          </a:solidFill>
        </a:ln>
      </dgm:spPr>
      <dgm:t>
        <a:bodyPr lIns="0" rIns="0"/>
        <a:lstStyle/>
        <a:p>
          <a:pPr algn="ctr">
            <a:spcAft>
              <a:spcPts val="4800"/>
            </a:spcAft>
          </a:pPr>
          <a:r>
            <a:rPr lang="en-US" sz="1400" b="1" dirty="0">
              <a:latin typeface="Arial" panose="020B0604020202020204" pitchFamily="34" charset="0"/>
              <a:cs typeface="Arial" panose="020B0604020202020204" pitchFamily="34" charset="0"/>
            </a:rPr>
            <a:t>With dozens of algorithm groups, and more than 100 developers, the training model size increased 3 </a:t>
          </a:r>
          <a:r>
            <a:rPr lang="en-US" sz="1400" b="1" dirty="0" smtClean="0">
              <a:latin typeface="Arial" panose="020B0604020202020204" pitchFamily="34" charset="0"/>
              <a:cs typeface="Arial" panose="020B0604020202020204" pitchFamily="34" charset="0"/>
            </a:rPr>
            <a:t>times</a:t>
          </a:r>
          <a:br>
            <a:rPr lang="en-US" sz="1400" b="1" dirty="0" smtClean="0">
              <a:latin typeface="Arial" panose="020B0604020202020204" pitchFamily="34" charset="0"/>
              <a:cs typeface="Arial" panose="020B0604020202020204" pitchFamily="34" charset="0"/>
            </a:rPr>
          </a:br>
          <a:r>
            <a:rPr lang="en-US" sz="1400" b="1" dirty="0" smtClean="0">
              <a:latin typeface="Arial" panose="020B0604020202020204" pitchFamily="34" charset="0"/>
              <a:cs typeface="Arial" panose="020B0604020202020204" pitchFamily="34" charset="0"/>
            </a:rPr>
            <a:t/>
          </a:r>
          <a:br>
            <a:rPr lang="en-US" sz="1400" b="1" dirty="0" smtClean="0">
              <a:latin typeface="Arial" panose="020B0604020202020204" pitchFamily="34" charset="0"/>
              <a:cs typeface="Arial" panose="020B0604020202020204" pitchFamily="34" charset="0"/>
            </a:rPr>
          </a:br>
          <a:r>
            <a:rPr lang="en-US" sz="1100" dirty="0" smtClean="0">
              <a:latin typeface="Arial" panose="020B0604020202020204" pitchFamily="34" charset="0"/>
              <a:cs typeface="Arial" panose="020B0604020202020204" pitchFamily="34" charset="0"/>
            </a:rPr>
            <a:t>Lightening </a:t>
          </a:r>
          <a:r>
            <a:rPr lang="en-US" sz="1100" dirty="0">
              <a:latin typeface="Arial" panose="020B0604020202020204" pitchFamily="34" charset="0"/>
              <a:cs typeface="Arial" panose="020B0604020202020204" pitchFamily="34" charset="0"/>
            </a:rPr>
            <a:t>speed deployment of  deep learning development platform</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Quick start network model training task</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Full deep learning training service</a:t>
          </a:r>
        </a:p>
      </dgm:t>
    </dgm:pt>
    <dgm:pt modelId="{E10C86AC-EED5-AB4D-8E3F-34F6F4C2BCE6}" type="parTrans" cxnId="{096B1957-2B8E-9B42-BE76-E90D45A19D20}">
      <dgm:prSet/>
      <dgm:spPr/>
      <dgm:t>
        <a:bodyPr/>
        <a:lstStyle/>
        <a:p>
          <a:endParaRPr lang="en-US"/>
        </a:p>
      </dgm:t>
    </dgm:pt>
    <dgm:pt modelId="{4C9FA469-0CBF-0C43-B156-E384309BCF06}" type="sibTrans" cxnId="{096B1957-2B8E-9B42-BE76-E90D45A19D20}">
      <dgm:prSet/>
      <dgm:spPr/>
      <dgm:t>
        <a:bodyPr/>
        <a:lstStyle/>
        <a:p>
          <a:endParaRPr lang="en-US"/>
        </a:p>
      </dgm:t>
    </dgm:pt>
    <dgm:pt modelId="{F8063F2C-8C0A-7742-8A3F-30EC9B5163BC}" type="pres">
      <dgm:prSet presAssocID="{25B59024-8C2F-864F-ACBE-82F20EC1A87B}" presName="Name0" presStyleCnt="0">
        <dgm:presLayoutVars>
          <dgm:dir/>
          <dgm:resizeHandles val="exact"/>
        </dgm:presLayoutVars>
      </dgm:prSet>
      <dgm:spPr/>
      <dgm:t>
        <a:bodyPr/>
        <a:lstStyle/>
        <a:p>
          <a:endParaRPr lang="en-GB"/>
        </a:p>
      </dgm:t>
    </dgm:pt>
    <dgm:pt modelId="{43B663EF-B43D-0A48-AF54-1251F2DC5FF7}" type="pres">
      <dgm:prSet presAssocID="{25B59024-8C2F-864F-ACBE-82F20EC1A87B}" presName="bkgdShp" presStyleLbl="alignAccFollowNode1" presStyleIdx="0" presStyleCnt="1" custLinFactNeighborX="624" custLinFactNeighborY="-2476"/>
      <dgm:spPr>
        <a:noFill/>
        <a:ln>
          <a:solidFill>
            <a:srgbClr val="00DBFF">
              <a:alpha val="90000"/>
            </a:srgbClr>
          </a:solidFill>
        </a:ln>
      </dgm:spPr>
    </dgm:pt>
    <dgm:pt modelId="{53310B42-391D-544D-9B2A-BD9D59B88A83}" type="pres">
      <dgm:prSet presAssocID="{25B59024-8C2F-864F-ACBE-82F20EC1A87B}" presName="linComp" presStyleCnt="0"/>
      <dgm:spPr/>
    </dgm:pt>
    <dgm:pt modelId="{39F5CC5C-6D1A-3947-A549-F14F7BB29AD4}" type="pres">
      <dgm:prSet presAssocID="{89B84C17-28F7-BB41-B603-7E0F9DED36B5}" presName="compNode" presStyleCnt="0"/>
      <dgm:spPr/>
    </dgm:pt>
    <dgm:pt modelId="{451629CA-267E-2A47-963B-EA1200ED13CA}" type="pres">
      <dgm:prSet presAssocID="{89B84C17-28F7-BB41-B603-7E0F9DED36B5}" presName="node" presStyleLbl="node1" presStyleIdx="0" presStyleCnt="3">
        <dgm:presLayoutVars>
          <dgm:bulletEnabled val="1"/>
        </dgm:presLayoutVars>
      </dgm:prSet>
      <dgm:spPr/>
      <dgm:t>
        <a:bodyPr/>
        <a:lstStyle/>
        <a:p>
          <a:endParaRPr lang="en-GB"/>
        </a:p>
      </dgm:t>
    </dgm:pt>
    <dgm:pt modelId="{0570583E-F73E-BA4C-A012-38C590D45A22}" type="pres">
      <dgm:prSet presAssocID="{89B84C17-28F7-BB41-B603-7E0F9DED36B5}" presName="invisiNode" presStyleLbl="node1" presStyleIdx="0" presStyleCnt="3"/>
      <dgm:spPr/>
    </dgm:pt>
    <dgm:pt modelId="{AD41DF46-4C0B-624B-BA2B-D88FA53C5300}" type="pres">
      <dgm:prSet presAssocID="{89B84C17-28F7-BB41-B603-7E0F9DED36B5}" presName="imagNode" presStyleLbl="fgImgPlace1" presStyleIdx="0" presStyleCnt="3" custScaleX="98465" custScaleY="96627"/>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pt>
    <dgm:pt modelId="{93793D16-895C-F44C-BAC0-7A5859D7C6AA}" type="pres">
      <dgm:prSet presAssocID="{B7B27463-A4EE-7C4E-A661-825259A1AAB6}" presName="sibTrans" presStyleLbl="sibTrans2D1" presStyleIdx="0" presStyleCnt="0"/>
      <dgm:spPr/>
      <dgm:t>
        <a:bodyPr/>
        <a:lstStyle/>
        <a:p>
          <a:endParaRPr lang="en-GB"/>
        </a:p>
      </dgm:t>
    </dgm:pt>
    <dgm:pt modelId="{C103AD77-E437-8947-8987-B7ABB60DCF9A}" type="pres">
      <dgm:prSet presAssocID="{D61635E6-9A7D-3140-AC3F-24D672189278}" presName="compNode" presStyleCnt="0"/>
      <dgm:spPr/>
    </dgm:pt>
    <dgm:pt modelId="{DB54FF7C-A263-AB45-8BCB-0EC5932D1928}" type="pres">
      <dgm:prSet presAssocID="{D61635E6-9A7D-3140-AC3F-24D672189278}" presName="node" presStyleLbl="node1" presStyleIdx="1" presStyleCnt="3" custScaleX="111315">
        <dgm:presLayoutVars>
          <dgm:bulletEnabled val="1"/>
        </dgm:presLayoutVars>
      </dgm:prSet>
      <dgm:spPr/>
      <dgm:t>
        <a:bodyPr/>
        <a:lstStyle/>
        <a:p>
          <a:endParaRPr lang="en-GB"/>
        </a:p>
      </dgm:t>
    </dgm:pt>
    <dgm:pt modelId="{51A79660-DB4F-BF48-900E-68F89A3AC5ED}" type="pres">
      <dgm:prSet presAssocID="{D61635E6-9A7D-3140-AC3F-24D672189278}" presName="invisiNode" presStyleLbl="node1" presStyleIdx="1" presStyleCnt="3"/>
      <dgm:spPr/>
    </dgm:pt>
    <dgm:pt modelId="{194C92AC-A060-A147-98D5-B3D8DF0F3F74}" type="pres">
      <dgm:prSet presAssocID="{D61635E6-9A7D-3140-AC3F-24D672189278}"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dgm:spPr>
    </dgm:pt>
    <dgm:pt modelId="{BB30A666-FAAB-904C-8787-F396C0F838C1}" type="pres">
      <dgm:prSet presAssocID="{A1EB1B8B-C5D0-3141-A3EA-FC25CCA56054}" presName="sibTrans" presStyleLbl="sibTrans2D1" presStyleIdx="0" presStyleCnt="0"/>
      <dgm:spPr/>
      <dgm:t>
        <a:bodyPr/>
        <a:lstStyle/>
        <a:p>
          <a:endParaRPr lang="en-GB"/>
        </a:p>
      </dgm:t>
    </dgm:pt>
    <dgm:pt modelId="{732BCACB-A0B0-E24F-A884-A642B7AC2EB5}" type="pres">
      <dgm:prSet presAssocID="{83E9FCA9-AE5B-6E4C-A2A2-B7025589C908}" presName="compNode" presStyleCnt="0"/>
      <dgm:spPr/>
    </dgm:pt>
    <dgm:pt modelId="{8554CB39-592C-894B-B319-70065B3D6833}" type="pres">
      <dgm:prSet presAssocID="{83E9FCA9-AE5B-6E4C-A2A2-B7025589C908}" presName="node" presStyleLbl="node1" presStyleIdx="2" presStyleCnt="3">
        <dgm:presLayoutVars>
          <dgm:bulletEnabled val="1"/>
        </dgm:presLayoutVars>
      </dgm:prSet>
      <dgm:spPr/>
      <dgm:t>
        <a:bodyPr/>
        <a:lstStyle/>
        <a:p>
          <a:endParaRPr lang="en-GB"/>
        </a:p>
      </dgm:t>
    </dgm:pt>
    <dgm:pt modelId="{57D77CB6-8032-EE4E-AA48-FFB5AC965E76}" type="pres">
      <dgm:prSet presAssocID="{83E9FCA9-AE5B-6E4C-A2A2-B7025589C908}" presName="invisiNode" presStyleLbl="node1" presStyleIdx="2" presStyleCnt="3"/>
      <dgm:spPr/>
    </dgm:pt>
    <dgm:pt modelId="{2EDB3554-7204-1947-838C-21A9F98B0BDB}" type="pres">
      <dgm:prSet presAssocID="{83E9FCA9-AE5B-6E4C-A2A2-B7025589C908}"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dgm:spPr>
    </dgm:pt>
  </dgm:ptLst>
  <dgm:cxnLst>
    <dgm:cxn modelId="{096B1957-2B8E-9B42-BE76-E90D45A19D20}" srcId="{25B59024-8C2F-864F-ACBE-82F20EC1A87B}" destId="{83E9FCA9-AE5B-6E4C-A2A2-B7025589C908}" srcOrd="2" destOrd="0" parTransId="{E10C86AC-EED5-AB4D-8E3F-34F6F4C2BCE6}" sibTransId="{4C9FA469-0CBF-0C43-B156-E384309BCF06}"/>
    <dgm:cxn modelId="{D7A40965-812D-CC4E-BB5E-495AF99AF6C4}" srcId="{25B59024-8C2F-864F-ACBE-82F20EC1A87B}" destId="{89B84C17-28F7-BB41-B603-7E0F9DED36B5}" srcOrd="0" destOrd="0" parTransId="{F9290596-FCFD-DF43-8534-4127646B5ABF}" sibTransId="{B7B27463-A4EE-7C4E-A661-825259A1AAB6}"/>
    <dgm:cxn modelId="{296A97B1-CDDF-4EAA-8947-FF4B11ECF44E}" type="presOf" srcId="{25B59024-8C2F-864F-ACBE-82F20EC1A87B}" destId="{F8063F2C-8C0A-7742-8A3F-30EC9B5163BC}" srcOrd="0" destOrd="0" presId="urn:microsoft.com/office/officeart/2005/8/layout/pList2"/>
    <dgm:cxn modelId="{6639FF27-FFF7-48CB-A605-C2C75A3016EF}" type="presOf" srcId="{83E9FCA9-AE5B-6E4C-A2A2-B7025589C908}" destId="{8554CB39-592C-894B-B319-70065B3D6833}" srcOrd="0" destOrd="0" presId="urn:microsoft.com/office/officeart/2005/8/layout/pList2"/>
    <dgm:cxn modelId="{EF3A94BF-C2A7-1D46-9FD7-40D79F47D062}" srcId="{25B59024-8C2F-864F-ACBE-82F20EC1A87B}" destId="{D61635E6-9A7D-3140-AC3F-24D672189278}" srcOrd="1" destOrd="0" parTransId="{E2DD4BFD-212A-1443-B586-BD512EBDFE46}" sibTransId="{A1EB1B8B-C5D0-3141-A3EA-FC25CCA56054}"/>
    <dgm:cxn modelId="{F22082FD-7E3B-40F1-B988-A4A2826C7F63}" type="presOf" srcId="{D61635E6-9A7D-3140-AC3F-24D672189278}" destId="{DB54FF7C-A263-AB45-8BCB-0EC5932D1928}" srcOrd="0" destOrd="0" presId="urn:microsoft.com/office/officeart/2005/8/layout/pList2"/>
    <dgm:cxn modelId="{F0B46973-F4A4-41C4-9DF2-9F2D600670DA}" type="presOf" srcId="{B7B27463-A4EE-7C4E-A661-825259A1AAB6}" destId="{93793D16-895C-F44C-BAC0-7A5859D7C6AA}" srcOrd="0" destOrd="0" presId="urn:microsoft.com/office/officeart/2005/8/layout/pList2"/>
    <dgm:cxn modelId="{9F548B32-49DA-4172-9BC8-E8250A69342C}" type="presOf" srcId="{A1EB1B8B-C5D0-3141-A3EA-FC25CCA56054}" destId="{BB30A666-FAAB-904C-8787-F396C0F838C1}" srcOrd="0" destOrd="0" presId="urn:microsoft.com/office/officeart/2005/8/layout/pList2"/>
    <dgm:cxn modelId="{A41A616F-D086-42A1-9EEF-55B3B550DE3D}" type="presOf" srcId="{89B84C17-28F7-BB41-B603-7E0F9DED36B5}" destId="{451629CA-267E-2A47-963B-EA1200ED13CA}" srcOrd="0" destOrd="0" presId="urn:microsoft.com/office/officeart/2005/8/layout/pList2"/>
    <dgm:cxn modelId="{870B4CB2-B067-4104-9DFE-DD14411CA7F6}" type="presParOf" srcId="{F8063F2C-8C0A-7742-8A3F-30EC9B5163BC}" destId="{43B663EF-B43D-0A48-AF54-1251F2DC5FF7}" srcOrd="0" destOrd="0" presId="urn:microsoft.com/office/officeart/2005/8/layout/pList2"/>
    <dgm:cxn modelId="{368A8CB7-32C3-4828-9FB9-2DD9B3B78411}" type="presParOf" srcId="{F8063F2C-8C0A-7742-8A3F-30EC9B5163BC}" destId="{53310B42-391D-544D-9B2A-BD9D59B88A83}" srcOrd="1" destOrd="0" presId="urn:microsoft.com/office/officeart/2005/8/layout/pList2"/>
    <dgm:cxn modelId="{9878C5B4-AD57-4E9A-89C6-E457371745C3}" type="presParOf" srcId="{53310B42-391D-544D-9B2A-BD9D59B88A83}" destId="{39F5CC5C-6D1A-3947-A549-F14F7BB29AD4}" srcOrd="0" destOrd="0" presId="urn:microsoft.com/office/officeart/2005/8/layout/pList2"/>
    <dgm:cxn modelId="{0249F1E2-0135-42F3-ABC6-D2AAE904967F}" type="presParOf" srcId="{39F5CC5C-6D1A-3947-A549-F14F7BB29AD4}" destId="{451629CA-267E-2A47-963B-EA1200ED13CA}" srcOrd="0" destOrd="0" presId="urn:microsoft.com/office/officeart/2005/8/layout/pList2"/>
    <dgm:cxn modelId="{16F4D24B-275D-426D-952B-EB989C2EE0BA}" type="presParOf" srcId="{39F5CC5C-6D1A-3947-A549-F14F7BB29AD4}" destId="{0570583E-F73E-BA4C-A012-38C590D45A22}" srcOrd="1" destOrd="0" presId="urn:microsoft.com/office/officeart/2005/8/layout/pList2"/>
    <dgm:cxn modelId="{A512B6E8-463B-483A-A9D9-D714F93BEABD}" type="presParOf" srcId="{39F5CC5C-6D1A-3947-A549-F14F7BB29AD4}" destId="{AD41DF46-4C0B-624B-BA2B-D88FA53C5300}" srcOrd="2" destOrd="0" presId="urn:microsoft.com/office/officeart/2005/8/layout/pList2"/>
    <dgm:cxn modelId="{F9652AB2-ECED-4757-9D4C-02D25A508C8B}" type="presParOf" srcId="{53310B42-391D-544D-9B2A-BD9D59B88A83}" destId="{93793D16-895C-F44C-BAC0-7A5859D7C6AA}" srcOrd="1" destOrd="0" presId="urn:microsoft.com/office/officeart/2005/8/layout/pList2"/>
    <dgm:cxn modelId="{B241510F-3DF6-447F-93EA-7A2F15A47CA2}" type="presParOf" srcId="{53310B42-391D-544D-9B2A-BD9D59B88A83}" destId="{C103AD77-E437-8947-8987-B7ABB60DCF9A}" srcOrd="2" destOrd="0" presId="urn:microsoft.com/office/officeart/2005/8/layout/pList2"/>
    <dgm:cxn modelId="{B5631648-3AB0-48F7-87D4-9137AF91A588}" type="presParOf" srcId="{C103AD77-E437-8947-8987-B7ABB60DCF9A}" destId="{DB54FF7C-A263-AB45-8BCB-0EC5932D1928}" srcOrd="0" destOrd="0" presId="urn:microsoft.com/office/officeart/2005/8/layout/pList2"/>
    <dgm:cxn modelId="{61D436FF-429C-4C97-AB65-F57D07BDB0ED}" type="presParOf" srcId="{C103AD77-E437-8947-8987-B7ABB60DCF9A}" destId="{51A79660-DB4F-BF48-900E-68F89A3AC5ED}" srcOrd="1" destOrd="0" presId="urn:microsoft.com/office/officeart/2005/8/layout/pList2"/>
    <dgm:cxn modelId="{2BE64F21-358A-40C9-95DE-F3FF6CF646AA}" type="presParOf" srcId="{C103AD77-E437-8947-8987-B7ABB60DCF9A}" destId="{194C92AC-A060-A147-98D5-B3D8DF0F3F74}" srcOrd="2" destOrd="0" presId="urn:microsoft.com/office/officeart/2005/8/layout/pList2"/>
    <dgm:cxn modelId="{3A192DB2-1EF5-4E5C-9257-BBEB66C497D9}" type="presParOf" srcId="{53310B42-391D-544D-9B2A-BD9D59B88A83}" destId="{BB30A666-FAAB-904C-8787-F396C0F838C1}" srcOrd="3" destOrd="0" presId="urn:microsoft.com/office/officeart/2005/8/layout/pList2"/>
    <dgm:cxn modelId="{DF832087-25A5-4737-BB7B-7D6AEA4F551B}" type="presParOf" srcId="{53310B42-391D-544D-9B2A-BD9D59B88A83}" destId="{732BCACB-A0B0-E24F-A884-A642B7AC2EB5}" srcOrd="4" destOrd="0" presId="urn:microsoft.com/office/officeart/2005/8/layout/pList2"/>
    <dgm:cxn modelId="{FB1B23D2-8483-4A11-ACD7-845E3A53A56F}" type="presParOf" srcId="{732BCACB-A0B0-E24F-A884-A642B7AC2EB5}" destId="{8554CB39-592C-894B-B319-70065B3D6833}" srcOrd="0" destOrd="0" presId="urn:microsoft.com/office/officeart/2005/8/layout/pList2"/>
    <dgm:cxn modelId="{4D32F657-A0A5-41DE-8E86-8A8ABAD889BD}" type="presParOf" srcId="{732BCACB-A0B0-E24F-A884-A642B7AC2EB5}" destId="{57D77CB6-8032-EE4E-AA48-FFB5AC965E76}" srcOrd="1" destOrd="0" presId="urn:microsoft.com/office/officeart/2005/8/layout/pList2"/>
    <dgm:cxn modelId="{D519AD64-4591-4104-AC33-8CAB56ABF7F7}" type="presParOf" srcId="{732BCACB-A0B0-E24F-A884-A642B7AC2EB5}" destId="{2EDB3554-7204-1947-838C-21A9F98B0BD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663EF-B43D-0A48-AF54-1251F2DC5FF7}">
      <dsp:nvSpPr>
        <dsp:cNvPr id="0" name=""/>
        <dsp:cNvSpPr/>
      </dsp:nvSpPr>
      <dsp:spPr>
        <a:xfrm>
          <a:off x="0" y="0"/>
          <a:ext cx="9729688" cy="1702464"/>
        </a:xfrm>
        <a:prstGeom prst="roundRect">
          <a:avLst>
            <a:gd name="adj" fmla="val 10000"/>
          </a:avLst>
        </a:prstGeom>
        <a:noFill/>
        <a:ln w="9525" cap="flat" cmpd="sng" algn="ctr">
          <a:solidFill>
            <a:srgbClr val="00DBFF">
              <a:alpha val="90000"/>
            </a:srgbClr>
          </a:solidFill>
          <a:prstDash val="solid"/>
        </a:ln>
        <a:effectLst/>
      </dsp:spPr>
      <dsp:style>
        <a:lnRef idx="1">
          <a:scrgbClr r="0" g="0" b="0"/>
        </a:lnRef>
        <a:fillRef idx="1">
          <a:scrgbClr r="0" g="0" b="0"/>
        </a:fillRef>
        <a:effectRef idx="0">
          <a:scrgbClr r="0" g="0" b="0"/>
        </a:effectRef>
        <a:fontRef idx="minor"/>
      </dsp:style>
    </dsp:sp>
    <dsp:sp modelId="{AD41DF46-4C0B-624B-BA2B-D88FA53C5300}">
      <dsp:nvSpPr>
        <dsp:cNvPr id="0" name=""/>
        <dsp:cNvSpPr/>
      </dsp:nvSpPr>
      <dsp:spPr>
        <a:xfrm>
          <a:off x="314129" y="248050"/>
          <a:ext cx="2717485" cy="120636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51629CA-267E-2A47-963B-EA1200ED13CA}">
      <dsp:nvSpPr>
        <dsp:cNvPr id="0" name=""/>
        <dsp:cNvSpPr/>
      </dsp:nvSpPr>
      <dsp:spPr>
        <a:xfrm rot="10800000">
          <a:off x="292947" y="1702464"/>
          <a:ext cx="2759848" cy="2080789"/>
        </a:xfrm>
        <a:prstGeom prst="round2SameRect">
          <a:avLst>
            <a:gd name="adj1" fmla="val 10500"/>
            <a:gd name="adj2" fmla="val 0"/>
          </a:avLst>
        </a:prstGeom>
        <a:noFill/>
        <a:ln>
          <a:solidFill>
            <a:srgbClr val="00DB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9568" rIns="0" bIns="99568" numCol="1" spcCol="1270" anchor="t" anchorCtr="0">
          <a:noAutofit/>
        </a:bodyPr>
        <a:lstStyle/>
        <a:p>
          <a:pPr lvl="0" algn="ctr" defTabSz="622300">
            <a:lnSpc>
              <a:spcPct val="90000"/>
            </a:lnSpc>
            <a:spcBef>
              <a:spcPct val="0"/>
            </a:spcBef>
            <a:spcAft>
              <a:spcPts val="5400"/>
            </a:spcAft>
          </a:pPr>
          <a:r>
            <a:rPr lang="en-US" sz="1400" b="1" kern="1200" dirty="0">
              <a:latin typeface="Arial" panose="020B0604020202020204" pitchFamily="34" charset="0"/>
              <a:cs typeface="Arial" panose="020B0604020202020204" pitchFamily="34" charset="0"/>
            </a:rPr>
            <a:t>Resource pooling, fine scheduling, resource utilization increased </a:t>
          </a:r>
          <a:r>
            <a:rPr lang="en-US" sz="1400" b="1" kern="1200" dirty="0" smtClean="0">
              <a:latin typeface="Arial" panose="020B0604020202020204" pitchFamily="34" charset="0"/>
              <a:cs typeface="Arial" panose="020B0604020202020204" pitchFamily="34" charset="0"/>
            </a:rPr>
            <a:t>3</a:t>
          </a:r>
          <a:r>
            <a:rPr lang="en-US" altLang="zh-CN" sz="1400" b="1" kern="1200" dirty="0" smtClean="0">
              <a:latin typeface="Arial" panose="020B0604020202020204" pitchFamily="34" charset="0"/>
              <a:cs typeface="Arial" panose="020B0604020202020204" pitchFamily="34" charset="0"/>
            </a:rPr>
            <a:t>X</a:t>
          </a:r>
          <a:br>
            <a:rPr lang="en-US" altLang="zh-CN" sz="1400" b="1" kern="1200" dirty="0" smtClean="0">
              <a:latin typeface="Arial" panose="020B0604020202020204" pitchFamily="34" charset="0"/>
              <a:cs typeface="Arial" panose="020B0604020202020204" pitchFamily="34" charset="0"/>
            </a:rPr>
          </a:br>
          <a:r>
            <a:rPr lang="en-US" altLang="zh-CN" sz="1400" b="1" kern="1200" dirty="0" smtClean="0">
              <a:latin typeface="Arial" panose="020B0604020202020204" pitchFamily="34" charset="0"/>
              <a:cs typeface="Arial" panose="020B0604020202020204" pitchFamily="34" charset="0"/>
            </a:rPr>
            <a:t/>
          </a:r>
          <a:br>
            <a:rPr lang="en-US" altLang="zh-CN" sz="1400" b="1" kern="1200" dirty="0" smtClean="0">
              <a:latin typeface="Arial" panose="020B0604020202020204" pitchFamily="34" charset="0"/>
              <a:cs typeface="Arial" panose="020B0604020202020204" pitchFamily="34" charset="0"/>
            </a:rPr>
          </a:br>
          <a:r>
            <a:rPr lang="en-US" altLang="zh-CN" sz="1400" kern="1200" dirty="0" smtClean="0">
              <a:latin typeface="+mn-lt"/>
              <a:ea typeface="微软雅黑" panose="020B0503020204020204" pitchFamily="34" charset="-122"/>
            </a:rPr>
            <a:t>1000+CPU/GPU</a:t>
          </a:r>
          <a:br>
            <a:rPr lang="en-US" altLang="zh-CN" sz="1400" kern="1200" dirty="0" smtClean="0">
              <a:latin typeface="+mn-lt"/>
              <a:ea typeface="微软雅黑" panose="020B0503020204020204" pitchFamily="34" charset="-122"/>
            </a:rPr>
          </a:br>
          <a:r>
            <a:rPr lang="en-US" altLang="zh-CN" sz="1400" kern="1200" dirty="0" smtClean="0">
              <a:latin typeface="+mn-lt"/>
              <a:ea typeface="微软雅黑" panose="020B0503020204020204" pitchFamily="34" charset="-122"/>
            </a:rPr>
            <a:t/>
          </a:r>
          <a:br>
            <a:rPr lang="en-US" altLang="zh-CN" sz="1400" kern="1200" dirty="0" smtClean="0">
              <a:latin typeface="+mn-lt"/>
              <a:ea typeface="微软雅黑" panose="020B0503020204020204" pitchFamily="34" charset="-122"/>
            </a:rPr>
          </a:br>
          <a:r>
            <a:rPr lang="en-US" sz="1400" kern="1200" dirty="0" err="1" smtClean="0">
              <a:latin typeface="+mn-lt"/>
              <a:cs typeface="Arial" panose="020B0604020202020204" pitchFamily="34" charset="0"/>
            </a:rPr>
            <a:t>Docker</a:t>
          </a:r>
          <a:r>
            <a:rPr lang="en-US" sz="1400" kern="1200" dirty="0" smtClean="0">
              <a:latin typeface="+mn-lt"/>
              <a:cs typeface="Arial" panose="020B0604020202020204" pitchFamily="34" charset="0"/>
            </a:rPr>
            <a:t> </a:t>
          </a:r>
          <a:r>
            <a:rPr lang="en-US" sz="1400" kern="1200" dirty="0">
              <a:latin typeface="+mn-lt"/>
              <a:cs typeface="Arial" panose="020B0604020202020204" pitchFamily="34" charset="0"/>
            </a:rPr>
            <a:t>resource pooling and isolation</a:t>
          </a:r>
          <a:br>
            <a:rPr lang="en-US" sz="1400" kern="1200" dirty="0">
              <a:latin typeface="+mn-lt"/>
              <a:cs typeface="Arial" panose="020B0604020202020204" pitchFamily="34" charset="0"/>
            </a:rPr>
          </a:br>
          <a:r>
            <a:rPr lang="en-US" sz="1400" kern="1200" dirty="0">
              <a:latin typeface="+mn-lt"/>
              <a:cs typeface="Arial" panose="020B0604020202020204" pitchFamily="34" charset="0"/>
            </a:rPr>
            <a:t>Load balance, scheduling on demand</a:t>
          </a:r>
          <a:endParaRPr lang="en-US" altLang="zh-CN" sz="1400" kern="1200" dirty="0">
            <a:latin typeface="+mn-lt"/>
            <a:ea typeface="微软雅黑" panose="020B0503020204020204" pitchFamily="34" charset="-122"/>
            <a:cs typeface="Arial" panose="020B0604020202020204" pitchFamily="34" charset="0"/>
          </a:endParaRPr>
        </a:p>
      </dsp:txBody>
      <dsp:txXfrm rot="10800000">
        <a:off x="356938" y="1702464"/>
        <a:ext cx="2631866" cy="2016798"/>
      </dsp:txXfrm>
    </dsp:sp>
    <dsp:sp modelId="{194C92AC-A060-A147-98D5-B3D8DF0F3F74}">
      <dsp:nvSpPr>
        <dsp:cNvPr id="0" name=""/>
        <dsp:cNvSpPr/>
      </dsp:nvSpPr>
      <dsp:spPr>
        <a:xfrm>
          <a:off x="3484919" y="226995"/>
          <a:ext cx="2759848" cy="124847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7000" b="-2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B54FF7C-A263-AB45-8BCB-0EC5932D1928}">
      <dsp:nvSpPr>
        <dsp:cNvPr id="0" name=""/>
        <dsp:cNvSpPr/>
      </dsp:nvSpPr>
      <dsp:spPr>
        <a:xfrm rot="10800000">
          <a:off x="3328781" y="1702464"/>
          <a:ext cx="3072125" cy="2080789"/>
        </a:xfrm>
        <a:prstGeom prst="round2SameRect">
          <a:avLst>
            <a:gd name="adj1" fmla="val 10500"/>
            <a:gd name="adj2" fmla="val 0"/>
          </a:avLst>
        </a:prstGeom>
        <a:noFill/>
        <a:ln>
          <a:solidFill>
            <a:srgbClr val="00DB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ts val="5400"/>
            </a:spcAft>
          </a:pPr>
          <a:r>
            <a:rPr lang="en-US" sz="1600" b="1" kern="1200" dirty="0">
              <a:latin typeface="Arial" panose="020B0604020202020204" pitchFamily="34" charset="0"/>
              <a:cs typeface="Arial" panose="020B0604020202020204" pitchFamily="34" charset="0"/>
            </a:rPr>
            <a:t>Unify cloud storage, integrate data flow, improve data flow </a:t>
          </a:r>
          <a:r>
            <a:rPr lang="en-US" sz="1600" b="1" kern="1200" dirty="0" smtClean="0">
              <a:latin typeface="Arial" panose="020B0604020202020204" pitchFamily="34" charset="0"/>
              <a:cs typeface="Arial" panose="020B0604020202020204" pitchFamily="34" charset="0"/>
            </a:rPr>
            <a:t>efficiency</a:t>
          </a:r>
          <a:br>
            <a:rPr lang="en-US" sz="1600" b="1" kern="1200" dirty="0" smtClean="0">
              <a:latin typeface="Arial" panose="020B0604020202020204" pitchFamily="34" charset="0"/>
              <a:cs typeface="Arial" panose="020B0604020202020204" pitchFamily="34" charset="0"/>
            </a:rPr>
          </a:br>
          <a:r>
            <a:rPr lang="en-US" sz="1600" b="1" kern="1200" dirty="0" smtClean="0">
              <a:latin typeface="Arial" panose="020B0604020202020204" pitchFamily="34" charset="0"/>
              <a:cs typeface="Arial" panose="020B0604020202020204" pitchFamily="34" charset="0"/>
            </a:rPr>
            <a:t/>
          </a:r>
          <a:br>
            <a:rPr lang="en-US" sz="1600" b="1" kern="1200" dirty="0" smtClean="0">
              <a:latin typeface="Arial" panose="020B0604020202020204" pitchFamily="34" charset="0"/>
              <a:cs typeface="Arial" panose="020B0604020202020204" pitchFamily="34" charset="0"/>
            </a:rPr>
          </a:br>
          <a:r>
            <a:rPr lang="en-US" sz="1200" kern="1200" dirty="0" smtClean="0">
              <a:latin typeface="Arial" panose="020B0604020202020204" pitchFamily="34" charset="0"/>
              <a:cs typeface="Arial" panose="020B0604020202020204" pitchFamily="34" charset="0"/>
            </a:rPr>
            <a:t>High performance cloud storage system</a:t>
          </a:r>
          <a:br>
            <a:rPr lang="en-US" sz="1200" kern="1200" dirty="0" smtClean="0">
              <a:latin typeface="Arial" panose="020B0604020202020204" pitchFamily="34" charset="0"/>
              <a:cs typeface="Arial" panose="020B0604020202020204" pitchFamily="34" charset="0"/>
            </a:rPr>
          </a:br>
          <a:r>
            <a:rPr lang="en-US" sz="1200" kern="1200" dirty="0" smtClean="0">
              <a:latin typeface="Arial" panose="020B0604020202020204" pitchFamily="34" charset="0"/>
              <a:cs typeface="Arial" panose="020B0604020202020204" pitchFamily="34" charset="0"/>
            </a:rPr>
            <a:t>Linked data processing, labeling, standardization, training, etc.</a:t>
          </a:r>
          <a:br>
            <a:rPr lang="en-US" sz="1200" kern="1200" dirty="0" smtClean="0">
              <a:latin typeface="Arial" panose="020B0604020202020204" pitchFamily="34" charset="0"/>
              <a:cs typeface="Arial" panose="020B0604020202020204" pitchFamily="34" charset="0"/>
            </a:rPr>
          </a:br>
          <a:r>
            <a:rPr lang="en-US" sz="1200" kern="1200" dirty="0" smtClean="0">
              <a:latin typeface="Arial" panose="020B0604020202020204" pitchFamily="34" charset="0"/>
              <a:cs typeface="Arial" panose="020B0604020202020204" pitchFamily="34" charset="0"/>
            </a:rPr>
            <a:t>Provide training data read-ahead and caching mechanism</a:t>
          </a:r>
          <a:endParaRPr lang="en-US" sz="1200" kern="1200" dirty="0">
            <a:latin typeface="Arial" panose="020B0604020202020204" pitchFamily="34" charset="0"/>
            <a:cs typeface="Arial" panose="020B0604020202020204" pitchFamily="34" charset="0"/>
          </a:endParaRPr>
        </a:p>
      </dsp:txBody>
      <dsp:txXfrm rot="10800000">
        <a:off x="3392772" y="1702464"/>
        <a:ext cx="2944143" cy="2016798"/>
      </dsp:txXfrm>
    </dsp:sp>
    <dsp:sp modelId="{2EDB3554-7204-1947-838C-21A9F98B0BDB}">
      <dsp:nvSpPr>
        <dsp:cNvPr id="0" name=""/>
        <dsp:cNvSpPr/>
      </dsp:nvSpPr>
      <dsp:spPr>
        <a:xfrm>
          <a:off x="6676891" y="226995"/>
          <a:ext cx="2759848" cy="124847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554CB39-592C-894B-B319-70065B3D6833}">
      <dsp:nvSpPr>
        <dsp:cNvPr id="0" name=""/>
        <dsp:cNvSpPr/>
      </dsp:nvSpPr>
      <dsp:spPr>
        <a:xfrm rot="10800000">
          <a:off x="6676891" y="1702464"/>
          <a:ext cx="2759848" cy="2080789"/>
        </a:xfrm>
        <a:prstGeom prst="round2SameRect">
          <a:avLst>
            <a:gd name="adj1" fmla="val 10500"/>
            <a:gd name="adj2" fmla="val 0"/>
          </a:avLst>
        </a:prstGeom>
        <a:noFill/>
        <a:ln>
          <a:solidFill>
            <a:srgbClr val="00DBFF"/>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99568" rIns="0" bIns="99568" numCol="1" spcCol="1270" anchor="t" anchorCtr="0">
          <a:noAutofit/>
        </a:bodyPr>
        <a:lstStyle/>
        <a:p>
          <a:pPr lvl="0" algn="ctr" defTabSz="622300">
            <a:lnSpc>
              <a:spcPct val="90000"/>
            </a:lnSpc>
            <a:spcBef>
              <a:spcPct val="0"/>
            </a:spcBef>
            <a:spcAft>
              <a:spcPts val="4800"/>
            </a:spcAft>
          </a:pPr>
          <a:r>
            <a:rPr lang="en-US" sz="1400" b="1" kern="1200" dirty="0">
              <a:latin typeface="Arial" panose="020B0604020202020204" pitchFamily="34" charset="0"/>
              <a:cs typeface="Arial" panose="020B0604020202020204" pitchFamily="34" charset="0"/>
            </a:rPr>
            <a:t>With dozens of algorithm groups, and more than 100 developers, the training model size increased 3 </a:t>
          </a:r>
          <a:r>
            <a:rPr lang="en-US" sz="1400" b="1" kern="1200" dirty="0" smtClean="0">
              <a:latin typeface="Arial" panose="020B0604020202020204" pitchFamily="34" charset="0"/>
              <a:cs typeface="Arial" panose="020B0604020202020204" pitchFamily="34" charset="0"/>
            </a:rPr>
            <a:t>times</a:t>
          </a:r>
          <a:br>
            <a:rPr lang="en-US" sz="1400" b="1" kern="1200" dirty="0" smtClean="0">
              <a:latin typeface="Arial" panose="020B0604020202020204" pitchFamily="34" charset="0"/>
              <a:cs typeface="Arial" panose="020B0604020202020204" pitchFamily="34" charset="0"/>
            </a:rPr>
          </a:br>
          <a:r>
            <a:rPr lang="en-US" sz="1400" b="1" kern="1200" dirty="0" smtClean="0">
              <a:latin typeface="Arial" panose="020B0604020202020204" pitchFamily="34" charset="0"/>
              <a:cs typeface="Arial" panose="020B0604020202020204" pitchFamily="34" charset="0"/>
            </a:rPr>
            <a:t/>
          </a:r>
          <a:br>
            <a:rPr lang="en-US" sz="1400" b="1" kern="1200" dirty="0" smtClean="0">
              <a:latin typeface="Arial" panose="020B0604020202020204" pitchFamily="34" charset="0"/>
              <a:cs typeface="Arial" panose="020B0604020202020204" pitchFamily="34" charset="0"/>
            </a:rPr>
          </a:br>
          <a:r>
            <a:rPr lang="en-US" sz="1100" kern="1200" dirty="0" smtClean="0">
              <a:latin typeface="Arial" panose="020B0604020202020204" pitchFamily="34" charset="0"/>
              <a:cs typeface="Arial" panose="020B0604020202020204" pitchFamily="34" charset="0"/>
            </a:rPr>
            <a:t>Lightening </a:t>
          </a:r>
          <a:r>
            <a:rPr lang="en-US" sz="1100" kern="1200" dirty="0">
              <a:latin typeface="Arial" panose="020B0604020202020204" pitchFamily="34" charset="0"/>
              <a:cs typeface="Arial" panose="020B0604020202020204" pitchFamily="34" charset="0"/>
            </a:rPr>
            <a:t>speed deployment of  deep learning development platform</a:t>
          </a:r>
          <a:br>
            <a:rPr lang="en-US" sz="1100" kern="1200" dirty="0">
              <a:latin typeface="Arial" panose="020B0604020202020204" pitchFamily="34" charset="0"/>
              <a:cs typeface="Arial" panose="020B0604020202020204" pitchFamily="34" charset="0"/>
            </a:rPr>
          </a:br>
          <a:r>
            <a:rPr lang="en-US" sz="1100" kern="1200" dirty="0">
              <a:latin typeface="Arial" panose="020B0604020202020204" pitchFamily="34" charset="0"/>
              <a:cs typeface="Arial" panose="020B0604020202020204" pitchFamily="34" charset="0"/>
            </a:rPr>
            <a:t>Quick start network model training task</a:t>
          </a:r>
          <a:br>
            <a:rPr lang="en-US" sz="1100" kern="1200" dirty="0">
              <a:latin typeface="Arial" panose="020B0604020202020204" pitchFamily="34" charset="0"/>
              <a:cs typeface="Arial" panose="020B0604020202020204" pitchFamily="34" charset="0"/>
            </a:rPr>
          </a:br>
          <a:r>
            <a:rPr lang="en-US" sz="1100" kern="1200" dirty="0">
              <a:latin typeface="Arial" panose="020B0604020202020204" pitchFamily="34" charset="0"/>
              <a:cs typeface="Arial" panose="020B0604020202020204" pitchFamily="34" charset="0"/>
            </a:rPr>
            <a:t>Full deep learning training service</a:t>
          </a:r>
        </a:p>
      </dsp:txBody>
      <dsp:txXfrm rot="10800000">
        <a:off x="6740882" y="1702464"/>
        <a:ext cx="2631866" cy="201679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988229" y="107503"/>
            <a:ext cx="4320496" cy="239867"/>
          </a:xfrm>
          <a:prstGeom prst="rect">
            <a:avLst/>
          </a:prstGeom>
        </p:spPr>
        <p:txBody>
          <a:bodyPr vert="horz" lIns="91440" tIns="45720" rIns="91440" bIns="45720" rtlCol="0"/>
          <a:lstStyle>
            <a:lvl1pPr algn="l">
              <a:defRPr sz="1200"/>
            </a:lvl1pPr>
          </a:lstStyle>
          <a:p>
            <a:r>
              <a:rPr lang="zh-CN" altLang="en-US" dirty="0"/>
              <a:t>此处添加页眉信息</a:t>
            </a:r>
          </a:p>
        </p:txBody>
      </p:sp>
      <p:sp>
        <p:nvSpPr>
          <p:cNvPr id="3" name="日期占位符 2"/>
          <p:cNvSpPr>
            <a:spLocks noGrp="1"/>
          </p:cNvSpPr>
          <p:nvPr>
            <p:ph type="dt" sz="quarter" idx="1"/>
          </p:nvPr>
        </p:nvSpPr>
        <p:spPr>
          <a:xfrm>
            <a:off x="1989137" y="351842"/>
            <a:ext cx="4319587" cy="228600"/>
          </a:xfrm>
          <a:prstGeom prst="rect">
            <a:avLst/>
          </a:prstGeom>
        </p:spPr>
        <p:txBody>
          <a:bodyPr vert="horz" lIns="91440" tIns="45720" rIns="91440" bIns="45720" rtlCol="0"/>
          <a:lstStyle>
            <a:lvl1pPr algn="r">
              <a:defRPr sz="1200"/>
            </a:lvl1pPr>
          </a:lstStyle>
          <a:p>
            <a:pPr algn="l"/>
            <a:fld id="{CB446F43-867F-4F64-92FD-6C8496B9358B}" type="datetimeFigureOut">
              <a:rPr lang="zh-CN" altLang="en-US" smtClean="0"/>
              <a:pPr algn="l"/>
              <a:t>2020/10/30</a:t>
            </a:fld>
            <a:endParaRPr lang="zh-CN" altLang="en-US"/>
          </a:p>
        </p:txBody>
      </p:sp>
      <p:sp>
        <p:nvSpPr>
          <p:cNvPr id="4" name="页脚占位符 3"/>
          <p:cNvSpPr>
            <a:spLocks noGrp="1"/>
          </p:cNvSpPr>
          <p:nvPr>
            <p:ph type="ftr" sz="quarter" idx="2"/>
          </p:nvPr>
        </p:nvSpPr>
        <p:spPr>
          <a:xfrm>
            <a:off x="518112" y="8748464"/>
            <a:ext cx="2971800" cy="321941"/>
          </a:xfrm>
          <a:prstGeom prst="rect">
            <a:avLst/>
          </a:prstGeom>
        </p:spPr>
        <p:txBody>
          <a:bodyPr vert="horz" lIns="91440" tIns="45720" rIns="91440" bIns="45720" rtlCol="0" anchor="b"/>
          <a:lstStyle>
            <a:lvl1pPr algn="l">
              <a:defRPr sz="1200"/>
            </a:lvl1pPr>
          </a:lstStyle>
          <a:p>
            <a:r>
              <a:rPr lang="zh-CN" altLang="en-US" dirty="0"/>
              <a:t>此处添加页脚信息</a:t>
            </a:r>
          </a:p>
        </p:txBody>
      </p:sp>
      <p:sp>
        <p:nvSpPr>
          <p:cNvPr id="5" name="灯片编号占位符 4"/>
          <p:cNvSpPr>
            <a:spLocks noGrp="1"/>
          </p:cNvSpPr>
          <p:nvPr>
            <p:ph type="sldNum" sz="quarter" idx="3"/>
          </p:nvPr>
        </p:nvSpPr>
        <p:spPr>
          <a:xfrm>
            <a:off x="5085183" y="8748464"/>
            <a:ext cx="1223541" cy="323529"/>
          </a:xfrm>
          <a:prstGeom prst="rect">
            <a:avLst/>
          </a:prstGeom>
        </p:spPr>
        <p:txBody>
          <a:bodyPr vert="horz" lIns="91440" tIns="45720" rIns="91440" bIns="45720" rtlCol="0" anchor="b"/>
          <a:lstStyle>
            <a:lvl1pPr algn="r">
              <a:defRPr sz="1200"/>
            </a:lvl1pPr>
          </a:lstStyle>
          <a:p>
            <a:r>
              <a:rPr lang="zh-CN" altLang="en-US" dirty="0"/>
              <a:t>第 </a:t>
            </a:r>
            <a:fld id="{15FF29FA-1BF5-411D-8347-0A24CCE555CE}" type="slidenum">
              <a:rPr lang="zh-CN" altLang="en-US" smtClean="0"/>
              <a:pPr/>
              <a:t>‹#›</a:t>
            </a:fld>
            <a:r>
              <a:rPr lang="zh-CN" altLang="en-US" dirty="0"/>
              <a:t> 页 讲义</a:t>
            </a:r>
          </a:p>
        </p:txBody>
      </p:sp>
      <p:cxnSp>
        <p:nvCxnSpPr>
          <p:cNvPr id="10" name="直接连接符 9"/>
          <p:cNvCxnSpPr/>
          <p:nvPr/>
        </p:nvCxnSpPr>
        <p:spPr>
          <a:xfrm>
            <a:off x="0" y="723669"/>
            <a:ext cx="685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429000" y="1312195"/>
            <a:ext cx="2879725" cy="1603621"/>
            <a:chOff x="0" y="1312195"/>
            <a:chExt cx="6858000" cy="1603621"/>
          </a:xfrm>
        </p:grpSpPr>
        <p:cxnSp>
          <p:nvCxnSpPr>
            <p:cNvPr id="11" name="直接连接符 10"/>
            <p:cNvCxnSpPr/>
            <p:nvPr/>
          </p:nvCxnSpPr>
          <p:spPr>
            <a:xfrm>
              <a:off x="0" y="131219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171310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11400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251491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2915816"/>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3429000" y="3980364"/>
            <a:ext cx="2879725" cy="1603621"/>
            <a:chOff x="0" y="1312195"/>
            <a:chExt cx="6858000" cy="1603621"/>
          </a:xfrm>
        </p:grpSpPr>
        <p:cxnSp>
          <p:nvCxnSpPr>
            <p:cNvPr id="19" name="直接连接符 18"/>
            <p:cNvCxnSpPr/>
            <p:nvPr/>
          </p:nvCxnSpPr>
          <p:spPr>
            <a:xfrm>
              <a:off x="0" y="131219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171310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211400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251491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2915816"/>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429000" y="6629089"/>
            <a:ext cx="2879725" cy="1603621"/>
            <a:chOff x="0" y="1312195"/>
            <a:chExt cx="6858000" cy="1603621"/>
          </a:xfrm>
        </p:grpSpPr>
        <p:cxnSp>
          <p:nvCxnSpPr>
            <p:cNvPr id="26" name="直接连接符 25"/>
            <p:cNvCxnSpPr/>
            <p:nvPr/>
          </p:nvCxnSpPr>
          <p:spPr>
            <a:xfrm>
              <a:off x="0" y="131219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171310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211400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0" y="251491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0" y="2915816"/>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549275" y="114299"/>
            <a:ext cx="1368152" cy="466143"/>
          </a:xfrm>
          <a:prstGeom prst="rect">
            <a:avLst/>
          </a:prstGeom>
          <a:solidFill>
            <a:schemeClr val="bg1"/>
          </a:solid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75000"/>
                    <a:lumOff val="25000"/>
                  </a:schemeClr>
                </a:solidFill>
              </a:rPr>
              <a:t>LOGO</a:t>
            </a:r>
            <a:endParaRPr lang="zh-CN" altLang="en-US" b="1" dirty="0">
              <a:solidFill>
                <a:schemeClr val="tx1">
                  <a:lumMod val="75000"/>
                  <a:lumOff val="25000"/>
                </a:schemeClr>
              </a:solidFill>
            </a:endParaRPr>
          </a:p>
        </p:txBody>
      </p:sp>
      <p:cxnSp>
        <p:nvCxnSpPr>
          <p:cNvPr id="33" name="直接连接符 32"/>
          <p:cNvCxnSpPr/>
          <p:nvPr/>
        </p:nvCxnSpPr>
        <p:spPr>
          <a:xfrm>
            <a:off x="0" y="8676457"/>
            <a:ext cx="685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3328526" y="989904"/>
            <a:ext cx="1261884" cy="307777"/>
          </a:xfrm>
          <a:prstGeom prst="rect">
            <a:avLst/>
          </a:prstGeom>
        </p:spPr>
        <p:txBody>
          <a:bodyPr wrap="none">
            <a:spAutoFit/>
          </a:bodyPr>
          <a:lstStyle/>
          <a:p>
            <a:r>
              <a:rPr lang="zh-CN" altLang="en-US" sz="1400" dirty="0">
                <a:solidFill>
                  <a:srgbClr val="C0C0C0"/>
                </a:solidFill>
              </a:rPr>
              <a:t>此处记录讲义</a:t>
            </a:r>
          </a:p>
        </p:txBody>
      </p:sp>
      <p:sp>
        <p:nvSpPr>
          <p:cNvPr id="36" name="矩形 35"/>
          <p:cNvSpPr/>
          <p:nvPr/>
        </p:nvSpPr>
        <p:spPr>
          <a:xfrm>
            <a:off x="3328526" y="3672587"/>
            <a:ext cx="1261884" cy="307777"/>
          </a:xfrm>
          <a:prstGeom prst="rect">
            <a:avLst/>
          </a:prstGeom>
        </p:spPr>
        <p:txBody>
          <a:bodyPr wrap="none">
            <a:spAutoFit/>
          </a:bodyPr>
          <a:lstStyle/>
          <a:p>
            <a:r>
              <a:rPr lang="zh-CN" altLang="en-US" sz="1400" dirty="0">
                <a:solidFill>
                  <a:srgbClr val="C0C0C0"/>
                </a:solidFill>
              </a:rPr>
              <a:t>此处记录讲义</a:t>
            </a:r>
          </a:p>
        </p:txBody>
      </p:sp>
      <p:sp>
        <p:nvSpPr>
          <p:cNvPr id="37" name="矩形 36"/>
          <p:cNvSpPr/>
          <p:nvPr/>
        </p:nvSpPr>
        <p:spPr>
          <a:xfrm>
            <a:off x="3328526" y="6321312"/>
            <a:ext cx="1261884" cy="307777"/>
          </a:xfrm>
          <a:prstGeom prst="rect">
            <a:avLst/>
          </a:prstGeom>
        </p:spPr>
        <p:txBody>
          <a:bodyPr wrap="none">
            <a:spAutoFit/>
          </a:bodyPr>
          <a:lstStyle/>
          <a:p>
            <a:r>
              <a:rPr lang="zh-CN" altLang="en-US" sz="1400" dirty="0">
                <a:solidFill>
                  <a:srgbClr val="C0C0C0"/>
                </a:solidFill>
              </a:rPr>
              <a:t>此处记录讲义</a:t>
            </a:r>
          </a:p>
        </p:txBody>
      </p:sp>
      <p:pic>
        <p:nvPicPr>
          <p:cNvPr id="38" name="Picture 3" descr="E:\设计素材\shadow.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275" y="2929386"/>
            <a:ext cx="2663701" cy="30911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E:\设计素材\shadow.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275" y="5581827"/>
            <a:ext cx="2663701" cy="30911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E:\设计素材\shadow.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275" y="8232710"/>
            <a:ext cx="2663701" cy="30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411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5" name="Picture 3" descr="E:\设计素材\shad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5292080"/>
            <a:ext cx="5759450" cy="374364"/>
          </a:xfrm>
          <a:prstGeom prst="rect">
            <a:avLst/>
          </a:prstGeom>
          <a:noFill/>
          <a:extLst>
            <a:ext uri="{909E8E84-426E-40DD-AFC4-6F175D3DCCD1}">
              <a14:hiddenFill xmlns:a14="http://schemas.microsoft.com/office/drawing/2010/main">
                <a:solidFill>
                  <a:srgbClr val="FFFFFF"/>
                </a:solidFill>
              </a14:hiddenFill>
            </a:ext>
          </a:extLst>
        </p:spPr>
      </p:pic>
      <p:sp>
        <p:nvSpPr>
          <p:cNvPr id="2" name="页眉占位符 1"/>
          <p:cNvSpPr>
            <a:spLocks noGrp="1"/>
          </p:cNvSpPr>
          <p:nvPr>
            <p:ph type="hdr" sz="quarter"/>
          </p:nvPr>
        </p:nvSpPr>
        <p:spPr>
          <a:xfrm>
            <a:off x="1988840" y="114299"/>
            <a:ext cx="4319884" cy="233072"/>
          </a:xfrm>
          <a:prstGeom prst="rect">
            <a:avLst/>
          </a:prstGeom>
        </p:spPr>
        <p:txBody>
          <a:bodyPr vert="horz" lIns="91440" tIns="45720" rIns="91440" bIns="45720" rtlCol="0"/>
          <a:lstStyle>
            <a:lvl1pPr algn="l">
              <a:defRPr sz="1200"/>
            </a:lvl1pPr>
          </a:lstStyle>
          <a:p>
            <a:r>
              <a:rPr lang="zh-CN" altLang="en-US" dirty="0"/>
              <a:t>此处添加页眉信息</a:t>
            </a:r>
          </a:p>
        </p:txBody>
      </p:sp>
      <p:sp>
        <p:nvSpPr>
          <p:cNvPr id="3" name="日期占位符 2"/>
          <p:cNvSpPr>
            <a:spLocks noGrp="1"/>
          </p:cNvSpPr>
          <p:nvPr>
            <p:ph type="dt" idx="1"/>
          </p:nvPr>
        </p:nvSpPr>
        <p:spPr>
          <a:xfrm>
            <a:off x="1988840" y="347370"/>
            <a:ext cx="4319885" cy="233072"/>
          </a:xfrm>
          <a:prstGeom prst="rect">
            <a:avLst/>
          </a:prstGeom>
        </p:spPr>
        <p:txBody>
          <a:bodyPr vert="horz" lIns="91440" tIns="45720" rIns="91440" bIns="45720" rtlCol="0"/>
          <a:lstStyle>
            <a:lvl1pPr algn="l">
              <a:defRPr sz="1200"/>
            </a:lvl1pPr>
          </a:lstStyle>
          <a:p>
            <a:fld id="{D51D64F8-606E-4201-A2DE-1AF0754CE781}" type="datetimeFigureOut">
              <a:rPr lang="zh-CN" altLang="en-US" smtClean="0"/>
              <a:pPr/>
              <a:t>2020/10/30</a:t>
            </a:fld>
            <a:endParaRPr lang="zh-CN" altLang="en-US"/>
          </a:p>
        </p:txBody>
      </p:sp>
      <p:sp>
        <p:nvSpPr>
          <p:cNvPr id="4" name="幻灯片图像占位符 3"/>
          <p:cNvSpPr>
            <a:spLocks noGrp="1" noRot="1" noChangeAspect="1"/>
          </p:cNvSpPr>
          <p:nvPr>
            <p:ph type="sldImg" idx="2"/>
          </p:nvPr>
        </p:nvSpPr>
        <p:spPr>
          <a:xfrm>
            <a:off x="-404813" y="971550"/>
            <a:ext cx="7670801" cy="43164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549275" y="5508104"/>
            <a:ext cx="5759450" cy="2878088"/>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549523" y="8748465"/>
            <a:ext cx="2971800" cy="287585"/>
          </a:xfrm>
          <a:prstGeom prst="rect">
            <a:avLst/>
          </a:prstGeom>
        </p:spPr>
        <p:txBody>
          <a:bodyPr vert="horz" lIns="91440" tIns="45720" rIns="91440" bIns="45720" rtlCol="0" anchor="b"/>
          <a:lstStyle>
            <a:lvl1pPr algn="l">
              <a:defRPr sz="1200"/>
            </a:lvl1pPr>
          </a:lstStyle>
          <a:p>
            <a:r>
              <a:rPr lang="zh-CN" altLang="en-US" dirty="0"/>
              <a:t>此处添加页脚信息</a:t>
            </a:r>
          </a:p>
        </p:txBody>
      </p:sp>
      <p:sp>
        <p:nvSpPr>
          <p:cNvPr id="7" name="灯片编号占位符 6"/>
          <p:cNvSpPr>
            <a:spLocks noGrp="1"/>
          </p:cNvSpPr>
          <p:nvPr>
            <p:ph type="sldNum" sz="quarter" idx="5"/>
          </p:nvPr>
        </p:nvSpPr>
        <p:spPr>
          <a:xfrm>
            <a:off x="3884613" y="8748713"/>
            <a:ext cx="2424112" cy="287337"/>
          </a:xfrm>
          <a:prstGeom prst="rect">
            <a:avLst/>
          </a:prstGeom>
        </p:spPr>
        <p:txBody>
          <a:bodyPr vert="horz" lIns="91440" tIns="45720" rIns="91440" bIns="45720" rtlCol="0" anchor="b"/>
          <a:lstStyle>
            <a:lvl1pPr algn="r">
              <a:defRPr sz="1200"/>
            </a:lvl1pPr>
          </a:lstStyle>
          <a:p>
            <a:r>
              <a:rPr lang="zh-CN" altLang="en-US" dirty="0"/>
              <a:t>第 </a:t>
            </a:r>
            <a:fld id="{CE884005-AAD7-43DA-8323-709AF992FEE5}" type="slidenum">
              <a:rPr lang="zh-CN" altLang="en-US" smtClean="0"/>
              <a:pPr/>
              <a:t>‹#›</a:t>
            </a:fld>
            <a:r>
              <a:rPr lang="zh-CN" altLang="en-US" dirty="0"/>
              <a:t> 页</a:t>
            </a:r>
          </a:p>
        </p:txBody>
      </p:sp>
      <p:cxnSp>
        <p:nvCxnSpPr>
          <p:cNvPr id="8" name="直接连接符 7"/>
          <p:cNvCxnSpPr/>
          <p:nvPr/>
        </p:nvCxnSpPr>
        <p:spPr>
          <a:xfrm>
            <a:off x="0" y="723669"/>
            <a:ext cx="685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49275" y="114299"/>
            <a:ext cx="1368152" cy="466143"/>
          </a:xfrm>
          <a:prstGeom prst="rect">
            <a:avLst/>
          </a:prstGeom>
          <a:solidFill>
            <a:schemeClr val="bg1"/>
          </a:solid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75000"/>
                    <a:lumOff val="25000"/>
                  </a:schemeClr>
                </a:solidFill>
              </a:rPr>
              <a:t>LOGO</a:t>
            </a:r>
            <a:endParaRPr lang="zh-CN" altLang="en-US" b="1" dirty="0">
              <a:solidFill>
                <a:schemeClr val="tx1">
                  <a:lumMod val="75000"/>
                  <a:lumOff val="25000"/>
                </a:schemeClr>
              </a:solidFill>
            </a:endParaRPr>
          </a:p>
        </p:txBody>
      </p:sp>
      <p:cxnSp>
        <p:nvCxnSpPr>
          <p:cNvPr id="10" name="直接连接符 9"/>
          <p:cNvCxnSpPr/>
          <p:nvPr/>
        </p:nvCxnSpPr>
        <p:spPr>
          <a:xfrm>
            <a:off x="0" y="8676457"/>
            <a:ext cx="685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376220"/>
      </p:ext>
    </p:extLst>
  </p:cSld>
  <p:clrMap bg1="lt1" tx1="dk1" bg2="lt2" tx2="dk2" accent1="accent1" accent2="accent2" accent3="accent3" accent4="accent4" accent5="accent5" accent6="accent6" hlink="hlink" folHlink="folHlink"/>
  <p:notesStyle>
    <a:lvl1pPr marL="171450" indent="-171450" algn="l" defTabSz="914400" rtl="0" eaLnBrk="1" fontAlgn="ctr" latinLnBrk="0" hangingPunct="1">
      <a:buSzPct val="70000"/>
      <a:buFont typeface="Wingdings" pitchFamily="2" charset="2"/>
      <a:buChar char="l"/>
      <a:defRPr sz="1200" kern="1200">
        <a:solidFill>
          <a:schemeClr val="tx1">
            <a:lumMod val="75000"/>
            <a:lumOff val="25000"/>
          </a:schemeClr>
        </a:solidFill>
        <a:latin typeface="+mn-lt"/>
        <a:ea typeface="+mn-ea"/>
        <a:cs typeface="+mn-cs"/>
      </a:defRPr>
    </a:lvl1pPr>
    <a:lvl2pPr marL="628650" indent="-171450" algn="l" defTabSz="914400" rtl="0" eaLnBrk="1" fontAlgn="ctr" latinLnBrk="0" hangingPunct="1">
      <a:buSzPct val="70000"/>
      <a:buFont typeface="Wingdings" pitchFamily="2" charset="2"/>
      <a:buChar char="l"/>
      <a:defRPr sz="1200" kern="1200">
        <a:solidFill>
          <a:schemeClr val="tx1">
            <a:lumMod val="75000"/>
            <a:lumOff val="25000"/>
          </a:schemeClr>
        </a:solidFill>
        <a:latin typeface="+mn-lt"/>
        <a:ea typeface="+mn-ea"/>
        <a:cs typeface="+mn-cs"/>
      </a:defRPr>
    </a:lvl2pPr>
    <a:lvl3pPr marL="1085850" indent="-171450" algn="l" defTabSz="914400" rtl="0" eaLnBrk="1" fontAlgn="ctr" latinLnBrk="0" hangingPunct="1">
      <a:buSzPct val="70000"/>
      <a:buFont typeface="Wingdings" pitchFamily="2" charset="2"/>
      <a:buChar char="l"/>
      <a:defRPr sz="1200" kern="1200">
        <a:solidFill>
          <a:schemeClr val="tx1">
            <a:lumMod val="75000"/>
            <a:lumOff val="25000"/>
          </a:schemeClr>
        </a:solidFill>
        <a:latin typeface="+mn-lt"/>
        <a:ea typeface="+mn-ea"/>
        <a:cs typeface="+mn-cs"/>
      </a:defRPr>
    </a:lvl3pPr>
    <a:lvl4pPr marL="1543050" indent="-171450" algn="l" defTabSz="914400" rtl="0" eaLnBrk="1" fontAlgn="ctr" latinLnBrk="0" hangingPunct="1">
      <a:buSzPct val="70000"/>
      <a:buFont typeface="Wingdings" pitchFamily="2" charset="2"/>
      <a:buChar char="l"/>
      <a:defRPr sz="1200" kern="1200">
        <a:solidFill>
          <a:schemeClr val="tx1">
            <a:lumMod val="75000"/>
            <a:lumOff val="25000"/>
          </a:schemeClr>
        </a:solidFill>
        <a:latin typeface="+mn-lt"/>
        <a:ea typeface="+mn-ea"/>
        <a:cs typeface="+mn-cs"/>
      </a:defRPr>
    </a:lvl4pPr>
    <a:lvl5pPr marL="2000250" indent="-171450" algn="l" defTabSz="914400" rtl="0" eaLnBrk="1" fontAlgn="ctr" latinLnBrk="0" hangingPunct="1">
      <a:buSzPct val="70000"/>
      <a:buFont typeface="Wingdings" pitchFamily="2" charset="2"/>
      <a:buChar char="l"/>
      <a:defRPr sz="1200" kern="1200">
        <a:solidFill>
          <a:schemeClr val="tx1">
            <a:lumMod val="75000"/>
            <a:lumOff val="25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a:t>
            </a:fld>
            <a:r>
              <a:rPr lang="zh-CN" altLang="en-US" smtClean="0"/>
              <a:t> 页</a:t>
            </a:r>
            <a:endParaRPr lang="zh-CN" altLang="en-US" dirty="0"/>
          </a:p>
        </p:txBody>
      </p:sp>
    </p:spTree>
    <p:extLst>
      <p:ext uri="{BB962C8B-B14F-4D97-AF65-F5344CB8AC3E}">
        <p14:creationId xmlns:p14="http://schemas.microsoft.com/office/powerpoint/2010/main" val="401632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The fourth trend is about AI accelerating the digital transformation of traditional industries. AI is no longer the patent or monopoly of Internet companies, but began to empower the traditional industries, bringing drastic improvement in their efficiency.</a:t>
            </a:r>
          </a:p>
          <a:p>
            <a:pPr marL="0" indent="0">
              <a:buNone/>
            </a:pPr>
            <a:endParaRPr lang="en-US" altLang="zh-CN" dirty="0" smtClean="0"/>
          </a:p>
          <a:p>
            <a:pPr marL="0" indent="0">
              <a:buNone/>
            </a:pPr>
            <a:r>
              <a:rPr lang="en-US" altLang="zh-CN" dirty="0" smtClean="0"/>
              <a:t>For example, Philips’ AI intelligent diagnosis can reduce the of lung nodule detection down to less than 1% error rate.</a:t>
            </a:r>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10</a:t>
            </a:fld>
            <a:r>
              <a:rPr lang="zh-CN" altLang="en-US" smtClean="0"/>
              <a:t> 页</a:t>
            </a:r>
            <a:endParaRPr lang="zh-CN" altLang="en-US" dirty="0"/>
          </a:p>
        </p:txBody>
      </p:sp>
    </p:spTree>
    <p:extLst>
      <p:ext uri="{BB962C8B-B14F-4D97-AF65-F5344CB8AC3E}">
        <p14:creationId xmlns:p14="http://schemas.microsoft.com/office/powerpoint/2010/main" val="1948222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The four trends that we just discussed present new challenges for AI computing, so next we will have a look how Inspur is responding to these challenges with innovations.</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11</a:t>
            </a:fld>
            <a:r>
              <a:rPr lang="zh-CN" altLang="en-US" smtClean="0"/>
              <a:t> 页</a:t>
            </a:r>
            <a:endParaRPr lang="zh-CN" altLang="en-US" dirty="0"/>
          </a:p>
        </p:txBody>
      </p:sp>
    </p:spTree>
    <p:extLst>
      <p:ext uri="{BB962C8B-B14F-4D97-AF65-F5344CB8AC3E}">
        <p14:creationId xmlns:p14="http://schemas.microsoft.com/office/powerpoint/2010/main" val="60016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Facing the challenge of improving the efficiency of AI R&amp;D innovation, enterprises generally pay attention to three aspects: </a:t>
            </a:r>
          </a:p>
          <a:p>
            <a:pPr marL="0" indent="0">
              <a:buNone/>
            </a:pPr>
            <a:endParaRPr lang="en-US" altLang="zh-CN" dirty="0" smtClean="0"/>
          </a:p>
          <a:p>
            <a:pPr marL="0" indent="0">
              <a:buNone/>
            </a:pPr>
            <a:r>
              <a:rPr lang="en-US" altLang="zh-CN" dirty="0" smtClean="0"/>
              <a:t>One is about shortening the R&amp;D cycle. </a:t>
            </a:r>
          </a:p>
          <a:p>
            <a:pPr marL="0" indent="0">
              <a:buNone/>
            </a:pPr>
            <a:r>
              <a:rPr lang="en-US" altLang="zh-CN" dirty="0" smtClean="0"/>
              <a:t>Two is the Throughput, which indicates the flux of how many models can be studied at one time. Of course, by studying 100 models at a time, for sure you will be much more efficient than somebody else that can do for example just two.  </a:t>
            </a:r>
          </a:p>
          <a:p>
            <a:pPr marL="0" indent="0">
              <a:buNone/>
            </a:pPr>
            <a:r>
              <a:rPr lang="en-US" altLang="zh-CN" dirty="0" smtClean="0"/>
              <a:t>Third - Capability, which becomes a differentiator for something you can do, and others can’t, and your research and development will have a definitive edge to be more efficient.</a:t>
            </a:r>
            <a:br>
              <a:rPr lang="en-US" altLang="zh-CN" dirty="0" smtClean="0"/>
            </a:br>
            <a:endParaRPr lang="en-US" altLang="zh-CN" dirty="0" smtClean="0"/>
          </a:p>
          <a:p>
            <a:pPr marL="0" indent="0">
              <a:buNone/>
            </a:pPr>
            <a:r>
              <a:rPr lang="en-US" altLang="zh-CN" dirty="0" smtClean="0"/>
              <a:t>With the Deep Learning models’ complexity increase, AI computing faces more and more challenges. Therefore, we urgently need to improve cluster computing performance through fast interconnected accelerators and resource optimization, improve the speed and accuracy of model training, and the efficiency of AI R&amp;D innovations.</a:t>
            </a:r>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12</a:t>
            </a:fld>
            <a:r>
              <a:rPr lang="zh-CN" altLang="en-US" smtClean="0"/>
              <a:t> 页</a:t>
            </a:r>
            <a:endParaRPr lang="zh-CN" altLang="en-US" dirty="0"/>
          </a:p>
        </p:txBody>
      </p:sp>
    </p:spTree>
    <p:extLst>
      <p:ext uri="{BB962C8B-B14F-4D97-AF65-F5344CB8AC3E}">
        <p14:creationId xmlns:p14="http://schemas.microsoft.com/office/powerpoint/2010/main" val="354749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Besides, the challenges just mentioned, what I want to talk about today is the challenge of integrating AI into cloud computing, which is the most popular challenge in the AI industry.</a:t>
            </a:r>
          </a:p>
          <a:p>
            <a:pPr marL="0" indent="0">
              <a:buNone/>
            </a:pPr>
            <a:endParaRPr lang="en-US" altLang="zh-CN" dirty="0" smtClean="0"/>
          </a:p>
          <a:p>
            <a:pPr marL="0" indent="0">
              <a:buNone/>
            </a:pPr>
            <a:r>
              <a:rPr lang="en-US" altLang="zh-CN" dirty="0" smtClean="0"/>
              <a:t>The integration of AI into cloud computing, which needs to resolve the following problems:</a:t>
            </a:r>
          </a:p>
          <a:p>
            <a:pPr marL="0" indent="0">
              <a:buNone/>
            </a:pPr>
            <a:r>
              <a:rPr lang="en-US" altLang="zh-CN" dirty="0" smtClean="0"/>
              <a:t>How to integrate AI into public and / or private cloud IT infrastructure,</a:t>
            </a:r>
          </a:p>
          <a:p>
            <a:pPr marL="0" indent="0">
              <a:buNone/>
            </a:pPr>
            <a:r>
              <a:rPr lang="en-US" altLang="zh-CN" dirty="0" smtClean="0"/>
              <a:t>How to effectively use heterogeneous AI resources in the cloud, </a:t>
            </a:r>
          </a:p>
          <a:p>
            <a:pPr marL="0" indent="0">
              <a:buNone/>
            </a:pPr>
            <a:r>
              <a:rPr lang="en-US" altLang="zh-CN" dirty="0" smtClean="0"/>
              <a:t>How to effectively manage and utilize the cloud resources to maximize the efficiency of AI computing,</a:t>
            </a:r>
            <a:r>
              <a:rPr lang="en-US" altLang="zh-CN" baseline="0" dirty="0" smtClean="0"/>
              <a:t> </a:t>
            </a:r>
            <a:r>
              <a:rPr lang="en-US" altLang="zh-CN" dirty="0" smtClean="0"/>
              <a:t>etc.</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13</a:t>
            </a:fld>
            <a:r>
              <a:rPr lang="zh-CN" altLang="en-US" smtClean="0"/>
              <a:t> 页</a:t>
            </a:r>
            <a:endParaRPr lang="zh-CN" altLang="en-US" dirty="0"/>
          </a:p>
        </p:txBody>
      </p:sp>
    </p:spTree>
    <p:extLst>
      <p:ext uri="{BB962C8B-B14F-4D97-AF65-F5344CB8AC3E}">
        <p14:creationId xmlns:p14="http://schemas.microsoft.com/office/powerpoint/2010/main" val="302862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The Inspur's innovative solution is Inspur AI OpenStack Private Cloud Platform and AI Station management platform.</a:t>
            </a:r>
          </a:p>
          <a:p>
            <a:pPr marL="0" indent="0">
              <a:buNone/>
            </a:pPr>
            <a:endParaRPr lang="en-US" altLang="zh-CN" dirty="0" smtClean="0"/>
          </a:p>
          <a:p>
            <a:pPr marL="0" indent="0">
              <a:buNone/>
            </a:pPr>
            <a:r>
              <a:rPr lang="en-US" altLang="zh-CN" dirty="0" smtClean="0"/>
              <a:t>For enterprises to build private clouds Inspur offers a solution based on OpenStack and enhanced it to run its PaaS AI Station management platform. </a:t>
            </a:r>
          </a:p>
          <a:p>
            <a:pPr marL="0" indent="0">
              <a:buNone/>
            </a:pPr>
            <a:endParaRPr lang="en-US" altLang="zh-CN" dirty="0" smtClean="0"/>
          </a:p>
          <a:p>
            <a:pPr marL="0" indent="0">
              <a:buNone/>
            </a:pPr>
            <a:r>
              <a:rPr lang="en-US" altLang="zh-CN" dirty="0" smtClean="0"/>
              <a:t>Thus, making it very convenient for OpenStack cloud users to take full advantage of the AI station management suite optimized for the AI R&amp;D process, including package integration delivery, which remarkably improves the efficiency of AI application innovation.</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14</a:t>
            </a:fld>
            <a:r>
              <a:rPr lang="zh-CN" altLang="en-US" smtClean="0"/>
              <a:t> 页</a:t>
            </a:r>
            <a:endParaRPr lang="zh-CN" altLang="en-US" dirty="0"/>
          </a:p>
        </p:txBody>
      </p:sp>
    </p:spTree>
    <p:extLst>
      <p:ext uri="{BB962C8B-B14F-4D97-AF65-F5344CB8AC3E}">
        <p14:creationId xmlns:p14="http://schemas.microsoft.com/office/powerpoint/2010/main" val="885898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In this use case, we have been able to:</a:t>
            </a:r>
          </a:p>
          <a:p>
            <a:pPr marL="0" indent="0">
              <a:buNone/>
            </a:pPr>
            <a:r>
              <a:rPr lang="en-US" altLang="zh-CN" dirty="0" smtClean="0"/>
              <a:t>Manage over a thousand GPU devices in </a:t>
            </a:r>
            <a:r>
              <a:rPr lang="en-US" altLang="zh-CN" dirty="0" err="1" smtClean="0"/>
              <a:t>Openstack</a:t>
            </a:r>
            <a:r>
              <a:rPr lang="en-US" altLang="zh-CN" dirty="0" smtClean="0"/>
              <a:t> cloud, </a:t>
            </a:r>
          </a:p>
          <a:p>
            <a:pPr marL="0" indent="0">
              <a:buNone/>
            </a:pPr>
            <a:r>
              <a:rPr lang="en-US" altLang="zh-CN" dirty="0" smtClean="0"/>
              <a:t>Increased their original utilization rate from 30% to 80%, </a:t>
            </a:r>
          </a:p>
          <a:p>
            <a:pPr marL="0" indent="0">
              <a:buNone/>
            </a:pPr>
            <a:r>
              <a:rPr lang="en-US" altLang="zh-CN" dirty="0" smtClean="0"/>
              <a:t>Supported simultaneous use of several hundred developers, </a:t>
            </a:r>
          </a:p>
          <a:p>
            <a:pPr marL="0" indent="0">
              <a:buNone/>
            </a:pPr>
            <a:r>
              <a:rPr lang="en-US" altLang="zh-CN" dirty="0" smtClean="0"/>
              <a:t>Increased the volume of the AI training model three times.</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15</a:t>
            </a:fld>
            <a:r>
              <a:rPr lang="zh-CN" altLang="en-US" smtClean="0"/>
              <a:t> 页</a:t>
            </a:r>
            <a:endParaRPr lang="zh-CN" altLang="en-US" dirty="0"/>
          </a:p>
        </p:txBody>
      </p:sp>
    </p:spTree>
    <p:extLst>
      <p:ext uri="{BB962C8B-B14F-4D97-AF65-F5344CB8AC3E}">
        <p14:creationId xmlns:p14="http://schemas.microsoft.com/office/powerpoint/2010/main" val="1791675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Moreover, Inspur remains committed to cultivating the industrial AI ecosystem and AI talents. </a:t>
            </a:r>
          </a:p>
          <a:p>
            <a:pPr marL="0" indent="0">
              <a:buNone/>
            </a:pPr>
            <a:r>
              <a:rPr lang="en-US" altLang="zh-CN" dirty="0" smtClean="0"/>
              <a:t> </a:t>
            </a:r>
          </a:p>
          <a:p>
            <a:pPr marL="0" indent="0">
              <a:buNone/>
            </a:pPr>
            <a:r>
              <a:rPr lang="en-US" altLang="zh-CN" dirty="0" smtClean="0"/>
              <a:t>Last year, Inspur hosted the third AICC AI computing conference to build an international platform for advanced AI exchanges and promote innovation and cooperation in AI technologies. </a:t>
            </a:r>
          </a:p>
          <a:p>
            <a:pPr marL="0" indent="0">
              <a:buNone/>
            </a:pPr>
            <a:r>
              <a:rPr lang="en-US" altLang="zh-CN" dirty="0" smtClean="0"/>
              <a:t>In regard of AI talent cultivation, in the first day of the AICC conference, Inspur organized the AI training camp, which this year set the record by attracting more than 1,000 participants, At the same time, together with the ASC world's largest supercomputing competition, Inspur has trained more than 5,000 college students and engineers each year.</a:t>
            </a:r>
          </a:p>
          <a:p>
            <a:pPr marL="0" indent="0">
              <a:buNone/>
            </a:pPr>
            <a:r>
              <a:rPr lang="en-US" altLang="zh-CN" dirty="0" smtClean="0"/>
              <a:t> </a:t>
            </a:r>
          </a:p>
          <a:p>
            <a:pPr marL="0" indent="0">
              <a:buNone/>
            </a:pPr>
            <a:r>
              <a:rPr lang="en-US" altLang="zh-CN" dirty="0" smtClean="0"/>
              <a:t>On the other hand, in the recent AICC conference Inspur issued the “China AI Computing Power Development Report”, which includes a comprehensive assessment of investment and supply, by industry and region, by demand and applications. It provides the scientific basis for research institutions and commercial companies to create their own vision for AI development &amp; trends and formulate their own AI development strategy, customized to their needs.</a:t>
            </a:r>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16</a:t>
            </a:fld>
            <a:r>
              <a:rPr lang="zh-CN" altLang="en-US" smtClean="0"/>
              <a:t> 页</a:t>
            </a:r>
            <a:endParaRPr lang="zh-CN" altLang="en-US" dirty="0"/>
          </a:p>
        </p:txBody>
      </p:sp>
    </p:spTree>
    <p:extLst>
      <p:ext uri="{BB962C8B-B14F-4D97-AF65-F5344CB8AC3E}">
        <p14:creationId xmlns:p14="http://schemas.microsoft.com/office/powerpoint/2010/main" val="3510225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Finally, in facing the four major trends of AI computing: </a:t>
            </a:r>
          </a:p>
          <a:p>
            <a:pPr marL="0" indent="0">
              <a:buNone/>
            </a:pPr>
            <a:r>
              <a:rPr lang="en-US" altLang="zh-CN" dirty="0" smtClean="0"/>
              <a:t>Inspur will continue to innovate, cooperate with partners to accelerate R&amp;D efficiency and innovation, </a:t>
            </a:r>
          </a:p>
          <a:p>
            <a:pPr marL="0" indent="0">
              <a:buNone/>
            </a:pPr>
            <a:r>
              <a:rPr lang="en-US" altLang="zh-CN" dirty="0" smtClean="0"/>
              <a:t>Reduce the operation cost for bringing the AI solutions online,</a:t>
            </a:r>
          </a:p>
          <a:p>
            <a:pPr marL="0" indent="0">
              <a:buNone/>
            </a:pPr>
            <a:r>
              <a:rPr lang="en-US" altLang="zh-CN" dirty="0" smtClean="0"/>
              <a:t>Integrate AI with cloud computing, </a:t>
            </a:r>
          </a:p>
          <a:p>
            <a:pPr marL="0" indent="0">
              <a:buNone/>
            </a:pPr>
            <a:r>
              <a:rPr lang="en-US" altLang="zh-CN" dirty="0" smtClean="0"/>
              <a:t>Bear a substantial responsibility for creating the AI ecosystem in the industry. </a:t>
            </a:r>
          </a:p>
          <a:p>
            <a:pPr marL="0" indent="0">
              <a:buNone/>
            </a:pPr>
            <a:r>
              <a:rPr lang="en-US" altLang="zh-CN" dirty="0" smtClean="0"/>
              <a:t> </a:t>
            </a:r>
          </a:p>
          <a:p>
            <a:pPr marL="0" indent="0">
              <a:buNone/>
            </a:pPr>
            <a:r>
              <a:rPr lang="en-US" altLang="zh-CN" dirty="0" smtClean="0"/>
              <a:t>Inspur will continue to contribute in the advancement in AI computing, promote the development of the AI ecosystem, and expand AI application adoption in industry, academia and scientific research.</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17</a:t>
            </a:fld>
            <a:r>
              <a:rPr lang="zh-CN" altLang="en-US" smtClean="0"/>
              <a:t> 页</a:t>
            </a:r>
            <a:endParaRPr lang="zh-CN" altLang="en-US" dirty="0"/>
          </a:p>
        </p:txBody>
      </p:sp>
    </p:spTree>
    <p:extLst>
      <p:ext uri="{BB962C8B-B14F-4D97-AF65-F5344CB8AC3E}">
        <p14:creationId xmlns:p14="http://schemas.microsoft.com/office/powerpoint/2010/main" val="893779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zh-CN" altLang="en-US"/>
              <a:t>第 </a:t>
            </a:r>
            <a:fld id="{CE884005-AAD7-43DA-8323-709AF992FEE5}" type="slidenum">
              <a:rPr lang="zh-CN" altLang="en-US" smtClean="0"/>
              <a:pPr/>
              <a:t>18</a:t>
            </a:fld>
            <a:r>
              <a:rPr lang="zh-CN" altLang="en-US"/>
              <a:t> 页</a:t>
            </a:r>
            <a:endParaRPr lang="zh-CN" altLang="en-US" dirty="0"/>
          </a:p>
        </p:txBody>
      </p:sp>
    </p:spTree>
    <p:extLst>
      <p:ext uri="{BB962C8B-B14F-4D97-AF65-F5344CB8AC3E}">
        <p14:creationId xmlns:p14="http://schemas.microsoft.com/office/powerpoint/2010/main" val="196055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This presentation is organized in two sections. </a:t>
            </a:r>
          </a:p>
          <a:p>
            <a:pPr marL="0" indent="0">
              <a:buNone/>
            </a:pPr>
            <a:r>
              <a:rPr lang="en-US" altLang="zh-CN" dirty="0" smtClean="0"/>
              <a:t>First, we will analyze industry trends of AI, and then we will talk about how Inspur continuously innovates to meet these challenges.</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2</a:t>
            </a:fld>
            <a:r>
              <a:rPr lang="zh-CN" altLang="en-US" smtClean="0"/>
              <a:t> 页</a:t>
            </a:r>
            <a:endParaRPr lang="zh-CN" altLang="en-US" dirty="0"/>
          </a:p>
        </p:txBody>
      </p:sp>
    </p:spTree>
    <p:extLst>
      <p:ext uri="{BB962C8B-B14F-4D97-AF65-F5344CB8AC3E}">
        <p14:creationId xmlns:p14="http://schemas.microsoft.com/office/powerpoint/2010/main" val="296266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First, let’s have a global picture of the AI industry. We can identify four territories in this complex landscape. On the left are positioned the chip providers like Intel and </a:t>
            </a:r>
            <a:r>
              <a:rPr lang="en-US" altLang="zh-CN" dirty="0" err="1" smtClean="0"/>
              <a:t>Nvidia</a:t>
            </a:r>
            <a:r>
              <a:rPr lang="en-US" altLang="zh-CN" dirty="0" smtClean="0"/>
              <a:t>. At the top are companies that provide Algorithms and Software applications, and on the right layer are the Internet Service Providers, (such as Amazon cloud, Microsoft Azure, Baidu Cloud, Alibaba Cloud, </a:t>
            </a:r>
            <a:r>
              <a:rPr lang="en-US" altLang="zh-CN" dirty="0" err="1" smtClean="0"/>
              <a:t>Tencent</a:t>
            </a:r>
            <a:r>
              <a:rPr lang="en-US" altLang="zh-CN" dirty="0" smtClean="0"/>
              <a:t> Cloud, etc.), which provide the cloud services to the end users.  The role of AI server &amp; infrastructure providers at the center core (like Inspur) is to interact with all three outer layers to deliver calculation power and infrastructure support needed to provision complex AI applications. It is obvious that it is this core that facilitates and advances the development of the entire AI industry.</a:t>
            </a:r>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3</a:t>
            </a:fld>
            <a:r>
              <a:rPr lang="zh-CN" altLang="en-US" smtClean="0"/>
              <a:t> 页</a:t>
            </a:r>
            <a:endParaRPr lang="zh-CN" altLang="en-US" dirty="0"/>
          </a:p>
        </p:txBody>
      </p:sp>
    </p:spTree>
    <p:extLst>
      <p:ext uri="{BB962C8B-B14F-4D97-AF65-F5344CB8AC3E}">
        <p14:creationId xmlns:p14="http://schemas.microsoft.com/office/powerpoint/2010/main" val="3224003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As global manufacturer, Inspur has been fully engaged in the design and development of a full AI stack in four layers. It includes a comprehensive computing platform of the most advanced technologies, a complete management &amp; performance suite, many modern deep learning frameworks carefully optimized to deliver end-to-end, agile, and cost-efficient AI solutions for its industry customers. Currently,</a:t>
            </a:r>
            <a:r>
              <a:rPr lang="en-US" altLang="zh-CN" baseline="0" dirty="0" smtClean="0"/>
              <a:t> Inspur AI market share is more than 51% and much higher than the other domestic and foreign competitors.</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4</a:t>
            </a:fld>
            <a:r>
              <a:rPr lang="zh-CN" altLang="en-US" smtClean="0"/>
              <a:t> 页</a:t>
            </a:r>
            <a:endParaRPr lang="zh-CN" altLang="en-US" dirty="0"/>
          </a:p>
        </p:txBody>
      </p:sp>
    </p:spTree>
    <p:extLst>
      <p:ext uri="{BB962C8B-B14F-4D97-AF65-F5344CB8AC3E}">
        <p14:creationId xmlns:p14="http://schemas.microsoft.com/office/powerpoint/2010/main" val="111285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In addition</a:t>
            </a:r>
            <a:r>
              <a:rPr lang="zh-CN" altLang="en-US" dirty="0" smtClean="0"/>
              <a:t>，</a:t>
            </a:r>
            <a:r>
              <a:rPr lang="en-US" altLang="zh-CN" dirty="0" smtClean="0"/>
              <a:t>Inspur is also leading AI computing power. Inspur's latest super AI server NF5488A5 broke </a:t>
            </a:r>
            <a:r>
              <a:rPr lang="en-US" altLang="zh-CN" dirty="0" err="1" smtClean="0"/>
              <a:t>MLPerf</a:t>
            </a:r>
            <a:r>
              <a:rPr lang="en-US" altLang="zh-CN" dirty="0" smtClean="0"/>
              <a:t> records many times. Specifically,</a:t>
            </a:r>
            <a:r>
              <a:rPr lang="en-US" altLang="zh-CN" baseline="0" dirty="0" smtClean="0"/>
              <a:t> Inspur NF5488A4 is 1st Rank in </a:t>
            </a:r>
            <a:r>
              <a:rPr lang="en-US" altLang="zh-CN" baseline="0" dirty="0" err="1" smtClean="0"/>
              <a:t>MLPerf</a:t>
            </a:r>
            <a:r>
              <a:rPr lang="en-US" altLang="zh-CN" baseline="0" dirty="0" smtClean="0"/>
              <a:t> v0.7 Performance Resnet50 Benchmark, ~20% higher than other A100 system; and breaks 18th  World records in </a:t>
            </a:r>
            <a:r>
              <a:rPr lang="en-US" altLang="zh-CN" baseline="0" dirty="0" err="1" smtClean="0"/>
              <a:t>MLPerf</a:t>
            </a:r>
            <a:r>
              <a:rPr lang="en-US" altLang="zh-CN" baseline="0" dirty="0" smtClean="0"/>
              <a:t> v0.7 Resnet50 Inference scene.</a:t>
            </a:r>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5</a:t>
            </a:fld>
            <a:r>
              <a:rPr lang="zh-CN" altLang="en-US" smtClean="0"/>
              <a:t> 页</a:t>
            </a:r>
            <a:endParaRPr lang="zh-CN" altLang="en-US" dirty="0"/>
          </a:p>
        </p:txBody>
      </p:sp>
    </p:spTree>
    <p:extLst>
      <p:ext uri="{BB962C8B-B14F-4D97-AF65-F5344CB8AC3E}">
        <p14:creationId xmlns:p14="http://schemas.microsoft.com/office/powerpoint/2010/main" val="3541582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While providing a solid foundation for the rapid growth of the commercial AI business, Inspur also does not lose sight from the emerging trends in AI industry development. In general, at this time we can identify four major trends: </a:t>
            </a:r>
            <a:br>
              <a:rPr lang="en-US" altLang="zh-CN" dirty="0" smtClean="0"/>
            </a:br>
            <a:endParaRPr lang="en-US" altLang="zh-CN" dirty="0" smtClean="0"/>
          </a:p>
          <a:p>
            <a:pPr marL="0" indent="0">
              <a:buNone/>
            </a:pPr>
            <a:r>
              <a:rPr lang="en-US" altLang="zh-CN" dirty="0" smtClean="0"/>
              <a:t>The first one is about the fierce emergency to accelerate the AI innovations, to shorten their R&amp;D cycle and improve the overall efficiency of the efforts. </a:t>
            </a:r>
          </a:p>
          <a:p>
            <a:pPr marL="0" indent="0">
              <a:buNone/>
            </a:pPr>
            <a:endParaRPr lang="en-US" altLang="zh-CN" dirty="0" smtClean="0"/>
          </a:p>
          <a:p>
            <a:pPr marL="0" indent="0">
              <a:buNone/>
            </a:pPr>
            <a:r>
              <a:rPr lang="en-US" altLang="zh-CN" dirty="0" smtClean="0"/>
              <a:t>The second is obviously about the business deployment of mature AI technologies and reducing the OPEX and CAPEX for bringing them online, which is becoming a growing concern in the industry</a:t>
            </a:r>
          </a:p>
          <a:p>
            <a:pPr marL="0" indent="0">
              <a:buNone/>
            </a:pPr>
            <a:endParaRPr lang="en-US" altLang="zh-CN" dirty="0" smtClean="0"/>
          </a:p>
          <a:p>
            <a:pPr marL="0" indent="0">
              <a:buNone/>
            </a:pPr>
            <a:r>
              <a:rPr lang="en-US" altLang="zh-CN" dirty="0" smtClean="0"/>
              <a:t>The third, as new AI products and solutions are introduced, they cannot operate in isolation from the existing IT infrastructure, but should be fully integrated and operate a part of unified AI and IT converged infrastructure </a:t>
            </a:r>
          </a:p>
          <a:p>
            <a:pPr marL="0" indent="0">
              <a:buNone/>
            </a:pPr>
            <a:endParaRPr lang="en-US" altLang="zh-CN" dirty="0" smtClean="0"/>
          </a:p>
          <a:p>
            <a:pPr marL="0" indent="0">
              <a:buNone/>
            </a:pPr>
            <a:r>
              <a:rPr lang="en-US" altLang="zh-CN" dirty="0" smtClean="0"/>
              <a:t>The last one is about the radical impact of the AI applications in accelerating the digital transformation of traditional industries.</a:t>
            </a:r>
            <a:br>
              <a:rPr lang="en-US" altLang="zh-CN" dirty="0" smtClean="0"/>
            </a:br>
            <a:endParaRPr lang="en-US" altLang="zh-CN" dirty="0" smtClean="0"/>
          </a:p>
          <a:p>
            <a:pPr marL="0" indent="0">
              <a:buNone/>
            </a:pPr>
            <a:r>
              <a:rPr lang="en-US" altLang="zh-CN" dirty="0" smtClean="0"/>
              <a:t>Let's look at each of them.</a:t>
            </a:r>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6</a:t>
            </a:fld>
            <a:r>
              <a:rPr lang="zh-CN" altLang="en-US" smtClean="0"/>
              <a:t> 页</a:t>
            </a:r>
            <a:endParaRPr lang="zh-CN" altLang="en-US" dirty="0"/>
          </a:p>
        </p:txBody>
      </p:sp>
    </p:spTree>
    <p:extLst>
      <p:ext uri="{BB962C8B-B14F-4D97-AF65-F5344CB8AC3E}">
        <p14:creationId xmlns:p14="http://schemas.microsoft.com/office/powerpoint/2010/main" val="381585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Trend #1 is related to the R&amp;D stage.  Enterprises need to shorten the R&amp;D cycle as much as possible and improve efficiency to be able to gain competitiveness edge. As shown in the above graphs, this is particularly crucial for the technical companies that need to accelerate and shorten the AI training.  </a:t>
            </a:r>
          </a:p>
          <a:p>
            <a:pPr marL="0" indent="0">
              <a:buNone/>
            </a:pPr>
            <a:endParaRPr lang="en-US" altLang="zh-CN" dirty="0" smtClean="0"/>
          </a:p>
          <a:p>
            <a:pPr marL="0" indent="0">
              <a:buNone/>
            </a:pPr>
            <a:r>
              <a:rPr lang="en-US" altLang="zh-CN" dirty="0" smtClean="0"/>
              <a:t>With the development of the new AI models and algorithms, the demand for higher computing power is increasing exponentially, which in turn is facilitating the raise of Automatic Machine Learning (</a:t>
            </a:r>
            <a:r>
              <a:rPr lang="en-US" altLang="zh-CN" dirty="0" err="1" smtClean="0"/>
              <a:t>AutoML</a:t>
            </a:r>
            <a:r>
              <a:rPr lang="en-US" altLang="zh-CN" dirty="0" smtClean="0"/>
              <a:t>). Before, it may have taken a few months for highly experienced experts to complete the parameter adjustment and optimization process of a neural network model. Now with </a:t>
            </a:r>
            <a:r>
              <a:rPr lang="en-US" altLang="zh-CN" dirty="0" err="1" smtClean="0"/>
              <a:t>AutoML</a:t>
            </a:r>
            <a:r>
              <a:rPr lang="en-US" altLang="zh-CN" dirty="0" smtClean="0"/>
              <a:t> , we can find the most suitable model in much shorter timeframe which greatly reduces the development time!</a:t>
            </a:r>
          </a:p>
          <a:p>
            <a:pPr marL="0" indent="0">
              <a:buNone/>
            </a:pPr>
            <a:endParaRPr lang="en-US" altLang="zh-CN" dirty="0" smtClean="0"/>
          </a:p>
          <a:p>
            <a:pPr marL="0" indent="0">
              <a:buNone/>
            </a:pPr>
            <a:r>
              <a:rPr lang="en-US" altLang="zh-CN" dirty="0" smtClean="0"/>
              <a:t>The goal is to replace human mental power with the machine computing power, but the challenge is very big. The example in the center is about the human designed </a:t>
            </a:r>
            <a:r>
              <a:rPr lang="en-US" altLang="zh-CN" dirty="0" err="1" smtClean="0"/>
              <a:t>ResNet</a:t>
            </a:r>
            <a:r>
              <a:rPr lang="en-US" altLang="zh-CN" dirty="0" smtClean="0"/>
              <a:t> model that took 256 hours for a single GPU to complete the training, or one hour for 256 GPUs.  However, if Google </a:t>
            </a:r>
            <a:r>
              <a:rPr lang="en-US" altLang="zh-CN" dirty="0" err="1" smtClean="0"/>
              <a:t>NasNet</a:t>
            </a:r>
            <a:r>
              <a:rPr lang="en-US" altLang="zh-CN" dirty="0" smtClean="0"/>
              <a:t>  </a:t>
            </a:r>
            <a:r>
              <a:rPr lang="en-US" altLang="zh-CN" dirty="0" err="1" smtClean="0"/>
              <a:t>AutoML</a:t>
            </a:r>
            <a:r>
              <a:rPr lang="en-US" altLang="zh-CN" dirty="0" smtClean="0"/>
              <a:t> is used, would need nearly 8 times of computing power to complete the training. </a:t>
            </a:r>
          </a:p>
          <a:p>
            <a:pPr marL="0" indent="0">
              <a:buNone/>
            </a:pPr>
            <a:endParaRPr lang="en-US" altLang="zh-CN" dirty="0" smtClean="0"/>
          </a:p>
          <a:p>
            <a:pPr marL="0" indent="0">
              <a:buNone/>
            </a:pPr>
            <a:r>
              <a:rPr lang="en-US" altLang="zh-CN" dirty="0" smtClean="0"/>
              <a:t>It is obvious that faster growth in computing power translates to faster AI innovation and development!</a:t>
            </a:r>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7</a:t>
            </a:fld>
            <a:r>
              <a:rPr lang="zh-CN" altLang="en-US" smtClean="0"/>
              <a:t> 页</a:t>
            </a:r>
            <a:endParaRPr lang="zh-CN" altLang="en-US" dirty="0"/>
          </a:p>
        </p:txBody>
      </p:sp>
    </p:spTree>
    <p:extLst>
      <p:ext uri="{BB962C8B-B14F-4D97-AF65-F5344CB8AC3E}">
        <p14:creationId xmlns:p14="http://schemas.microsoft.com/office/powerpoint/2010/main" val="304828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Trend 2: AI Business implementation acceleration: </a:t>
            </a:r>
          </a:p>
          <a:p>
            <a:pPr marL="0" indent="0">
              <a:buNone/>
            </a:pPr>
            <a:r>
              <a:rPr lang="en-US" altLang="zh-CN" dirty="0" smtClean="0"/>
              <a:t>The second trend is about the process of AI commercial deployment being accelerated, particularly for applications like image recognition, voice recognition, and NLP. </a:t>
            </a:r>
          </a:p>
          <a:p>
            <a:pPr marL="0" indent="0">
              <a:buNone/>
            </a:pPr>
            <a:endParaRPr lang="en-US" altLang="zh-CN" dirty="0" smtClean="0"/>
          </a:p>
          <a:p>
            <a:pPr marL="0" indent="0">
              <a:buNone/>
            </a:pPr>
            <a:r>
              <a:rPr lang="en-US" altLang="zh-CN" dirty="0" smtClean="0"/>
              <a:t>For example, the Baidu brain has been frequented more than 400 million times a day, the annual shipments of </a:t>
            </a:r>
            <a:r>
              <a:rPr lang="en-US" altLang="zh-CN" dirty="0" err="1" smtClean="0"/>
              <a:t>Tmall</a:t>
            </a:r>
            <a:r>
              <a:rPr lang="en-US" altLang="zh-CN" dirty="0" smtClean="0"/>
              <a:t> genie exceeded 5 million units, Baidu NLP had 409 billion calls per day, and so on….</a:t>
            </a:r>
          </a:p>
          <a:p>
            <a:pPr marL="0" indent="0">
              <a:buNone/>
            </a:pPr>
            <a:r>
              <a:rPr lang="en-US" altLang="zh-CN" dirty="0" smtClean="0"/>
              <a:t>As a result, it triggered a huge demand for computing power, and Inspur GPU shipments was increased significantly, along with many AI-oriented FPGA and customized chips.</a:t>
            </a:r>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8</a:t>
            </a:fld>
            <a:r>
              <a:rPr lang="zh-CN" altLang="en-US" smtClean="0"/>
              <a:t> 页</a:t>
            </a:r>
            <a:endParaRPr lang="zh-CN" altLang="en-US" dirty="0"/>
          </a:p>
        </p:txBody>
      </p:sp>
    </p:spTree>
    <p:extLst>
      <p:ext uri="{BB962C8B-B14F-4D97-AF65-F5344CB8AC3E}">
        <p14:creationId xmlns:p14="http://schemas.microsoft.com/office/powerpoint/2010/main" val="709628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The third major trend is the convergence of AI with IT infrastructure. At the initial stage of AI innovation and development, a single GPU server may be sufficient. However, later in the process when AI becomes an indispensable part of enterprise R&amp;D system, it will be necessary to integrate AI into the existing IT infrastructure. If AI remains outside the IT infrastructure, it will be difficult to manage innovation efficiency. The trend of AI+ Cloud platform combination just address this problem, which also can reduce the access cost, and the open data sharing can make AI even more intelligent. </a:t>
            </a:r>
          </a:p>
          <a:p>
            <a:pPr marL="0" indent="0">
              <a:buNone/>
            </a:pPr>
            <a:endParaRPr lang="en-US" altLang="zh-CN" dirty="0" smtClean="0"/>
          </a:p>
          <a:p>
            <a:pPr marL="0" indent="0">
              <a:buNone/>
            </a:pPr>
            <a:r>
              <a:rPr lang="en-US" altLang="zh-CN" dirty="0" smtClean="0"/>
              <a:t>On the left are just some examples from the recent development in the industry, which demonstrate how the AI convergence with IT infrastructure is becoming a differentiator that  can improve the company business efficiency, accelerate the decision-making and improve the customer service. </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9</a:t>
            </a:fld>
            <a:r>
              <a:rPr lang="zh-CN" altLang="en-US" smtClean="0"/>
              <a:t> 页</a:t>
            </a:r>
            <a:endParaRPr lang="zh-CN" altLang="en-US" dirty="0"/>
          </a:p>
        </p:txBody>
      </p:sp>
    </p:spTree>
    <p:extLst>
      <p:ext uri="{BB962C8B-B14F-4D97-AF65-F5344CB8AC3E}">
        <p14:creationId xmlns:p14="http://schemas.microsoft.com/office/powerpoint/2010/main" val="2223061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ctrTitle" hasCustomPrompt="1"/>
          </p:nvPr>
        </p:nvSpPr>
        <p:spPr>
          <a:xfrm>
            <a:off x="719403" y="3573016"/>
            <a:ext cx="10945548" cy="792088"/>
          </a:xfrm>
        </p:spPr>
        <p:txBody>
          <a:bodyPr>
            <a:normAutofit/>
          </a:bodyPr>
          <a:lstStyle>
            <a:lvl1pPr algn="r">
              <a:defRPr sz="4400" b="0" baseline="0">
                <a:solidFill>
                  <a:schemeClr val="bg1"/>
                </a:solidFill>
              </a:defRPr>
            </a:lvl1pPr>
          </a:lstStyle>
          <a:p>
            <a:r>
              <a:rPr lang="en-US" altLang="zh-CN" dirty="0"/>
              <a:t>Add  main title here</a:t>
            </a:r>
            <a:endParaRPr lang="zh-CN" altLang="en-US" dirty="0"/>
          </a:p>
        </p:txBody>
      </p:sp>
      <p:sp>
        <p:nvSpPr>
          <p:cNvPr id="3" name="副标题 2"/>
          <p:cNvSpPr>
            <a:spLocks noGrp="1"/>
          </p:cNvSpPr>
          <p:nvPr>
            <p:ph type="subTitle" idx="1" hasCustomPrompt="1"/>
          </p:nvPr>
        </p:nvSpPr>
        <p:spPr>
          <a:xfrm>
            <a:off x="719403" y="4365104"/>
            <a:ext cx="10945548" cy="504056"/>
          </a:xfrm>
        </p:spPr>
        <p:txBody>
          <a:bodyPr>
            <a:noAutofit/>
          </a:bodyPr>
          <a:lstStyle>
            <a:lvl1pPr marL="0" indent="0" algn="r">
              <a:buNone/>
              <a:defRPr sz="2800" b="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Add subtitle here</a:t>
            </a:r>
            <a:endParaRPr lang="zh-CN" altLang="en-US" dirty="0"/>
          </a:p>
        </p:txBody>
      </p:sp>
      <p:sp>
        <p:nvSpPr>
          <p:cNvPr id="8" name="文本框 7"/>
          <p:cNvSpPr txBox="1"/>
          <p:nvPr userDrawn="1"/>
        </p:nvSpPr>
        <p:spPr>
          <a:xfrm>
            <a:off x="183472" y="6356189"/>
            <a:ext cx="2359941" cy="261610"/>
          </a:xfrm>
          <a:prstGeom prst="rect">
            <a:avLst/>
          </a:prstGeom>
          <a:noFill/>
        </p:spPr>
        <p:txBody>
          <a:bodyPr wrap="none" rtlCol="0">
            <a:spAutoFit/>
          </a:bodyPr>
          <a:lstStyle/>
          <a:p>
            <a:r>
              <a:rPr lang="en-US" altLang="zh-CN" sz="1100" b="0" i="0" kern="1200" dirty="0">
                <a:solidFill>
                  <a:schemeClr val="accent2">
                    <a:lumMod val="75000"/>
                  </a:schemeClr>
                </a:solidFill>
                <a:effectLst/>
                <a:latin typeface="+mn-lt"/>
                <a:ea typeface="+mn-ea"/>
                <a:cs typeface="+mn-cs"/>
              </a:rPr>
              <a:t>COMPUTING</a:t>
            </a:r>
            <a:r>
              <a:rPr lang="en-US" altLang="zh-CN" sz="1100" b="0" i="0" kern="1200" baseline="0" dirty="0">
                <a:solidFill>
                  <a:schemeClr val="accent2">
                    <a:lumMod val="75000"/>
                  </a:schemeClr>
                </a:solidFill>
                <a:effectLst/>
                <a:latin typeface="+mn-lt"/>
                <a:ea typeface="+mn-ea"/>
                <a:cs typeface="+mn-cs"/>
              </a:rPr>
              <a:t> INSPIRES FUTURE</a:t>
            </a:r>
            <a:endParaRPr lang="en-US" altLang="zh-CN" sz="1100" b="0" i="0" kern="1200" dirty="0">
              <a:solidFill>
                <a:schemeClr val="accent2">
                  <a:lumMod val="75000"/>
                </a:schemeClr>
              </a:solidFill>
              <a:effectLst/>
              <a:latin typeface="+mn-lt"/>
              <a:ea typeface="+mn-ea"/>
              <a:cs typeface="+mn-cs"/>
            </a:endParaRPr>
          </a:p>
        </p:txBody>
      </p:sp>
      <p:sp>
        <p:nvSpPr>
          <p:cNvPr id="9" name="文本框 8">
            <a:extLst>
              <a:ext uri="{FF2B5EF4-FFF2-40B4-BE49-F238E27FC236}">
                <a16:creationId xmlns="" xmlns:a16="http://schemas.microsoft.com/office/drawing/2014/main" id="{5C6DFE7D-D91D-7945-B9C2-FA43BEC6F6DD}"/>
              </a:ext>
            </a:extLst>
          </p:cNvPr>
          <p:cNvSpPr txBox="1"/>
          <p:nvPr userDrawn="1"/>
        </p:nvSpPr>
        <p:spPr>
          <a:xfrm>
            <a:off x="5244645" y="6356189"/>
            <a:ext cx="1702710" cy="261610"/>
          </a:xfrm>
          <a:prstGeom prst="rect">
            <a:avLst/>
          </a:prstGeom>
          <a:noFill/>
        </p:spPr>
        <p:txBody>
          <a:bodyPr wrap="none" rtlCol="0">
            <a:spAutoFit/>
          </a:bodyPr>
          <a:lstStyle/>
          <a:p>
            <a:r>
              <a:rPr lang="en-US" altLang="zh-CN" sz="1100" b="0" i="0" kern="1200" dirty="0">
                <a:solidFill>
                  <a:schemeClr val="accent2">
                    <a:lumMod val="75000"/>
                  </a:schemeClr>
                </a:solidFill>
                <a:effectLst/>
                <a:latin typeface="+mn-lt"/>
                <a:ea typeface="+mn-ea"/>
                <a:cs typeface="+mn-cs"/>
              </a:rPr>
              <a:t>Inspur</a:t>
            </a:r>
            <a:r>
              <a:rPr lang="zh-CN" altLang="en-US" sz="1100" b="0" i="0" kern="1200" dirty="0">
                <a:solidFill>
                  <a:schemeClr val="accent2">
                    <a:lumMod val="75000"/>
                  </a:schemeClr>
                </a:solidFill>
                <a:effectLst/>
                <a:latin typeface="+mn-lt"/>
                <a:ea typeface="+mn-ea"/>
                <a:cs typeface="+mn-cs"/>
              </a:rPr>
              <a:t> </a:t>
            </a:r>
            <a:r>
              <a:rPr lang="en-US" altLang="zh-CN" sz="1100" b="0" i="0" kern="1200" dirty="0">
                <a:solidFill>
                  <a:schemeClr val="accent2">
                    <a:lumMod val="75000"/>
                  </a:schemeClr>
                </a:solidFill>
                <a:effectLst/>
                <a:latin typeface="+mn-lt"/>
                <a:ea typeface="+mn-ea"/>
                <a:cs typeface="+mn-cs"/>
              </a:rPr>
              <a:t>Internal</a:t>
            </a:r>
            <a:r>
              <a:rPr lang="zh-CN" altLang="en-US" sz="1100" b="0" i="0" kern="1200" dirty="0">
                <a:solidFill>
                  <a:schemeClr val="accent2">
                    <a:lumMod val="75000"/>
                  </a:schemeClr>
                </a:solidFill>
                <a:effectLst/>
                <a:latin typeface="+mn-lt"/>
                <a:ea typeface="+mn-ea"/>
                <a:cs typeface="+mn-cs"/>
              </a:rPr>
              <a:t> </a:t>
            </a:r>
            <a:r>
              <a:rPr lang="en-US" altLang="zh-CN" sz="1100" b="0" i="0" kern="1200" dirty="0">
                <a:solidFill>
                  <a:schemeClr val="accent2">
                    <a:lumMod val="75000"/>
                  </a:schemeClr>
                </a:solidFill>
                <a:effectLst/>
                <a:latin typeface="+mn-lt"/>
                <a:ea typeface="+mn-ea"/>
                <a:cs typeface="+mn-cs"/>
              </a:rPr>
              <a:t>Use</a:t>
            </a:r>
            <a:r>
              <a:rPr lang="zh-CN" altLang="en-US" sz="1100" b="0" i="0" kern="1200" dirty="0">
                <a:solidFill>
                  <a:schemeClr val="accent2">
                    <a:lumMod val="75000"/>
                  </a:schemeClr>
                </a:solidFill>
                <a:effectLst/>
                <a:latin typeface="+mn-lt"/>
                <a:ea typeface="+mn-ea"/>
                <a:cs typeface="+mn-cs"/>
              </a:rPr>
              <a:t> </a:t>
            </a:r>
            <a:r>
              <a:rPr lang="en-US" altLang="zh-CN" sz="1100" b="0" i="0" kern="1200" dirty="0">
                <a:solidFill>
                  <a:schemeClr val="accent2">
                    <a:lumMod val="75000"/>
                  </a:schemeClr>
                </a:solidFill>
                <a:effectLst/>
                <a:latin typeface="+mn-lt"/>
                <a:ea typeface="+mn-ea"/>
                <a:cs typeface="+mn-cs"/>
              </a:rPr>
              <a:t>Only</a:t>
            </a:r>
          </a:p>
        </p:txBody>
      </p:sp>
      <p:sp>
        <p:nvSpPr>
          <p:cNvPr id="11" name="文本框 10">
            <a:extLst>
              <a:ext uri="{FF2B5EF4-FFF2-40B4-BE49-F238E27FC236}">
                <a16:creationId xmlns="" xmlns:a16="http://schemas.microsoft.com/office/drawing/2014/main" id="{8E2AAA2D-3A03-854D-BAC6-E68E2B0CEDBB}"/>
              </a:ext>
            </a:extLst>
          </p:cNvPr>
          <p:cNvSpPr txBox="1"/>
          <p:nvPr userDrawn="1"/>
        </p:nvSpPr>
        <p:spPr>
          <a:xfrm>
            <a:off x="9648587" y="6356189"/>
            <a:ext cx="2305439" cy="261610"/>
          </a:xfrm>
          <a:prstGeom prst="rect">
            <a:avLst/>
          </a:prstGeom>
          <a:noFill/>
        </p:spPr>
        <p:txBody>
          <a:bodyPr wrap="none" rtlCol="0">
            <a:spAutoFit/>
          </a:bodyPr>
          <a:lstStyle/>
          <a:p>
            <a:pPr marL="0" algn="l" defTabSz="914400" rtl="0" eaLnBrk="1" latinLnBrk="0" hangingPunct="1">
              <a:defRPr/>
            </a:pPr>
            <a:r>
              <a:rPr lang="en-US" altLang="zh-CN" sz="1100" b="0" i="0" kern="1200" dirty="0">
                <a:solidFill>
                  <a:schemeClr val="accent2">
                    <a:lumMod val="75000"/>
                  </a:schemeClr>
                </a:solidFill>
                <a:effectLst/>
                <a:latin typeface="+mn-lt"/>
                <a:ea typeface="+mn-ea"/>
                <a:cs typeface="+mn-cs"/>
              </a:rPr>
              <a:t>© 2020 INSPUR CORPORATION</a:t>
            </a:r>
          </a:p>
        </p:txBody>
      </p:sp>
    </p:spTree>
    <p:extLst>
      <p:ext uri="{BB962C8B-B14F-4D97-AF65-F5344CB8AC3E}">
        <p14:creationId xmlns:p14="http://schemas.microsoft.com/office/powerpoint/2010/main" val="56853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inpage">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normAutofit/>
          </a:bodyPr>
          <a:lstStyle>
            <a:lvl1pPr>
              <a:defRPr sz="3200">
                <a:latin typeface="+mn-lt"/>
              </a:defRPr>
            </a:lvl1pPr>
          </a:lstStyle>
          <a:p>
            <a:r>
              <a:rPr lang="en-US" altLang="zh-CN" dirty="0"/>
              <a:t>Add title here</a:t>
            </a:r>
            <a:endParaRPr lang="zh-CN" altLang="en-US" dirty="0"/>
          </a:p>
        </p:txBody>
      </p:sp>
      <p:sp>
        <p:nvSpPr>
          <p:cNvPr id="3" name="内容占位符 2"/>
          <p:cNvSpPr>
            <a:spLocks noGrp="1"/>
          </p:cNvSpPr>
          <p:nvPr>
            <p:ph idx="1" hasCustomPrompt="1"/>
          </p:nvPr>
        </p:nvSpPr>
        <p:spPr/>
        <p:txBody>
          <a:bodyPr>
            <a:normAutofit/>
          </a:bodyPr>
          <a:lstStyle>
            <a:lvl1pPr>
              <a:lnSpc>
                <a:spcPct val="100000"/>
              </a:lnSpc>
              <a:spcAft>
                <a:spcPts val="0"/>
              </a:spcAft>
              <a:defRPr sz="2800" b="0"/>
            </a:lvl1pPr>
            <a:lvl2pPr>
              <a:lnSpc>
                <a:spcPct val="100000"/>
              </a:lnSpc>
              <a:spcAft>
                <a:spcPts val="0"/>
              </a:spcAft>
              <a:defRPr sz="2400"/>
            </a:lvl2pPr>
            <a:lvl3pPr>
              <a:lnSpc>
                <a:spcPct val="100000"/>
              </a:lnSpc>
              <a:spcAft>
                <a:spcPts val="0"/>
              </a:spcAft>
              <a:defRPr sz="2000"/>
            </a:lvl3pPr>
            <a:lvl4pPr>
              <a:lnSpc>
                <a:spcPct val="100000"/>
              </a:lnSpc>
              <a:spcAft>
                <a:spcPts val="0"/>
              </a:spcAft>
              <a:defRPr sz="1800"/>
            </a:lvl4pPr>
            <a:lvl5pPr>
              <a:lnSpc>
                <a:spcPct val="100000"/>
              </a:lnSpc>
              <a:spcAft>
                <a:spcPts val="0"/>
              </a:spcAft>
              <a:defRPr sz="1600"/>
            </a:lvl5pPr>
          </a:lstStyle>
          <a:p>
            <a:pPr lvl="0"/>
            <a:r>
              <a:rPr lang="en-US" altLang="zh-CN" dirty="0"/>
              <a:t>Add text here</a:t>
            </a:r>
          </a:p>
          <a:p>
            <a:pPr lvl="1"/>
            <a:r>
              <a:rPr lang="en-US" altLang="zh-CN" dirty="0"/>
              <a:t>Add text here</a:t>
            </a:r>
          </a:p>
          <a:p>
            <a:pPr lvl="2"/>
            <a:r>
              <a:rPr lang="en-US" altLang="zh-CN" dirty="0"/>
              <a:t>Add text here</a:t>
            </a:r>
          </a:p>
          <a:p>
            <a:pPr lvl="3"/>
            <a:r>
              <a:rPr lang="en-US" altLang="zh-CN" dirty="0"/>
              <a:t>Add text here</a:t>
            </a:r>
          </a:p>
          <a:p>
            <a:pPr lvl="4"/>
            <a:r>
              <a:rPr lang="en-US" altLang="zh-CN" dirty="0"/>
              <a:t>Add text here</a:t>
            </a:r>
          </a:p>
        </p:txBody>
      </p:sp>
      <p:sp>
        <p:nvSpPr>
          <p:cNvPr id="5" name="灯片编号占位符 5"/>
          <p:cNvSpPr>
            <a:spLocks noGrp="1"/>
          </p:cNvSpPr>
          <p:nvPr>
            <p:ph type="sldNum" sz="quarter" idx="4"/>
          </p:nvPr>
        </p:nvSpPr>
        <p:spPr>
          <a:xfrm>
            <a:off x="7429414" y="6549173"/>
            <a:ext cx="456728" cy="215647"/>
          </a:xfrm>
          <a:prstGeom prst="rect">
            <a:avLst/>
          </a:prstGeom>
        </p:spPr>
        <p:txBody>
          <a:bodyPr vert="horz" lIns="91440" tIns="45720" rIns="91440" bIns="45720" rtlCol="0" anchor="ctr"/>
          <a:lstStyle>
            <a:lvl1pPr marL="0" algn="ctr" defTabSz="914400" rtl="0" eaLnBrk="1" latinLnBrk="0" hangingPunct="1">
              <a:defRPr lang="zh-CN" altLang="en-US" sz="1000" kern="1200" smtClean="0">
                <a:solidFill>
                  <a:schemeClr val="bg1"/>
                </a:solidFill>
                <a:latin typeface="+mn-lt"/>
                <a:ea typeface="+mn-ea"/>
                <a:cs typeface="+mn-cs"/>
              </a:defRPr>
            </a:lvl1pPr>
          </a:lstStyle>
          <a:p>
            <a:fld id="{49F4BA8F-7B64-4198-9505-0CB5D4D3B366}" type="slidenum">
              <a:rPr lang="en-US" altLang="zh-CN" smtClean="0"/>
              <a:pPr/>
              <a:t>‹#›</a:t>
            </a:fld>
            <a:endParaRPr lang="en-US" dirty="0"/>
          </a:p>
        </p:txBody>
      </p:sp>
    </p:spTree>
    <p:extLst>
      <p:ext uri="{BB962C8B-B14F-4D97-AF65-F5344CB8AC3E}">
        <p14:creationId xmlns:p14="http://schemas.microsoft.com/office/powerpoint/2010/main" val="190545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封底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ctrTitle"/>
          </p:nvPr>
        </p:nvSpPr>
        <p:spPr>
          <a:xfrm>
            <a:off x="1127449" y="4365104"/>
            <a:ext cx="9289032" cy="792088"/>
          </a:xfrm>
        </p:spPr>
        <p:txBody>
          <a:bodyPr>
            <a:normAutofit/>
          </a:bodyPr>
          <a:lstStyle>
            <a:lvl1pPr algn="ctr">
              <a:defRPr sz="4400" b="0">
                <a:solidFill>
                  <a:schemeClr val="bg1"/>
                </a:solidFill>
              </a:defRPr>
            </a:lvl1pPr>
          </a:lstStyle>
          <a:p>
            <a:r>
              <a:rPr lang="zh-CN" altLang="en-US" dirty="0"/>
              <a:t>单击此处编辑母版标题样式</a:t>
            </a:r>
          </a:p>
        </p:txBody>
      </p:sp>
      <p:sp>
        <p:nvSpPr>
          <p:cNvPr id="7" name="文本框 6"/>
          <p:cNvSpPr txBox="1"/>
          <p:nvPr userDrawn="1"/>
        </p:nvSpPr>
        <p:spPr>
          <a:xfrm>
            <a:off x="4916029" y="6381328"/>
            <a:ext cx="2359941" cy="261610"/>
          </a:xfrm>
          <a:prstGeom prst="rect">
            <a:avLst/>
          </a:prstGeom>
          <a:noFill/>
        </p:spPr>
        <p:txBody>
          <a:bodyPr wrap="none" rtlCol="0">
            <a:spAutoFit/>
          </a:bodyPr>
          <a:lstStyle/>
          <a:p>
            <a:r>
              <a:rPr lang="en-US" altLang="zh-CN" sz="1100" b="0" i="0" kern="1200" dirty="0">
                <a:solidFill>
                  <a:schemeClr val="bg1"/>
                </a:solidFill>
                <a:effectLst/>
                <a:latin typeface="+mn-lt"/>
                <a:ea typeface="+mn-ea"/>
                <a:cs typeface="+mn-cs"/>
              </a:rPr>
              <a:t>COMPUTING</a:t>
            </a:r>
            <a:r>
              <a:rPr lang="en-US" altLang="zh-CN" sz="1100" b="0" i="0" kern="1200" baseline="0" dirty="0">
                <a:solidFill>
                  <a:schemeClr val="bg1"/>
                </a:solidFill>
                <a:effectLst/>
                <a:latin typeface="+mn-lt"/>
                <a:ea typeface="+mn-ea"/>
                <a:cs typeface="+mn-cs"/>
              </a:rPr>
              <a:t> INSPIRES FUTURE</a:t>
            </a:r>
            <a:endParaRPr lang="en-US" altLang="zh-CN" sz="1100" b="0" i="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61348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inpage_2">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27051" y="150477"/>
            <a:ext cx="11137899" cy="614227"/>
          </a:xfrm>
        </p:spPr>
        <p:txBody>
          <a:bodyPr>
            <a:normAutofit/>
          </a:bodyPr>
          <a:lstStyle>
            <a:lvl1pPr>
              <a:defRPr sz="3200" b="1">
                <a:solidFill>
                  <a:schemeClr val="accent1"/>
                </a:solidFill>
                <a:latin typeface="+mn-lt"/>
                <a:ea typeface="+mj-ea"/>
              </a:defRPr>
            </a:lvl1pPr>
          </a:lstStyle>
          <a:p>
            <a:r>
              <a:rPr lang="en-US" altLang="zh-CN" dirty="0"/>
              <a:t>Add title here</a:t>
            </a:r>
            <a:endParaRPr lang="zh-CN" altLang="en-US" dirty="0"/>
          </a:p>
        </p:txBody>
      </p:sp>
      <p:sp>
        <p:nvSpPr>
          <p:cNvPr id="4" name="灯片编号占位符 5"/>
          <p:cNvSpPr txBox="1">
            <a:spLocks/>
          </p:cNvSpPr>
          <p:nvPr userDrawn="1"/>
        </p:nvSpPr>
        <p:spPr>
          <a:xfrm>
            <a:off x="7429414" y="6549173"/>
            <a:ext cx="456728" cy="215647"/>
          </a:xfrm>
          <a:prstGeom prst="rect">
            <a:avLst/>
          </a:prstGeom>
        </p:spPr>
        <p:txBody>
          <a:bodyPr vert="horz" lIns="91440" tIns="45720" rIns="91440" bIns="45720" rtlCol="0" anchor="ctr"/>
          <a:lstStyle>
            <a:defPPr>
              <a:defRPr lang="zh-CN"/>
            </a:defPPr>
            <a:lvl1pPr marL="0" algn="ctr" defTabSz="914400" rtl="0" eaLnBrk="1" latinLnBrk="0" hangingPunct="1">
              <a:defRPr lang="zh-CN" altLang="en-US" sz="11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F4BA8F-7B64-4198-9505-0CB5D4D3B366}" type="slidenum">
              <a:rPr lang="en-US" altLang="zh-CN" sz="1000" smtClean="0"/>
              <a:pPr/>
              <a:t>‹#›</a:t>
            </a:fld>
            <a:endParaRPr lang="en-US" dirty="0"/>
          </a:p>
        </p:txBody>
      </p:sp>
      <p:sp>
        <p:nvSpPr>
          <p:cNvPr id="3" name="灯片编号占位符 2"/>
          <p:cNvSpPr>
            <a:spLocks noGrp="1"/>
          </p:cNvSpPr>
          <p:nvPr>
            <p:ph type="sldNum" sz="quarter" idx="10"/>
          </p:nvPr>
        </p:nvSpPr>
        <p:spPr/>
        <p:txBody>
          <a:bodyPr/>
          <a:lstStyle/>
          <a:p>
            <a:fld id="{49F4BA8F-7B64-4198-9505-0CB5D4D3B366}" type="slidenum">
              <a:rPr lang="en-US" altLang="zh-CN" smtClean="0"/>
              <a:pPr/>
              <a:t>‹#›</a:t>
            </a:fld>
            <a:endParaRPr lang="en-US" dirty="0"/>
          </a:p>
        </p:txBody>
      </p:sp>
    </p:spTree>
    <p:extLst>
      <p:ext uri="{BB962C8B-B14F-4D97-AF65-F5344CB8AC3E}">
        <p14:creationId xmlns:p14="http://schemas.microsoft.com/office/powerpoint/2010/main" val="164427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page">
    <p:spTree>
      <p:nvGrpSpPr>
        <p:cNvPr id="1" name=""/>
        <p:cNvGrpSpPr/>
        <p:nvPr/>
      </p:nvGrpSpPr>
      <p:grpSpPr>
        <a:xfrm>
          <a:off x="0" y="0"/>
          <a:ext cx="0" cy="0"/>
          <a:chOff x="0" y="0"/>
          <a:chExt cx="0" cy="0"/>
        </a:xfrm>
      </p:grpSpPr>
      <p:cxnSp>
        <p:nvCxnSpPr>
          <p:cNvPr id="4" name="直接连接符 3"/>
          <p:cNvCxnSpPr/>
          <p:nvPr userDrawn="1"/>
        </p:nvCxnSpPr>
        <p:spPr>
          <a:xfrm>
            <a:off x="527051" y="614228"/>
            <a:ext cx="1092282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灯片编号占位符 5"/>
          <p:cNvSpPr>
            <a:spLocks noGrp="1"/>
          </p:cNvSpPr>
          <p:nvPr>
            <p:ph type="sldNum" sz="quarter" idx="4"/>
          </p:nvPr>
        </p:nvSpPr>
        <p:spPr>
          <a:xfrm>
            <a:off x="7429414" y="6549173"/>
            <a:ext cx="456728" cy="215647"/>
          </a:xfrm>
          <a:prstGeom prst="rect">
            <a:avLst/>
          </a:prstGeom>
        </p:spPr>
        <p:txBody>
          <a:bodyPr vert="horz" lIns="91440" tIns="45720" rIns="91440" bIns="45720" rtlCol="0" anchor="ctr"/>
          <a:lstStyle>
            <a:lvl1pPr marL="0" algn="ctr" defTabSz="914400" rtl="0" eaLnBrk="1" latinLnBrk="0" hangingPunct="1">
              <a:defRPr lang="zh-CN" altLang="en-US" sz="1000" kern="1200" smtClean="0">
                <a:solidFill>
                  <a:schemeClr val="bg1"/>
                </a:solidFill>
                <a:latin typeface="+mn-lt"/>
                <a:ea typeface="+mn-ea"/>
                <a:cs typeface="+mn-cs"/>
              </a:defRPr>
            </a:lvl1pPr>
          </a:lstStyle>
          <a:p>
            <a:fld id="{49F4BA8F-7B64-4198-9505-0CB5D4D3B366}" type="slidenum">
              <a:rPr lang="en-US" altLang="zh-CN" smtClean="0"/>
              <a:pPr/>
              <a:t>‹#›</a:t>
            </a:fld>
            <a:endParaRPr lang="en-US" dirty="0"/>
          </a:p>
        </p:txBody>
      </p:sp>
    </p:spTree>
    <p:extLst>
      <p:ext uri="{BB962C8B-B14F-4D97-AF65-F5344CB8AC3E}">
        <p14:creationId xmlns:p14="http://schemas.microsoft.com/office/powerpoint/2010/main" val="125166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3" name="Group 622"/>
          <p:cNvGrpSpPr/>
          <p:nvPr userDrawn="1"/>
        </p:nvGrpSpPr>
        <p:grpSpPr>
          <a:xfrm>
            <a:off x="-38100" y="233490"/>
            <a:ext cx="1422400" cy="509165"/>
            <a:chOff x="-393094" y="0"/>
            <a:chExt cx="729211" cy="393033"/>
          </a:xfrm>
          <a:solidFill>
            <a:srgbClr val="0070C0"/>
          </a:solidFill>
        </p:grpSpPr>
        <p:sp>
          <p:nvSpPr>
            <p:cNvPr id="14" name="Shape 620"/>
            <p:cNvSpPr/>
            <p:nvPr userDrawn="1"/>
          </p:nvSpPr>
          <p:spPr>
            <a:xfrm>
              <a:off x="-393094" y="0"/>
              <a:ext cx="690385" cy="393033"/>
            </a:xfrm>
            <a:prstGeom prst="rect">
              <a:avLst/>
            </a:prstGeom>
            <a:grpFill/>
            <a:ln w="12700" cap="flat">
              <a:noFill/>
              <a:miter lim="400000"/>
            </a:ln>
            <a:effectLst/>
          </p:spPr>
          <p:txBody>
            <a:bodyPr wrap="square" lIns="31947" tIns="31947" rIns="31947" bIns="31947" numCol="1" anchor="ctr">
              <a:noAutofit/>
            </a:bodyPr>
            <a:lstStyle/>
            <a:p>
              <a:pPr algn="ctr" defTabSz="638810">
                <a:defRPr sz="120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endParaRPr/>
            </a:p>
          </p:txBody>
        </p:sp>
        <p:sp>
          <p:nvSpPr>
            <p:cNvPr id="15" name="Shape 621"/>
            <p:cNvSpPr/>
            <p:nvPr/>
          </p:nvSpPr>
          <p:spPr>
            <a:xfrm>
              <a:off x="336115" y="0"/>
              <a:ext cx="2" cy="393033"/>
            </a:xfrm>
            <a:prstGeom prst="line">
              <a:avLst/>
            </a:prstGeom>
            <a:grpFill/>
            <a:ln w="12700" cap="flat">
              <a:solidFill>
                <a:srgbClr val="0070C0"/>
              </a:solidFill>
              <a:prstDash val="solid"/>
              <a:bevel/>
            </a:ln>
            <a:effectLst/>
          </p:spPr>
          <p:txBody>
            <a:bodyPr wrap="square" lIns="31947" tIns="31947" rIns="31947" bIns="31947" numCol="1" anchor="t">
              <a:noAutofit/>
            </a:bodyPr>
            <a:lstStyle/>
            <a:p>
              <a:pPr defTabSz="638810">
                <a:defRPr sz="1200"/>
              </a:pPr>
              <a:endParaRPr/>
            </a:p>
          </p:txBody>
        </p:sp>
      </p:grpSp>
    </p:spTree>
    <p:extLst>
      <p:ext uri="{BB962C8B-B14F-4D97-AF65-F5344CB8AC3E}">
        <p14:creationId xmlns:p14="http://schemas.microsoft.com/office/powerpoint/2010/main" val="396309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仅仅标题">
    <p:spTree>
      <p:nvGrpSpPr>
        <p:cNvPr id="1" name=""/>
        <p:cNvGrpSpPr/>
        <p:nvPr/>
      </p:nvGrpSpPr>
      <p:grpSpPr>
        <a:xfrm>
          <a:off x="0" y="0"/>
          <a:ext cx="0" cy="0"/>
          <a:chOff x="0" y="0"/>
          <a:chExt cx="0" cy="0"/>
        </a:xfrm>
      </p:grpSpPr>
      <p:sp>
        <p:nvSpPr>
          <p:cNvPr id="29" name="标题 1"/>
          <p:cNvSpPr>
            <a:spLocks noGrp="1"/>
          </p:cNvSpPr>
          <p:nvPr>
            <p:ph type="title"/>
          </p:nvPr>
        </p:nvSpPr>
        <p:spPr>
          <a:xfrm>
            <a:off x="334964" y="-17756"/>
            <a:ext cx="11522075" cy="736600"/>
          </a:xfrm>
          <a:prstGeom prst="rect">
            <a:avLst/>
          </a:prstGeom>
        </p:spPr>
        <p:txBody>
          <a:bodyPr lIns="286875" tIns="564714" rIns="286875" bIns="143437"/>
          <a:lstStyle>
            <a:lvl1pPr>
              <a:lnSpc>
                <a:spcPct val="90000"/>
              </a:lnSpc>
              <a:defRPr sz="2381">
                <a:latin typeface="微软雅黑" pitchFamily="34" charset="-122"/>
                <a:ea typeface="微软雅黑"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278029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367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61AC"/>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sz="half" idx="2"/>
          </p:nvPr>
        </p:nvSpPr>
        <p:spPr>
          <a:xfrm>
            <a:off x="820927" y="1076071"/>
            <a:ext cx="5049520" cy="246221"/>
          </a:xfrm>
          <a:prstGeom prst="rect">
            <a:avLst/>
          </a:prstGeom>
        </p:spPr>
        <p:txBody>
          <a:bodyPr wrap="square" lIns="0" tIns="0" rIns="0" bIns="0">
            <a:spAutoFit/>
          </a:bodyPr>
          <a:lstStyle>
            <a:lvl1pPr>
              <a:defRPr sz="1600" b="1" i="0">
                <a:solidFill>
                  <a:schemeClr val="bg1"/>
                </a:solidFill>
                <a:latin typeface="Arial" panose="020B0604020202020204" pitchFamily="34" charset="0"/>
                <a:cs typeface="Arial" panose="020B0604020202020204" pitchFamily="34" charset="0"/>
              </a:defRPr>
            </a:lvl1pPr>
          </a:lstStyle>
          <a:p>
            <a:endParaRPr dirty="0"/>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9704578" y="6569550"/>
            <a:ext cx="1927225" cy="167004"/>
          </a:xfrm>
          <a:prstGeom prst="rect">
            <a:avLst/>
          </a:prstGeom>
        </p:spPr>
        <p:txBody>
          <a:bodyPr lIns="0" tIns="0" rIns="0" bIns="0"/>
          <a:lstStyle>
            <a:lvl1pPr>
              <a:defRPr sz="1000" b="0" i="0">
                <a:solidFill>
                  <a:schemeClr val="bg1"/>
                </a:solidFill>
                <a:latin typeface="Arial"/>
                <a:cs typeface="Arial"/>
              </a:defRPr>
            </a:lvl1pPr>
          </a:lstStyle>
          <a:p>
            <a:pPr marL="12700">
              <a:lnSpc>
                <a:spcPct val="100000"/>
              </a:lnSpc>
            </a:pPr>
            <a:r>
              <a:rPr spc="-5" dirty="0"/>
              <a:t>© </a:t>
            </a:r>
            <a:r>
              <a:rPr spc="-10" dirty="0"/>
              <a:t>2020 </a:t>
            </a:r>
            <a:r>
              <a:rPr spc="-5" dirty="0"/>
              <a:t>INSPUR</a:t>
            </a:r>
            <a:r>
              <a:rPr spc="-30" dirty="0"/>
              <a:t> </a:t>
            </a:r>
            <a:r>
              <a:rPr spc="-5" dirty="0"/>
              <a:t>CORPORATION</a:t>
            </a:r>
          </a:p>
        </p:txBody>
      </p:sp>
      <p:sp>
        <p:nvSpPr>
          <p:cNvPr id="6" name="Holder 6"/>
          <p:cNvSpPr>
            <a:spLocks noGrp="1"/>
          </p:cNvSpPr>
          <p:nvPr>
            <p:ph type="dt" sz="half" idx="6"/>
          </p:nvPr>
        </p:nvSpPr>
        <p:spPr>
          <a:xfrm>
            <a:off x="2780792" y="6569550"/>
            <a:ext cx="1387475" cy="167004"/>
          </a:xfrm>
          <a:prstGeom prst="rect">
            <a:avLst/>
          </a:prstGeom>
        </p:spPr>
        <p:txBody>
          <a:bodyPr lIns="0" tIns="0" rIns="0" bIns="0"/>
          <a:lstStyle>
            <a:lvl1pPr>
              <a:defRPr sz="1000" b="0" i="0">
                <a:solidFill>
                  <a:schemeClr val="bg1"/>
                </a:solidFill>
                <a:latin typeface="Arial"/>
                <a:cs typeface="Arial"/>
              </a:defRPr>
            </a:lvl1pPr>
          </a:lstStyle>
          <a:p>
            <a:pPr marL="12700">
              <a:lnSpc>
                <a:spcPct val="100000"/>
              </a:lnSpc>
            </a:pPr>
            <a:r>
              <a:rPr spc="-5" dirty="0"/>
              <a:t>Inspur Internal Use</a:t>
            </a:r>
            <a:r>
              <a:rPr spc="-60" dirty="0"/>
              <a:t> </a:t>
            </a:r>
            <a:r>
              <a:rPr spc="-5" dirty="0"/>
              <a:t>Only</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7373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NUL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527053" y="260351"/>
            <a:ext cx="11137899" cy="720724"/>
          </a:xfrm>
          <a:prstGeom prst="rect">
            <a:avLst/>
          </a:prstGeom>
        </p:spPr>
        <p:txBody>
          <a:bodyPr vert="horz" lIns="91440" tIns="45720" rIns="91440" bIns="45720" rtlCol="0" anchor="ctr">
            <a:normAutofit/>
          </a:bodyPr>
          <a:lstStyle/>
          <a:p>
            <a:r>
              <a:rPr lang="en-US" altLang="zh-CN" dirty="0"/>
              <a:t>Add title here</a:t>
            </a:r>
            <a:endParaRPr lang="zh-CN" altLang="en-US" dirty="0"/>
          </a:p>
        </p:txBody>
      </p:sp>
      <p:sp>
        <p:nvSpPr>
          <p:cNvPr id="3" name="文本占位符 2"/>
          <p:cNvSpPr>
            <a:spLocks noGrp="1"/>
          </p:cNvSpPr>
          <p:nvPr>
            <p:ph type="body" idx="1"/>
          </p:nvPr>
        </p:nvSpPr>
        <p:spPr>
          <a:xfrm>
            <a:off x="527053" y="1196752"/>
            <a:ext cx="11137899" cy="5111972"/>
          </a:xfrm>
          <a:prstGeom prst="rect">
            <a:avLst/>
          </a:prstGeom>
        </p:spPr>
        <p:txBody>
          <a:bodyPr vert="horz" lIns="91440" tIns="45720" rIns="91440" bIns="45720" rtlCol="0">
            <a:normAutofit/>
          </a:bodyPr>
          <a:lstStyle/>
          <a:p>
            <a:r>
              <a:rPr lang="en-US" altLang="zh-CN" dirty="0"/>
              <a:t>Add text here</a:t>
            </a:r>
            <a:endParaRPr lang="zh-CN" altLang="en-US" sz="3200" dirty="0"/>
          </a:p>
          <a:p>
            <a:pPr lvl="1"/>
            <a:r>
              <a:rPr lang="en-US" altLang="zh-CN" dirty="0"/>
              <a:t>Add text here</a:t>
            </a:r>
          </a:p>
          <a:p>
            <a:pPr lvl="2"/>
            <a:r>
              <a:rPr lang="en-US" altLang="zh-CN" dirty="0"/>
              <a:t>Add text here</a:t>
            </a:r>
          </a:p>
          <a:p>
            <a:pPr lvl="3"/>
            <a:r>
              <a:rPr lang="en-US" altLang="zh-CN" dirty="0"/>
              <a:t>Add text here</a:t>
            </a:r>
          </a:p>
          <a:p>
            <a:pPr lvl="4"/>
            <a:r>
              <a:rPr lang="en-US" altLang="zh-CN" dirty="0"/>
              <a:t>Add text here</a:t>
            </a:r>
          </a:p>
        </p:txBody>
      </p:sp>
      <p:sp>
        <p:nvSpPr>
          <p:cNvPr id="9" name="灯片编号占位符 5"/>
          <p:cNvSpPr>
            <a:spLocks noGrp="1"/>
          </p:cNvSpPr>
          <p:nvPr>
            <p:ph type="sldNum" sz="quarter" idx="4"/>
          </p:nvPr>
        </p:nvSpPr>
        <p:spPr>
          <a:xfrm>
            <a:off x="7429414" y="6541479"/>
            <a:ext cx="456728" cy="215647"/>
          </a:xfrm>
          <a:prstGeom prst="rect">
            <a:avLst/>
          </a:prstGeom>
        </p:spPr>
        <p:txBody>
          <a:bodyPr vert="horz" lIns="91440" tIns="45720" rIns="91440" bIns="45720" rtlCol="0" anchor="ctr"/>
          <a:lstStyle>
            <a:lvl1pPr marL="0" algn="ctr" defTabSz="914400" rtl="0" eaLnBrk="1" latinLnBrk="0" hangingPunct="1">
              <a:defRPr lang="zh-CN" altLang="en-US" sz="1000" kern="1200" smtClean="0">
                <a:solidFill>
                  <a:schemeClr val="bg1"/>
                </a:solidFill>
                <a:latin typeface="+mn-lt"/>
                <a:ea typeface="+mn-ea"/>
                <a:cs typeface="+mn-cs"/>
              </a:defRPr>
            </a:lvl1pPr>
          </a:lstStyle>
          <a:p>
            <a:fld id="{49F4BA8F-7B64-4198-9505-0CB5D4D3B366}" type="slidenum">
              <a:rPr lang="en-US" altLang="zh-CN" smtClean="0"/>
              <a:pPr/>
              <a:t>‹#›</a:t>
            </a:fld>
            <a:endParaRPr lang="en-US" dirty="0"/>
          </a:p>
        </p:txBody>
      </p:sp>
      <p:sp>
        <p:nvSpPr>
          <p:cNvPr id="12" name="文本框 11">
            <a:extLst>
              <a:ext uri="{FF2B5EF4-FFF2-40B4-BE49-F238E27FC236}">
                <a16:creationId xmlns="" xmlns:a16="http://schemas.microsoft.com/office/drawing/2014/main" id="{2BBD9914-3CC0-9042-A3E0-C90B7719858A}"/>
              </a:ext>
            </a:extLst>
          </p:cNvPr>
          <p:cNvSpPr txBox="1"/>
          <p:nvPr userDrawn="1"/>
        </p:nvSpPr>
        <p:spPr>
          <a:xfrm>
            <a:off x="2701609" y="6526192"/>
            <a:ext cx="272702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b="0" i="0" kern="1200" dirty="0">
                <a:solidFill>
                  <a:schemeClr val="bg1"/>
                </a:solidFill>
                <a:effectLst/>
                <a:latin typeface="+mn-lt"/>
                <a:ea typeface="+mn-ea"/>
                <a:cs typeface="+mn-cs"/>
              </a:rPr>
              <a:t>Inspur</a:t>
            </a:r>
            <a:r>
              <a:rPr lang="zh-CN" altLang="en-US" sz="1000" b="0" i="0" kern="1200" dirty="0">
                <a:solidFill>
                  <a:schemeClr val="bg1"/>
                </a:solidFill>
                <a:effectLst/>
                <a:latin typeface="+mn-lt"/>
                <a:ea typeface="+mn-ea"/>
                <a:cs typeface="+mn-cs"/>
              </a:rPr>
              <a:t> </a:t>
            </a:r>
            <a:r>
              <a:rPr lang="en-US" altLang="zh-CN" sz="1000" b="0" i="0" kern="1200" dirty="0">
                <a:solidFill>
                  <a:schemeClr val="bg1"/>
                </a:solidFill>
                <a:effectLst/>
                <a:latin typeface="+mn-lt"/>
                <a:ea typeface="+mn-ea"/>
                <a:cs typeface="+mn-cs"/>
              </a:rPr>
              <a:t>Internal</a:t>
            </a:r>
            <a:r>
              <a:rPr lang="zh-CN" altLang="en-US" sz="1000" b="0" i="0" kern="1200" dirty="0">
                <a:solidFill>
                  <a:schemeClr val="bg1"/>
                </a:solidFill>
                <a:effectLst/>
                <a:latin typeface="+mn-lt"/>
                <a:ea typeface="+mn-ea"/>
                <a:cs typeface="+mn-cs"/>
              </a:rPr>
              <a:t> </a:t>
            </a:r>
            <a:r>
              <a:rPr lang="en-US" altLang="zh-CN" sz="1000" b="0" i="0" kern="1200" dirty="0">
                <a:solidFill>
                  <a:schemeClr val="bg1"/>
                </a:solidFill>
                <a:effectLst/>
                <a:latin typeface="+mn-lt"/>
                <a:ea typeface="+mn-ea"/>
                <a:cs typeface="+mn-cs"/>
              </a:rPr>
              <a:t>Use</a:t>
            </a:r>
            <a:r>
              <a:rPr lang="zh-CN" altLang="en-US" sz="1000" b="0" i="0" kern="1200" dirty="0">
                <a:solidFill>
                  <a:schemeClr val="bg1"/>
                </a:solidFill>
                <a:effectLst/>
                <a:latin typeface="+mn-lt"/>
                <a:ea typeface="+mn-ea"/>
                <a:cs typeface="+mn-cs"/>
              </a:rPr>
              <a:t> </a:t>
            </a:r>
            <a:r>
              <a:rPr lang="en-US" altLang="zh-CN" sz="1000" b="0" i="0" kern="1200" dirty="0">
                <a:solidFill>
                  <a:schemeClr val="bg1"/>
                </a:solidFill>
                <a:effectLst/>
                <a:latin typeface="+mn-lt"/>
                <a:ea typeface="+mn-ea"/>
                <a:cs typeface="+mn-cs"/>
              </a:rPr>
              <a:t>Only |</a:t>
            </a:r>
            <a:r>
              <a:rPr lang="en-US" altLang="zh-CN" sz="1000" b="0" i="0" kern="1200" baseline="0" dirty="0">
                <a:solidFill>
                  <a:schemeClr val="bg1"/>
                </a:solidFill>
                <a:effectLst/>
                <a:latin typeface="+mn-lt"/>
                <a:ea typeface="+mn-ea"/>
                <a:cs typeface="+mn-cs"/>
              </a:rPr>
              <a:t> Inspur Confidential</a:t>
            </a:r>
            <a:endParaRPr lang="en-US" altLang="zh-CN" sz="1000" b="0" i="0" kern="1200" dirty="0">
              <a:solidFill>
                <a:schemeClr val="bg1"/>
              </a:solidFill>
              <a:effectLst/>
              <a:latin typeface="+mn-lt"/>
              <a:ea typeface="+mn-ea"/>
              <a:cs typeface="+mn-cs"/>
            </a:endParaRPr>
          </a:p>
        </p:txBody>
      </p:sp>
      <p:sp>
        <p:nvSpPr>
          <p:cNvPr id="13" name="文本框 12">
            <a:extLst>
              <a:ext uri="{FF2B5EF4-FFF2-40B4-BE49-F238E27FC236}">
                <a16:creationId xmlns="" xmlns:a16="http://schemas.microsoft.com/office/drawing/2014/main" id="{3437BAF4-D184-414C-AD0C-C2CCB3942D07}"/>
              </a:ext>
            </a:extLst>
          </p:cNvPr>
          <p:cNvSpPr txBox="1"/>
          <p:nvPr userDrawn="1"/>
        </p:nvSpPr>
        <p:spPr>
          <a:xfrm>
            <a:off x="9624392" y="6526192"/>
            <a:ext cx="217559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b="0" i="0" kern="1200" dirty="0">
                <a:solidFill>
                  <a:schemeClr val="bg1"/>
                </a:solidFill>
                <a:effectLst/>
                <a:latin typeface="+mn-lt"/>
                <a:ea typeface="+mn-ea"/>
                <a:cs typeface="+mn-cs"/>
              </a:rPr>
              <a:t>© 2020 INSPUR CORPORATION</a:t>
            </a:r>
          </a:p>
        </p:txBody>
      </p:sp>
    </p:spTree>
    <p:extLst>
      <p:ext uri="{BB962C8B-B14F-4D97-AF65-F5344CB8AC3E}">
        <p14:creationId xmlns:p14="http://schemas.microsoft.com/office/powerpoint/2010/main" val="3142348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70" r:id="rId4"/>
    <p:sldLayoutId id="2147483672" r:id="rId5"/>
    <p:sldLayoutId id="2147483679" r:id="rId6"/>
    <p:sldLayoutId id="2147483681" r:id="rId7"/>
    <p:sldLayoutId id="2147483682" r:id="rId8"/>
    <p:sldLayoutId id="2147483683" r:id="rId9"/>
  </p:sldLayoutIdLst>
  <p:hf hdr="0" dt="0"/>
  <p:txStyles>
    <p:titleStyle>
      <a:lvl1pPr algn="l" defTabSz="914400" rtl="0" eaLnBrk="1" latinLnBrk="0" hangingPunct="1">
        <a:spcBef>
          <a:spcPct val="0"/>
        </a:spcBef>
        <a:buNone/>
        <a:defRPr sz="3200" b="1" kern="1200" baseline="0">
          <a:solidFill>
            <a:schemeClr val="accent1"/>
          </a:solidFill>
          <a:latin typeface="+mn-lt"/>
          <a:ea typeface="+mj-ea"/>
          <a:cs typeface="+mj-cs"/>
        </a:defRPr>
      </a:lvl1pPr>
    </p:titleStyle>
    <p:bodyStyle>
      <a:lvl1pPr marL="342900" marR="0" indent="-342900" algn="l" defTabSz="914400" rtl="0" eaLnBrk="1" fontAlgn="base" latinLnBrk="0" hangingPunct="1">
        <a:lnSpc>
          <a:spcPct val="100000"/>
        </a:lnSpc>
        <a:spcBef>
          <a:spcPct val="20000"/>
        </a:spcBef>
        <a:spcAft>
          <a:spcPct val="0"/>
        </a:spcAft>
        <a:buClrTx/>
        <a:buSzTx/>
        <a:buFontTx/>
        <a:buChar char="•"/>
        <a:tabLst/>
        <a:defRPr sz="2800" b="0" kern="1200" baseline="0">
          <a:solidFill>
            <a:schemeClr val="tx1"/>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Tx/>
        <a:buSzTx/>
        <a:buFontTx/>
        <a:buChar char="–"/>
        <a:tabLst/>
        <a:defRPr sz="2400" kern="1200" baseline="0">
          <a:solidFill>
            <a:schemeClr val="tx1"/>
          </a:solidFill>
          <a:latin typeface="+mn-lt"/>
          <a:ea typeface="+mn-ea"/>
          <a:cs typeface="+mn-cs"/>
        </a:defRPr>
      </a:lvl2pPr>
      <a:lvl3pPr marL="1143000" marR="0" indent="-228600" algn="l" defTabSz="914400" rtl="0" eaLnBrk="1" fontAlgn="base" latinLnBrk="0" hangingPunct="1">
        <a:lnSpc>
          <a:spcPct val="100000"/>
        </a:lnSpc>
        <a:spcBef>
          <a:spcPct val="20000"/>
        </a:spcBef>
        <a:spcAft>
          <a:spcPct val="0"/>
        </a:spcAft>
        <a:buClrTx/>
        <a:buSzTx/>
        <a:buFontTx/>
        <a:buChar char="•"/>
        <a:tabLst/>
        <a:defRPr sz="2000" kern="1200" baseline="0">
          <a:solidFill>
            <a:schemeClr val="tx1"/>
          </a:solidFill>
          <a:latin typeface="+mn-lt"/>
          <a:ea typeface="+mn-ea"/>
          <a:cs typeface="+mn-cs"/>
        </a:defRPr>
      </a:lvl3pPr>
      <a:lvl4pPr marL="1600200" marR="0" indent="-228600" algn="l" defTabSz="914400" rtl="0" eaLnBrk="1" fontAlgn="base" latinLnBrk="0" hangingPunct="1">
        <a:lnSpc>
          <a:spcPct val="100000"/>
        </a:lnSpc>
        <a:spcBef>
          <a:spcPct val="20000"/>
        </a:spcBef>
        <a:spcAft>
          <a:spcPct val="0"/>
        </a:spcAft>
        <a:buClrTx/>
        <a:buSzTx/>
        <a:buFontTx/>
        <a:buChar char="–"/>
        <a:tabLst/>
        <a:defRPr sz="1800" kern="1200" baseline="0">
          <a:solidFill>
            <a:schemeClr val="tx1"/>
          </a:solidFill>
          <a:latin typeface="+mn-lt"/>
          <a:ea typeface="+mn-ea"/>
          <a:cs typeface="+mn-cs"/>
        </a:defRPr>
      </a:lvl4pPr>
      <a:lvl5pPr marL="2057400" marR="0" indent="-228600" algn="l" defTabSz="914400" rtl="0" eaLnBrk="1" fontAlgn="base" latinLnBrk="0" hangingPunct="1">
        <a:lnSpc>
          <a:spcPct val="100000"/>
        </a:lnSpc>
        <a:spcBef>
          <a:spcPct val="20000"/>
        </a:spcBef>
        <a:spcAft>
          <a:spcPct val="0"/>
        </a:spcAft>
        <a:buClrTx/>
        <a:buSzTx/>
        <a:buFontTx/>
        <a:buChar char="»"/>
        <a:tabLst/>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9.jpeg"/><Relationship Id="rId4" Type="http://schemas.openxmlformats.org/officeDocument/2006/relationships/image" Target="../media/image68.jpeg"/></Relationships>
</file>

<file path=ppt/slides/_rels/slide1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png"/><Relationship Id="rId42" Type="http://schemas.openxmlformats.org/officeDocument/2006/relationships/image" Target="../media/image41.png"/><Relationship Id="rId47" Type="http://schemas.openxmlformats.org/officeDocument/2006/relationships/image" Target="../media/image46.png"/><Relationship Id="rId50" Type="http://schemas.openxmlformats.org/officeDocument/2006/relationships/image" Target="../media/image49.png"/><Relationship Id="rId7" Type="http://schemas.openxmlformats.org/officeDocument/2006/relationships/image" Target="../media/image6.png"/><Relationship Id="rId2" Type="http://schemas.openxmlformats.org/officeDocument/2006/relationships/notesSlide" Target="../notesSlides/notesSlide3.xml"/><Relationship Id="rId16" Type="http://schemas.openxmlformats.org/officeDocument/2006/relationships/image" Target="../media/image15.png"/><Relationship Id="rId29" Type="http://schemas.openxmlformats.org/officeDocument/2006/relationships/image" Target="../media/image28.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45" Type="http://schemas.openxmlformats.org/officeDocument/2006/relationships/image" Target="../media/image44.png"/><Relationship Id="rId53" Type="http://schemas.openxmlformats.org/officeDocument/2006/relationships/image" Target="../media/image52.png"/><Relationship Id="rId5" Type="http://schemas.openxmlformats.org/officeDocument/2006/relationships/image" Target="../media/image4.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4" Type="http://schemas.openxmlformats.org/officeDocument/2006/relationships/image" Target="../media/image43.png"/><Relationship Id="rId52" Type="http://schemas.openxmlformats.org/officeDocument/2006/relationships/image" Target="../media/image51.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png"/><Relationship Id="rId8" Type="http://schemas.openxmlformats.org/officeDocument/2006/relationships/image" Target="../media/image7.png"/><Relationship Id="rId51" Type="http://schemas.openxmlformats.org/officeDocument/2006/relationships/image" Target="../media/image50.png"/><Relationship Id="rId3"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46" Type="http://schemas.openxmlformats.org/officeDocument/2006/relationships/image" Target="../media/image45.png"/><Relationship Id="rId20" Type="http://schemas.openxmlformats.org/officeDocument/2006/relationships/image" Target="../media/image19.png"/><Relationship Id="rId41" Type="http://schemas.openxmlformats.org/officeDocument/2006/relationships/image" Target="../media/image40.png"/><Relationship Id="rId54"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g"/><Relationship Id="rId4" Type="http://schemas.openxmlformats.org/officeDocument/2006/relationships/image" Target="../media/image61.jpe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633192" y="1830595"/>
            <a:ext cx="21411419" cy="3660792"/>
          </a:xfrm>
          <a:prstGeom prst="rect">
            <a:avLst/>
          </a:prstGeom>
        </p:spPr>
        <p:txBody>
          <a:bodyPr>
            <a:noAutofit/>
          </a:bodyPr>
          <a:lstStyle>
            <a:defPPr>
              <a:defRPr lang="zh-CN"/>
            </a:defPPr>
            <a:lvl1pPr>
              <a:lnSpc>
                <a:spcPct val="90000"/>
              </a:lnSpc>
              <a:spcBef>
                <a:spcPct val="0"/>
              </a:spcBef>
              <a:buNone/>
              <a:defRPr sz="6000" b="1" spc="300">
                <a:gradFill flip="none" rotWithShape="1">
                  <a:gsLst>
                    <a:gs pos="100000">
                      <a:srgbClr val="92D050"/>
                    </a:gs>
                    <a:gs pos="0">
                      <a:srgbClr val="00B0F0"/>
                    </a:gs>
                  </a:gsLst>
                  <a:lin ang="0" scaled="0"/>
                  <a:tileRect/>
                </a:gradFill>
                <a:latin typeface="+mj-lt"/>
                <a:ea typeface="+mj-ea"/>
                <a:cs typeface="+mj-cs"/>
              </a:defRPr>
            </a:lvl1pPr>
          </a:lstStyle>
          <a:p>
            <a:pPr algn="ctr"/>
            <a:r>
              <a:rPr lang="en-US" altLang="zh-CN" sz="4800" dirty="0">
                <a:latin typeface="微软雅黑" panose="020B0503020204020204" pitchFamily="34" charset="-122"/>
                <a:ea typeface="微软雅黑" panose="020B0503020204020204" pitchFamily="34" charset="-122"/>
              </a:rPr>
              <a:t>AI Computing </a:t>
            </a:r>
          </a:p>
          <a:p>
            <a:pPr algn="ctr"/>
            <a:endParaRPr lang="en-US" altLang="zh-CN" sz="1800" dirty="0">
              <a:latin typeface="微软雅黑" panose="020B0503020204020204" pitchFamily="34" charset="-122"/>
              <a:ea typeface="微软雅黑" panose="020B0503020204020204" pitchFamily="34" charset="-122"/>
            </a:endParaRPr>
          </a:p>
          <a:p>
            <a:pPr algn="ctr"/>
            <a:r>
              <a:rPr lang="en-US" altLang="zh-CN" sz="4000" dirty="0">
                <a:latin typeface="微软雅黑" panose="020B0503020204020204" pitchFamily="34" charset="-122"/>
                <a:ea typeface="微软雅黑" panose="020B0503020204020204" pitchFamily="34" charset="-122"/>
              </a:rPr>
              <a:t>Trends - Challenges - Innovations</a:t>
            </a:r>
          </a:p>
        </p:txBody>
      </p:sp>
      <p:pic>
        <p:nvPicPr>
          <p:cNvPr id="6" name="图片 18" descr="Inspur logo全-04"/>
          <p:cNvPicPr>
            <a:picLocks noChangeAspect="1"/>
          </p:cNvPicPr>
          <p:nvPr/>
        </p:nvPicPr>
        <p:blipFill>
          <a:blip r:embed="rId3" cstate="screen"/>
          <a:stretch>
            <a:fillRect/>
          </a:stretch>
        </p:blipFill>
        <p:spPr>
          <a:xfrm>
            <a:off x="4583832" y="4496262"/>
            <a:ext cx="2541205" cy="660930"/>
          </a:xfrm>
          <a:prstGeom prst="rect">
            <a:avLst/>
          </a:prstGeom>
          <a:noFill/>
          <a:ln w="9525">
            <a:noFill/>
          </a:ln>
        </p:spPr>
      </p:pic>
      <p:sp>
        <p:nvSpPr>
          <p:cNvPr id="7" name="文本框 6"/>
          <p:cNvSpPr txBox="1"/>
          <p:nvPr/>
        </p:nvSpPr>
        <p:spPr>
          <a:xfrm>
            <a:off x="1355601" y="1682708"/>
            <a:ext cx="7614261" cy="1301839"/>
          </a:xfrm>
          <a:prstGeom prst="rect">
            <a:avLst/>
          </a:prstGeom>
        </p:spPr>
        <p:txBody>
          <a:bodyPr>
            <a:noAutofit/>
          </a:bodyPr>
          <a:lstStyle>
            <a:defPPr>
              <a:defRPr lang="zh-CN"/>
            </a:defPPr>
            <a:lvl1pPr>
              <a:lnSpc>
                <a:spcPct val="90000"/>
              </a:lnSpc>
              <a:spcBef>
                <a:spcPct val="0"/>
              </a:spcBef>
              <a:buNone/>
              <a:defRPr sz="6000" b="1" spc="300">
                <a:gradFill flip="none" rotWithShape="1">
                  <a:gsLst>
                    <a:gs pos="100000">
                      <a:srgbClr val="92D050"/>
                    </a:gs>
                    <a:gs pos="0">
                      <a:srgbClr val="00B0F0"/>
                    </a:gs>
                  </a:gsLst>
                  <a:lin ang="0" scaled="0"/>
                  <a:tileRect/>
                </a:gradFill>
                <a:latin typeface="+mj-lt"/>
                <a:ea typeface="+mj-ea"/>
                <a:cs typeface="+mj-cs"/>
              </a:defRPr>
            </a:lvl1pPr>
          </a:lstStyle>
          <a:p>
            <a:pPr algn="ctr"/>
            <a:endParaRPr lang="en-US" altLang="zh-CN"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3024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527053" y="260351"/>
            <a:ext cx="11905651" cy="720724"/>
          </a:xfrm>
        </p:spPr>
        <p:txBody>
          <a:bodyPr>
            <a:normAutofit fontScale="90000"/>
          </a:bodyPr>
          <a:lstStyle/>
          <a:p>
            <a:r>
              <a:rPr lang="en-US" altLang="zh-CN" dirty="0">
                <a:solidFill>
                  <a:prstClr val="white"/>
                </a:solidFill>
                <a:latin typeface="Arial" panose="020B0604020202020204" pitchFamily="34" charset="0"/>
                <a:ea typeface="Arial Unicode MS" panose="020B0604020202020204" pitchFamily="34" charset="-122"/>
                <a:cs typeface="Arial" panose="020B0604020202020204" pitchFamily="34" charset="0"/>
              </a:rPr>
              <a:t>Trend 4</a:t>
            </a:r>
            <a:r>
              <a:rPr lang="zh-CN" altLang="en-US" dirty="0">
                <a:solidFill>
                  <a:prstClr val="white"/>
                </a:solidFill>
                <a:latin typeface="Arial" panose="020B0604020202020204" pitchFamily="34" charset="0"/>
                <a:ea typeface="Arial Unicode MS" panose="020B0604020202020204" pitchFamily="34" charset="-122"/>
                <a:cs typeface="Arial" panose="020B0604020202020204" pitchFamily="34" charset="0"/>
              </a:rPr>
              <a:t>：</a:t>
            </a:r>
            <a:r>
              <a:rPr lang="en-US" altLang="zh-CN" dirty="0">
                <a:solidFill>
                  <a:prstClr val="white"/>
                </a:solidFill>
                <a:latin typeface="Arial" panose="020B0604020202020204" pitchFamily="34" charset="0"/>
                <a:ea typeface="Arial Unicode MS" panose="020B0604020202020204" pitchFamily="34" charset="-122"/>
                <a:cs typeface="Arial" panose="020B0604020202020204" pitchFamily="34" charset="0"/>
              </a:rPr>
              <a:t>Acceleration of </a:t>
            </a:r>
            <a:r>
              <a:rPr lang="en-US" altLang="zh-CN" dirty="0">
                <a:solidFill>
                  <a:schemeClr val="bg1"/>
                </a:solidFill>
                <a:latin typeface="Arial" panose="020B0604020202020204" pitchFamily="34" charset="0"/>
                <a:ea typeface="Arial Unicode MS" panose="020B0604020202020204" pitchFamily="34" charset="-122"/>
                <a:cs typeface="Arial" panose="020B0604020202020204" pitchFamily="34" charset="0"/>
              </a:rPr>
              <a:t>Traditional Industry AI </a:t>
            </a:r>
            <a:r>
              <a:rPr lang="en-US" altLang="zh-CN" dirty="0" smtClean="0">
                <a:solidFill>
                  <a:schemeClr val="bg1"/>
                </a:solidFill>
                <a:latin typeface="Arial" panose="020B0604020202020204" pitchFamily="34" charset="0"/>
                <a:ea typeface="Arial Unicode MS" panose="020B0604020202020204" pitchFamily="34" charset="-122"/>
                <a:cs typeface="Arial" panose="020B0604020202020204" pitchFamily="34" charset="0"/>
              </a:rPr>
              <a:t>Transformation</a:t>
            </a:r>
            <a:endParaRPr lang="en-GB" dirty="0"/>
          </a:p>
        </p:txBody>
      </p:sp>
      <p:grpSp>
        <p:nvGrpSpPr>
          <p:cNvPr id="11" name="组合 10"/>
          <p:cNvGrpSpPr/>
          <p:nvPr/>
        </p:nvGrpSpPr>
        <p:grpSpPr>
          <a:xfrm>
            <a:off x="502172" y="1406556"/>
            <a:ext cx="3600000" cy="4320000"/>
            <a:chOff x="9273812" y="5415552"/>
            <a:chExt cx="8409918" cy="8232364"/>
          </a:xfrm>
        </p:grpSpPr>
        <p:sp>
          <p:nvSpPr>
            <p:cNvPr id="6" name="圆角矩形 1">
              <a:extLst>
                <a:ext uri="{FF2B5EF4-FFF2-40B4-BE49-F238E27FC236}">
                  <a16:creationId xmlns:a16="http://schemas.microsoft.com/office/drawing/2014/main" xmlns="" id="{4E503755-3652-4A87-9337-1254E2A7878B}"/>
                </a:ext>
              </a:extLst>
            </p:cNvPr>
            <p:cNvSpPr>
              <a:spLocks noChangeArrowheads="1"/>
            </p:cNvSpPr>
            <p:nvPr/>
          </p:nvSpPr>
          <p:spPr bwMode="auto">
            <a:xfrm>
              <a:off x="9484162" y="5415552"/>
              <a:ext cx="7959455" cy="8169252"/>
            </a:xfrm>
            <a:prstGeom prst="roundRect">
              <a:avLst>
                <a:gd name="adj" fmla="val 3340"/>
              </a:avLst>
            </a:prstGeom>
            <a:solidFill>
              <a:srgbClr val="010A30">
                <a:alpha val="63000"/>
              </a:srgbClr>
            </a:solidFill>
            <a:ln>
              <a:gradFill flip="none" rotWithShape="1">
                <a:gsLst>
                  <a:gs pos="0">
                    <a:srgbClr val="0176C3"/>
                  </a:gs>
                  <a:gs pos="50000">
                    <a:srgbClr val="0DD3F8"/>
                  </a:gs>
                  <a:gs pos="100000">
                    <a:srgbClr val="0176C3"/>
                  </a:gs>
                </a:gsLst>
                <a:lin ang="0" scaled="1"/>
                <a:tileRect/>
              </a:gradFill>
            </a:ln>
            <a:effectLs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2CDEE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文本框 6"/>
            <p:cNvSpPr txBox="1"/>
            <p:nvPr/>
          </p:nvSpPr>
          <p:spPr>
            <a:xfrm>
              <a:off x="9931023" y="5612010"/>
              <a:ext cx="7444317" cy="1591050"/>
            </a:xfrm>
            <a:prstGeom prst="rect">
              <a:avLst/>
            </a:prstGeom>
            <a:noFill/>
          </p:spPr>
          <p:txBody>
            <a:bodyPr wrap="square">
              <a:spAutoFit/>
            </a:bodyPr>
            <a:lstStyle>
              <a:defPPr>
                <a:defRPr lang="zh-CN"/>
              </a:defPPr>
              <a:lvl1pPr algn="ctr">
                <a:defRPr sz="3600" b="1">
                  <a:solidFill>
                    <a:schemeClr val="bg1"/>
                  </a:solidFill>
                  <a:latin typeface="Arial" panose="020B0604020202020204" pitchFamily="34" charset="0"/>
                  <a:ea typeface="Microsoft YaHei" panose="020B0503020204020204" pitchFamily="34" charset="-122"/>
                  <a:cs typeface="Times New Roman" panose="02020603050405020304" pitchFamily="18" charset="0"/>
                </a:defRPr>
              </a:lvl1pPr>
            </a:lstStyle>
            <a:p>
              <a:r>
                <a:rPr lang="en-US" altLang="zh-CN" sz="1800" dirty="0">
                  <a:cs typeface="Arial" panose="020B0604020202020204" pitchFamily="34" charset="0"/>
                </a:rPr>
                <a:t>AI Enabled </a:t>
              </a:r>
              <a:r>
                <a:rPr lang="en-US" altLang="zh-CN" sz="1800" dirty="0">
                  <a:ea typeface="微软雅黑" panose="020B0503020204020204" pitchFamily="34" charset="-122"/>
                  <a:cs typeface="Arial" panose="020B0604020202020204" pitchFamily="34" charset="0"/>
                  <a:sym typeface="Arial" panose="020B0604020202020204" pitchFamily="34" charset="0"/>
                </a:rPr>
                <a:t>Virtual Customer Assistant</a:t>
              </a:r>
              <a:endParaRPr lang="zh-CN" altLang="en-US" sz="1800" dirty="0">
                <a:ea typeface="微软雅黑" panose="020B0503020204020204" pitchFamily="34" charset="-122"/>
                <a:cs typeface="Arial" panose="020B0604020202020204" pitchFamily="34" charset="0"/>
                <a:sym typeface="Arial" panose="020B0604020202020204" pitchFamily="34" charset="0"/>
              </a:endParaRPr>
            </a:p>
          </p:txBody>
        </p:sp>
        <p:sp>
          <p:nvSpPr>
            <p:cNvPr id="8" name="矩形 7"/>
            <p:cNvSpPr/>
            <p:nvPr/>
          </p:nvSpPr>
          <p:spPr>
            <a:xfrm>
              <a:off x="9273812" y="12329618"/>
              <a:ext cx="8409918" cy="1318298"/>
            </a:xfrm>
            <a:prstGeom prst="rect">
              <a:avLst/>
            </a:prstGeom>
          </p:spPr>
          <p:txBody>
            <a:bodyPr wrap="square">
              <a:spAutoFit/>
            </a:bodyPr>
            <a:lstStyle/>
            <a:p>
              <a:pPr algn="ctr" defTabSz="1319188">
                <a:lnSpc>
                  <a:spcPct val="90000"/>
                </a:lnSpc>
                <a:spcAft>
                  <a:spcPct val="35000"/>
                </a:spcAft>
                <a:defRPr/>
              </a:pP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200 million members, accuracy rate reaches  92%</a:t>
              </a:r>
              <a:endParaRPr lang="zh-CN" altLang="en-US" sz="1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矩形 8"/>
            <p:cNvSpPr/>
            <p:nvPr/>
          </p:nvSpPr>
          <p:spPr>
            <a:xfrm>
              <a:off x="9537474" y="11596547"/>
              <a:ext cx="7862165" cy="772795"/>
            </a:xfrm>
            <a:prstGeom prst="rect">
              <a:avLst/>
            </a:prstGeom>
          </p:spPr>
          <p:txBody>
            <a:bodyPr wrap="square">
              <a:spAutoFit/>
            </a:bodyPr>
            <a:lstStyle/>
            <a:p>
              <a:pPr algn="ctr" defTabSz="1319188">
                <a:lnSpc>
                  <a:spcPct val="90000"/>
                </a:lnSpc>
                <a:spcAft>
                  <a:spcPct val="35000"/>
                </a:spcAft>
                <a:defRPr/>
              </a:pPr>
              <a:r>
                <a:rPr lang="en-US" altLang="zh-CN" sz="16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Suning</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AI Customer Service</a:t>
              </a:r>
              <a:endPar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0302" y="7189020"/>
              <a:ext cx="6376938" cy="415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组合 25"/>
          <p:cNvGrpSpPr/>
          <p:nvPr/>
        </p:nvGrpSpPr>
        <p:grpSpPr>
          <a:xfrm>
            <a:off x="4087321" y="1406556"/>
            <a:ext cx="4178000" cy="4320000"/>
            <a:chOff x="17546675" y="5391013"/>
            <a:chExt cx="10112768" cy="8169252"/>
          </a:xfrm>
        </p:grpSpPr>
        <p:sp>
          <p:nvSpPr>
            <p:cNvPr id="21" name="圆角矩形 1">
              <a:extLst>
                <a:ext uri="{FF2B5EF4-FFF2-40B4-BE49-F238E27FC236}">
                  <a16:creationId xmlns:a16="http://schemas.microsoft.com/office/drawing/2014/main" xmlns="" id="{4E503755-3652-4A87-9337-1254E2A7878B}"/>
                </a:ext>
              </a:extLst>
            </p:cNvPr>
            <p:cNvSpPr>
              <a:spLocks noChangeArrowheads="1"/>
            </p:cNvSpPr>
            <p:nvPr/>
          </p:nvSpPr>
          <p:spPr bwMode="auto">
            <a:xfrm>
              <a:off x="18329963" y="5391013"/>
              <a:ext cx="8283816" cy="8169252"/>
            </a:xfrm>
            <a:prstGeom prst="roundRect">
              <a:avLst>
                <a:gd name="adj" fmla="val 3340"/>
              </a:avLst>
            </a:prstGeom>
            <a:solidFill>
              <a:srgbClr val="010A30">
                <a:alpha val="63000"/>
              </a:srgbClr>
            </a:solidFill>
            <a:ln>
              <a:gradFill flip="none" rotWithShape="1">
                <a:gsLst>
                  <a:gs pos="0">
                    <a:srgbClr val="0176C3"/>
                  </a:gs>
                  <a:gs pos="50000">
                    <a:srgbClr val="0DD3F8"/>
                  </a:gs>
                  <a:gs pos="100000">
                    <a:srgbClr val="0176C3"/>
                  </a:gs>
                </a:gsLst>
                <a:lin ang="0" scaled="1"/>
                <a:tileRect/>
              </a:gradFill>
            </a:ln>
            <a:effectLs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2CDEED"/>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 name="文本框 21"/>
            <p:cNvSpPr txBox="1"/>
            <p:nvPr/>
          </p:nvSpPr>
          <p:spPr>
            <a:xfrm>
              <a:off x="17546675" y="5702794"/>
              <a:ext cx="10112768" cy="664176"/>
            </a:xfrm>
            <a:prstGeom prst="rect">
              <a:avLst/>
            </a:prstGeom>
            <a:noFill/>
          </p:spPr>
          <p:txBody>
            <a:bodyPr wrap="square">
              <a:spAutoFit/>
            </a:bodyPr>
            <a:lstStyle>
              <a:defPPr>
                <a:defRPr lang="zh-CN"/>
              </a:defPPr>
              <a:lvl1pPr algn="ctr">
                <a:defRPr sz="3600" b="1">
                  <a:solidFill>
                    <a:schemeClr val="bg1"/>
                  </a:solidFill>
                  <a:latin typeface="Arial" panose="020B0604020202020204" pitchFamily="34" charset="0"/>
                  <a:ea typeface="Microsoft YaHei" panose="020B0503020204020204" pitchFamily="34" charset="-122"/>
                  <a:cs typeface="Times New Roman" panose="02020603050405020304" pitchFamily="18" charset="0"/>
                </a:defRPr>
              </a:lvl1pPr>
            </a:lstStyle>
            <a:p>
              <a:r>
                <a:rPr lang="en-US" altLang="zh-CN" sz="1800" dirty="0">
                  <a:cs typeface="Arial" panose="020B0604020202020204" pitchFamily="34" charset="0"/>
                </a:rPr>
                <a:t>AI Enabled </a:t>
              </a:r>
              <a:r>
                <a:rPr lang="en-US" altLang="zh-CN" sz="1800" dirty="0">
                  <a:ea typeface="微软雅黑" panose="020B0503020204020204" pitchFamily="34" charset="-122"/>
                  <a:cs typeface="Arial" panose="020B0604020202020204" pitchFamily="34" charset="0"/>
                  <a:sym typeface="Arial" panose="020B0604020202020204" pitchFamily="34" charset="0"/>
                </a:rPr>
                <a:t>Policy Engine</a:t>
              </a:r>
              <a:endParaRPr lang="zh-CN" altLang="en-US" sz="1800" dirty="0">
                <a:ea typeface="微软雅黑" panose="020B0503020204020204" pitchFamily="34" charset="-122"/>
                <a:cs typeface="Arial" panose="020B0604020202020204" pitchFamily="34" charset="0"/>
                <a:sym typeface="Arial" panose="020B0604020202020204" pitchFamily="34" charset="0"/>
              </a:endParaRPr>
            </a:p>
          </p:txBody>
        </p:sp>
        <p:sp>
          <p:nvSpPr>
            <p:cNvPr id="23" name="矩形 22"/>
            <p:cNvSpPr/>
            <p:nvPr/>
          </p:nvSpPr>
          <p:spPr>
            <a:xfrm>
              <a:off x="18355356" y="12335173"/>
              <a:ext cx="8263600" cy="963054"/>
            </a:xfrm>
            <a:prstGeom prst="rect">
              <a:avLst/>
            </a:prstGeom>
          </p:spPr>
          <p:txBody>
            <a:bodyPr wrap="square">
              <a:spAutoFit/>
            </a:bodyPr>
            <a:lstStyle/>
            <a:p>
              <a:pPr algn="ctr" defTabSz="1319188">
                <a:lnSpc>
                  <a:spcPct val="90000"/>
                </a:lnSpc>
                <a:spcAft>
                  <a:spcPct val="35000"/>
                </a:spcAft>
                <a:defRPr/>
              </a:pP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10X</a:t>
              </a:r>
              <a:r>
                <a:rPr lang="zh-CN" altLang="en-US" sz="1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quantitative trading strategy generation efficiency</a:t>
              </a:r>
              <a:endParaRPr lang="zh-CN" altLang="en-US" sz="1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 name="矩形 23"/>
            <p:cNvSpPr/>
            <p:nvPr/>
          </p:nvSpPr>
          <p:spPr>
            <a:xfrm>
              <a:off x="18551099" y="11602235"/>
              <a:ext cx="7805832" cy="564549"/>
            </a:xfrm>
            <a:prstGeom prst="rect">
              <a:avLst/>
            </a:prstGeom>
          </p:spPr>
          <p:txBody>
            <a:bodyPr wrap="none">
              <a:spAutoFit/>
            </a:bodyPr>
            <a:lstStyle/>
            <a:p>
              <a:pPr algn="ctr" defTabSz="1319188">
                <a:lnSpc>
                  <a:spcPct val="90000"/>
                </a:lnSpc>
                <a:spcAft>
                  <a:spcPct val="35000"/>
                </a:spcAft>
                <a:defRPr/>
              </a:pPr>
              <a:r>
                <a:rPr lang="en-US" altLang="zh-CN" sz="1600" b="1"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Citic</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Securities  AI Policy Engine</a:t>
              </a:r>
              <a:endPar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5741" y="7210789"/>
              <a:ext cx="6276553" cy="4068899"/>
            </a:xfrm>
            <a:prstGeom prst="rect">
              <a:avLst/>
            </a:prstGeom>
            <a:ln>
              <a:solidFill>
                <a:schemeClr val="accent1">
                  <a:lumMod val="75000"/>
                </a:schemeClr>
              </a:solidFill>
            </a:ln>
          </p:spPr>
        </p:pic>
      </p:grpSp>
      <p:grpSp>
        <p:nvGrpSpPr>
          <p:cNvPr id="32" name="组合 31"/>
          <p:cNvGrpSpPr/>
          <p:nvPr/>
        </p:nvGrpSpPr>
        <p:grpSpPr>
          <a:xfrm>
            <a:off x="7902774" y="1417394"/>
            <a:ext cx="4025873" cy="4320000"/>
            <a:chOff x="35990794" y="5415552"/>
            <a:chExt cx="10112768" cy="8169252"/>
          </a:xfrm>
        </p:grpSpPr>
        <p:sp>
          <p:nvSpPr>
            <p:cNvPr id="27" name="圆角矩形 1">
              <a:extLst>
                <a:ext uri="{FF2B5EF4-FFF2-40B4-BE49-F238E27FC236}">
                  <a16:creationId xmlns:a16="http://schemas.microsoft.com/office/drawing/2014/main" xmlns="" id="{E25CF2B7-4CD3-4A8C-B91D-AEE740E1F28B}"/>
                </a:ext>
              </a:extLst>
            </p:cNvPr>
            <p:cNvSpPr>
              <a:spLocks noChangeArrowheads="1"/>
            </p:cNvSpPr>
            <p:nvPr/>
          </p:nvSpPr>
          <p:spPr bwMode="auto">
            <a:xfrm>
              <a:off x="36854757" y="5415552"/>
              <a:ext cx="8369435" cy="8169252"/>
            </a:xfrm>
            <a:prstGeom prst="roundRect">
              <a:avLst>
                <a:gd name="adj" fmla="val 3340"/>
              </a:avLst>
            </a:prstGeom>
            <a:solidFill>
              <a:srgbClr val="010A30">
                <a:alpha val="63000"/>
              </a:srgbClr>
            </a:solidFill>
            <a:ln>
              <a:gradFill flip="none" rotWithShape="1">
                <a:gsLst>
                  <a:gs pos="0">
                    <a:srgbClr val="0176C3"/>
                  </a:gs>
                  <a:gs pos="50000">
                    <a:srgbClr val="0DD3F8"/>
                  </a:gs>
                  <a:gs pos="100000">
                    <a:srgbClr val="0176C3"/>
                  </a:gs>
                </a:gsLst>
                <a:lin ang="0" scaled="1"/>
                <a:tileRect/>
              </a:gradFill>
            </a:ln>
            <a:effectLs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19188">
                <a:lnSpc>
                  <a:spcPct val="90000"/>
                </a:lnSpc>
                <a:spcAft>
                  <a:spcPct val="35000"/>
                </a:spcAft>
                <a:defRPr/>
              </a:pPr>
              <a:endPar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文本框 27"/>
            <p:cNvSpPr txBox="1"/>
            <p:nvPr/>
          </p:nvSpPr>
          <p:spPr>
            <a:xfrm>
              <a:off x="35990794" y="5702792"/>
              <a:ext cx="10112768" cy="698418"/>
            </a:xfrm>
            <a:prstGeom prst="rect">
              <a:avLst/>
            </a:prstGeom>
            <a:noFill/>
          </p:spPr>
          <p:txBody>
            <a:bodyPr wrap="square">
              <a:spAutoFit/>
            </a:bodyPr>
            <a:lstStyle>
              <a:defPPr>
                <a:defRPr lang="zh-CN"/>
              </a:defPPr>
              <a:lvl1pPr algn="ctr">
                <a:defRPr sz="3600" b="1">
                  <a:solidFill>
                    <a:schemeClr val="bg1"/>
                  </a:solidFill>
                  <a:latin typeface="Arial" panose="020B0604020202020204" pitchFamily="34" charset="0"/>
                  <a:ea typeface="Microsoft YaHei" panose="020B0503020204020204" pitchFamily="34" charset="-122"/>
                  <a:cs typeface="Times New Roman" panose="02020603050405020304" pitchFamily="18" charset="0"/>
                </a:defRPr>
              </a:lvl1pPr>
            </a:lstStyle>
            <a:p>
              <a:r>
                <a:rPr lang="en-US" altLang="zh-CN" sz="1800" dirty="0">
                  <a:ea typeface="微软雅黑" panose="020B0503020204020204" pitchFamily="34" charset="-122"/>
                  <a:cs typeface="Arial" panose="020B0604020202020204" pitchFamily="34" charset="0"/>
                  <a:sym typeface="Arial" panose="020B0604020202020204" pitchFamily="34" charset="0"/>
                </a:rPr>
                <a:t>AI Enabled Medical System</a:t>
              </a:r>
              <a:endParaRPr lang="zh-CN" altLang="en-US" sz="1800" dirty="0">
                <a:ea typeface="微软雅黑" panose="020B0503020204020204" pitchFamily="34" charset="-122"/>
                <a:cs typeface="Arial" panose="020B0604020202020204" pitchFamily="34" charset="0"/>
                <a:sym typeface="Arial" panose="020B0604020202020204" pitchFamily="34" charset="0"/>
              </a:endParaRPr>
            </a:p>
          </p:txBody>
        </p:sp>
        <p:sp>
          <p:nvSpPr>
            <p:cNvPr id="29" name="矩形 28"/>
            <p:cNvSpPr/>
            <p:nvPr/>
          </p:nvSpPr>
          <p:spPr>
            <a:xfrm>
              <a:off x="37095055" y="11626775"/>
              <a:ext cx="7986626" cy="593655"/>
            </a:xfrm>
            <a:prstGeom prst="rect">
              <a:avLst/>
            </a:prstGeom>
          </p:spPr>
          <p:txBody>
            <a:bodyPr wrap="none">
              <a:spAutoFit/>
            </a:bodyPr>
            <a:lstStyle/>
            <a:p>
              <a:pPr algn="ctr" defTabSz="1319188">
                <a:lnSpc>
                  <a:spcPct val="90000"/>
                </a:lnSpc>
                <a:spcAft>
                  <a:spcPct val="35000"/>
                </a:spcAf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Philips AI Intelligent Diagnosis</a:t>
              </a:r>
              <a:endPar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09669" y="7123108"/>
              <a:ext cx="6957391" cy="4146396"/>
            </a:xfrm>
            <a:prstGeom prst="rect">
              <a:avLst/>
            </a:prstGeom>
            <a:ln>
              <a:solidFill>
                <a:schemeClr val="accent1">
                  <a:lumMod val="75000"/>
                </a:schemeClr>
              </a:solidFill>
            </a:ln>
          </p:spPr>
        </p:pic>
        <p:sp>
          <p:nvSpPr>
            <p:cNvPr id="31" name="矩形 30"/>
            <p:cNvSpPr/>
            <p:nvPr/>
          </p:nvSpPr>
          <p:spPr>
            <a:xfrm>
              <a:off x="36832627" y="12551218"/>
              <a:ext cx="8550758" cy="1012706"/>
            </a:xfrm>
            <a:prstGeom prst="rect">
              <a:avLst/>
            </a:prstGeom>
          </p:spPr>
          <p:txBody>
            <a:bodyPr wrap="square">
              <a:spAutoFit/>
            </a:bodyPr>
            <a:lstStyle/>
            <a:p>
              <a:pPr algn="ctr" defTabSz="1319188">
                <a:lnSpc>
                  <a:spcPct val="90000"/>
                </a:lnSpc>
                <a:spcAft>
                  <a:spcPct val="35000"/>
                </a:spcAft>
                <a:defRPr/>
              </a:pP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Lung nodule detection error rate&lt;1%</a:t>
              </a:r>
              <a:endParaRPr lang="zh-CN" altLang="en-US" sz="1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646879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007768" y="2708920"/>
            <a:ext cx="4306274" cy="1419795"/>
            <a:chOff x="9335707" y="6758437"/>
            <a:chExt cx="10799338" cy="3560583"/>
          </a:xfrm>
        </p:grpSpPr>
        <p:grpSp>
          <p:nvGrpSpPr>
            <p:cNvPr id="5" name="组合 17">
              <a:extLst>
                <a:ext uri="{FF2B5EF4-FFF2-40B4-BE49-F238E27FC236}">
                  <a16:creationId xmlns:a16="http://schemas.microsoft.com/office/drawing/2014/main" xmlns="" id="{E0861D81-A747-41E3-8AED-515692A53542}"/>
                </a:ext>
              </a:extLst>
            </p:cNvPr>
            <p:cNvGrpSpPr/>
            <p:nvPr/>
          </p:nvGrpSpPr>
          <p:grpSpPr>
            <a:xfrm>
              <a:off x="9335707" y="9253685"/>
              <a:ext cx="10799338" cy="1065335"/>
              <a:chOff x="2497194" y="1543108"/>
              <a:chExt cx="9876612" cy="409901"/>
            </a:xfrm>
          </p:grpSpPr>
          <p:sp>
            <p:nvSpPr>
              <p:cNvPr id="6" name="圆角矩形 6">
                <a:extLst>
                  <a:ext uri="{FF2B5EF4-FFF2-40B4-BE49-F238E27FC236}">
                    <a16:creationId xmlns:a16="http://schemas.microsoft.com/office/drawing/2014/main" xmlns="" id="{A4DEA9C2-AB20-4F77-8EA7-08EF83F72B0F}"/>
                  </a:ext>
                </a:extLst>
              </p:cNvPr>
              <p:cNvSpPr/>
              <p:nvPr/>
            </p:nvSpPr>
            <p:spPr>
              <a:xfrm>
                <a:off x="2497194" y="1543108"/>
                <a:ext cx="1698454" cy="409901"/>
              </a:xfrm>
              <a:prstGeom prst="roundRect">
                <a:avLst>
                  <a:gd name="adj" fmla="val 0"/>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9" tIns="22860" rIns="45719" bIns="22860" numCol="1" spcCol="0" rtlCol="0" fromWordArt="0" anchor="ctr" anchorCtr="0" forceAA="0" compatLnSpc="1">
                <a:prstTxWarp prst="textNoShape">
                  <a:avLst/>
                </a:prstTxWarp>
                <a:noAutofit/>
              </a:bodyPr>
              <a:lstStyle/>
              <a:p>
                <a:pPr algn="ctr"/>
                <a:r>
                  <a:rPr lang="en-US" altLang="zh-CN" sz="1600" dirty="0">
                    <a:solidFill>
                      <a:schemeClr val="bg1"/>
                    </a:solidFill>
                  </a:rPr>
                  <a:t>2</a:t>
                </a:r>
                <a:endParaRPr lang="zh-CN" altLang="en-US" sz="1600" dirty="0">
                  <a:solidFill>
                    <a:schemeClr val="bg1"/>
                  </a:solidFill>
                </a:endParaRPr>
              </a:p>
            </p:txBody>
          </p:sp>
          <p:cxnSp>
            <p:nvCxnSpPr>
              <p:cNvPr id="7" name="直接连接符 19">
                <a:extLst>
                  <a:ext uri="{FF2B5EF4-FFF2-40B4-BE49-F238E27FC236}">
                    <a16:creationId xmlns:a16="http://schemas.microsoft.com/office/drawing/2014/main" xmlns="" id="{08EB8F23-D26F-4166-8D55-29AC1AE44F23}"/>
                  </a:ext>
                </a:extLst>
              </p:cNvPr>
              <p:cNvCxnSpPr/>
              <p:nvPr/>
            </p:nvCxnSpPr>
            <p:spPr>
              <a:xfrm>
                <a:off x="2669133" y="1953009"/>
                <a:ext cx="919373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矩形 20">
                <a:extLst>
                  <a:ext uri="{FF2B5EF4-FFF2-40B4-BE49-F238E27FC236}">
                    <a16:creationId xmlns:a16="http://schemas.microsoft.com/office/drawing/2014/main" xmlns="" id="{6505C17C-0097-4C9B-AF84-05489C1CD9A9}"/>
                  </a:ext>
                </a:extLst>
              </p:cNvPr>
              <p:cNvSpPr/>
              <p:nvPr/>
            </p:nvSpPr>
            <p:spPr>
              <a:xfrm>
                <a:off x="4968495" y="1574380"/>
                <a:ext cx="7405311" cy="326675"/>
              </a:xfrm>
              <a:prstGeom prst="rect">
                <a:avLst/>
              </a:prstGeom>
            </p:spPr>
            <p:txBody>
              <a:bodyPr wrap="none">
                <a:spAutoFit/>
              </a:bodyPr>
              <a:lstStyle/>
              <a:p>
                <a:r>
                  <a:rPr lang="en-US" altLang="zh-CN" sz="1600" b="1" dirty="0">
                    <a:solidFill>
                      <a:schemeClr val="bg1"/>
                    </a:solidFill>
                  </a:rPr>
                  <a:t>AI Challenges and Innovations </a:t>
                </a:r>
              </a:p>
            </p:txBody>
          </p:sp>
        </p:grpSp>
        <p:grpSp>
          <p:nvGrpSpPr>
            <p:cNvPr id="9" name="组合 10">
              <a:extLst>
                <a:ext uri="{FF2B5EF4-FFF2-40B4-BE49-F238E27FC236}">
                  <a16:creationId xmlns:a16="http://schemas.microsoft.com/office/drawing/2014/main" xmlns="" id="{30480AE1-ACBE-4783-8BA3-3363B292AD13}"/>
                </a:ext>
              </a:extLst>
            </p:cNvPr>
            <p:cNvGrpSpPr/>
            <p:nvPr/>
          </p:nvGrpSpPr>
          <p:grpSpPr>
            <a:xfrm>
              <a:off x="9335707" y="6758437"/>
              <a:ext cx="10240659" cy="1065336"/>
              <a:chOff x="2497194" y="1543108"/>
              <a:chExt cx="9365669" cy="409901"/>
            </a:xfrm>
          </p:grpSpPr>
          <p:sp>
            <p:nvSpPr>
              <p:cNvPr id="10" name="圆角矩形 6">
                <a:extLst>
                  <a:ext uri="{FF2B5EF4-FFF2-40B4-BE49-F238E27FC236}">
                    <a16:creationId xmlns:a16="http://schemas.microsoft.com/office/drawing/2014/main" xmlns="" id="{8822A44F-B3A1-47F0-9C01-57F5CA6D1925}"/>
                  </a:ext>
                </a:extLst>
              </p:cNvPr>
              <p:cNvSpPr/>
              <p:nvPr/>
            </p:nvSpPr>
            <p:spPr>
              <a:xfrm>
                <a:off x="2497194" y="1543108"/>
                <a:ext cx="1698454" cy="409901"/>
              </a:xfrm>
              <a:prstGeom prst="roundRect">
                <a:avLst>
                  <a:gd name="adj" fmla="val 0"/>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9" tIns="22860" rIns="45719" bIns="22860" numCol="1" spcCol="0" rtlCol="0" fromWordArt="0" anchor="ctr" anchorCtr="0" forceAA="0" compatLnSpc="1">
                <a:prstTxWarp prst="textNoShape">
                  <a:avLst/>
                </a:prstTxWarp>
                <a:noAutofit/>
              </a:bodyPr>
              <a:lstStyle/>
              <a:p>
                <a:pPr algn="ctr"/>
                <a:r>
                  <a:rPr lang="en-US" altLang="zh-CN" sz="1600" dirty="0">
                    <a:solidFill>
                      <a:schemeClr val="bg1"/>
                    </a:solidFill>
                  </a:rPr>
                  <a:t>1</a:t>
                </a:r>
                <a:endParaRPr lang="zh-CN" altLang="en-US" sz="1600" dirty="0">
                  <a:solidFill>
                    <a:schemeClr val="bg1"/>
                  </a:solidFill>
                </a:endParaRPr>
              </a:p>
            </p:txBody>
          </p:sp>
          <p:cxnSp>
            <p:nvCxnSpPr>
              <p:cNvPr id="11" name="直接连接符 12">
                <a:extLst>
                  <a:ext uri="{FF2B5EF4-FFF2-40B4-BE49-F238E27FC236}">
                    <a16:creationId xmlns:a16="http://schemas.microsoft.com/office/drawing/2014/main" xmlns="" id="{2F4197E8-B1B5-4B89-8E4C-67863B7CDCB1}"/>
                  </a:ext>
                </a:extLst>
              </p:cNvPr>
              <p:cNvCxnSpPr/>
              <p:nvPr/>
            </p:nvCxnSpPr>
            <p:spPr>
              <a:xfrm>
                <a:off x="2669133" y="1953009"/>
                <a:ext cx="919373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21">
                <a:extLst>
                  <a:ext uri="{FF2B5EF4-FFF2-40B4-BE49-F238E27FC236}">
                    <a16:creationId xmlns:a16="http://schemas.microsoft.com/office/drawing/2014/main" xmlns="" id="{28F001AB-B3E2-4F45-B030-F78A9E658836}"/>
                  </a:ext>
                </a:extLst>
              </p:cNvPr>
              <p:cNvSpPr/>
              <p:nvPr/>
            </p:nvSpPr>
            <p:spPr>
              <a:xfrm>
                <a:off x="4968493" y="1574380"/>
                <a:ext cx="6343375" cy="326675"/>
              </a:xfrm>
              <a:prstGeom prst="rect">
                <a:avLst/>
              </a:prstGeom>
            </p:spPr>
            <p:txBody>
              <a:bodyPr wrap="none">
                <a:spAutoFit/>
              </a:bodyPr>
              <a:lstStyle/>
              <a:p>
                <a:r>
                  <a:rPr lang="en-US" altLang="zh-CN" sz="1600" b="1" dirty="0">
                    <a:solidFill>
                      <a:srgbClr val="0062AC"/>
                    </a:solidFill>
                  </a:rPr>
                  <a:t>AI Industry Trend Analysis</a:t>
                </a:r>
                <a:endParaRPr lang="zh-CN" altLang="en-US" sz="1600" b="1" dirty="0">
                  <a:solidFill>
                    <a:srgbClr val="0062AC"/>
                  </a:solidFill>
                </a:endParaRPr>
              </a:p>
            </p:txBody>
          </p:sp>
        </p:grpSp>
      </p:grpSp>
    </p:spTree>
    <p:extLst>
      <p:ext uri="{BB962C8B-B14F-4D97-AF65-F5344CB8AC3E}">
        <p14:creationId xmlns:p14="http://schemas.microsoft.com/office/powerpoint/2010/main" val="262478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en-US" altLang="zh-CN" dirty="0">
                <a:solidFill>
                  <a:schemeClr val="bg1"/>
                </a:solidFill>
                <a:latin typeface="+mj-ea"/>
                <a:cs typeface="Arial" panose="020B0604020202020204" pitchFamily="34" charset="0"/>
              </a:rPr>
              <a:t>Challenges for AI R&amp;D and </a:t>
            </a:r>
            <a:r>
              <a:rPr lang="en-US" altLang="zh-CN" dirty="0" smtClean="0">
                <a:solidFill>
                  <a:schemeClr val="bg1"/>
                </a:solidFill>
                <a:latin typeface="+mj-ea"/>
                <a:cs typeface="Arial" panose="020B0604020202020204" pitchFamily="34" charset="0"/>
              </a:rPr>
              <a:t>Innovation</a:t>
            </a:r>
            <a:endParaRPr lang="en-GB" dirty="0">
              <a:solidFill>
                <a:schemeClr val="bg1"/>
              </a:solidFill>
              <a:latin typeface="+mj-ea"/>
            </a:endParaRPr>
          </a:p>
        </p:txBody>
      </p:sp>
      <p:grpSp>
        <p:nvGrpSpPr>
          <p:cNvPr id="5" name="组合 4"/>
          <p:cNvGrpSpPr/>
          <p:nvPr/>
        </p:nvGrpSpPr>
        <p:grpSpPr>
          <a:xfrm>
            <a:off x="335360" y="1628800"/>
            <a:ext cx="11657287" cy="4150502"/>
            <a:chOff x="13424121" y="3981569"/>
            <a:chExt cx="31344486" cy="11160000"/>
          </a:xfrm>
        </p:grpSpPr>
        <p:grpSp>
          <p:nvGrpSpPr>
            <p:cNvPr id="6" name="组合 5"/>
            <p:cNvGrpSpPr/>
            <p:nvPr/>
          </p:nvGrpSpPr>
          <p:grpSpPr>
            <a:xfrm>
              <a:off x="13424121" y="3981569"/>
              <a:ext cx="7682771" cy="11160000"/>
              <a:chOff x="13424121" y="3981569"/>
              <a:chExt cx="7682771" cy="11160000"/>
            </a:xfrm>
          </p:grpSpPr>
          <p:sp>
            <p:nvSpPr>
              <p:cNvPr id="22" name="圆角矩形 1">
                <a:extLst>
                  <a:ext uri="{FF2B5EF4-FFF2-40B4-BE49-F238E27FC236}">
                    <a16:creationId xmlns:a16="http://schemas.microsoft.com/office/drawing/2014/main" xmlns="" id="{ABE01205-9E5C-49BB-BEBD-F475227F873E}"/>
                  </a:ext>
                </a:extLst>
              </p:cNvPr>
              <p:cNvSpPr>
                <a:spLocks noChangeArrowheads="1"/>
              </p:cNvSpPr>
              <p:nvPr/>
            </p:nvSpPr>
            <p:spPr bwMode="auto">
              <a:xfrm>
                <a:off x="13546892" y="3981569"/>
                <a:ext cx="7560000" cy="11160000"/>
              </a:xfrm>
              <a:prstGeom prst="roundRect">
                <a:avLst>
                  <a:gd name="adj" fmla="val 4539"/>
                </a:avLst>
              </a:prstGeom>
              <a:gradFill flip="none" rotWithShape="1">
                <a:gsLst>
                  <a:gs pos="0">
                    <a:srgbClr val="2CDEED">
                      <a:alpha val="20000"/>
                    </a:srgbClr>
                  </a:gs>
                  <a:gs pos="84000">
                    <a:srgbClr val="2CDEED">
                      <a:alpha val="0"/>
                    </a:srgbClr>
                  </a:gs>
                </a:gsLst>
                <a:path path="circle">
                  <a:fillToRect l="100000" b="100000"/>
                </a:path>
                <a:tileRect t="-100000" r="-100000"/>
              </a:gradFill>
              <a:ln w="6350" cap="flat" cmpd="sng" algn="ctr">
                <a:gradFill flip="none" rotWithShape="1">
                  <a:gsLst>
                    <a:gs pos="100000">
                      <a:srgbClr val="0070C0"/>
                    </a:gs>
                    <a:gs pos="0">
                      <a:srgbClr val="0FDFFF"/>
                    </a:gs>
                  </a:gsLst>
                  <a:path path="circle">
                    <a:fillToRect l="100000" t="100000"/>
                  </a:path>
                  <a:tileRect r="-100000" b="-100000"/>
                </a:gra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978893" eaLnBrk="1" fontAlgn="auto" latinLnBrk="0" hangingPunct="1">
                  <a:lnSpc>
                    <a:spcPct val="100000"/>
                  </a:lnSpc>
                  <a:spcBef>
                    <a:spcPts val="0"/>
                  </a:spcBef>
                  <a:spcAft>
                    <a:spcPts val="0"/>
                  </a:spcAft>
                  <a:buClrTx/>
                  <a:buSzTx/>
                  <a:buFontTx/>
                  <a:buNone/>
                  <a:tabLst/>
                  <a:defRPr/>
                </a:pPr>
                <a:endParaRPr kumimoji="0" lang="zh-CN" altLang="en-US" sz="1400" b="1" i="0" u="none" strike="noStrike" kern="1500" cap="none" spc="0" normalizeH="0" baseline="0" noProof="0" dirty="0">
                  <a:ln>
                    <a:noFill/>
                  </a:ln>
                  <a:solidFill>
                    <a:schemeClr val="bg1"/>
                  </a:solidFill>
                  <a:effectLst/>
                  <a:uLnTx/>
                  <a:uFillTx/>
                  <a:latin typeface="+mj-ea"/>
                  <a:ea typeface="+mj-ea"/>
                  <a:cs typeface="+mn-cs"/>
                  <a:sym typeface="Arial" panose="020B0604020202020204" pitchFamily="34" charset="0"/>
                </a:endParaRPr>
              </a:p>
            </p:txBody>
          </p:sp>
          <p:pic>
            <p:nvPicPr>
              <p:cNvPr id="23" name="图片 22"/>
              <p:cNvPicPr>
                <a:picLocks/>
              </p:cNvPicPr>
              <p:nvPr/>
            </p:nvPicPr>
            <p:blipFill rotWithShape="1">
              <a:blip r:embed="rId3"/>
              <a:srcRect l="34750" b="9542"/>
              <a:stretch/>
            </p:blipFill>
            <p:spPr>
              <a:xfrm>
                <a:off x="13968889" y="6283891"/>
                <a:ext cx="6840000" cy="4320000"/>
              </a:xfrm>
              <a:prstGeom prst="rect">
                <a:avLst/>
              </a:prstGeom>
            </p:spPr>
          </p:pic>
          <p:sp>
            <p:nvSpPr>
              <p:cNvPr id="24" name="文本框 23"/>
              <p:cNvSpPr txBox="1"/>
              <p:nvPr/>
            </p:nvSpPr>
            <p:spPr>
              <a:xfrm>
                <a:off x="13424121" y="11444486"/>
                <a:ext cx="7384768" cy="1737875"/>
              </a:xfrm>
              <a:prstGeom prst="rect">
                <a:avLst/>
              </a:prstGeom>
              <a:noFill/>
            </p:spPr>
            <p:txBody>
              <a:bodyPr wrap="square" rtlCol="0">
                <a:spAutoFit/>
              </a:bodyPr>
              <a:lstStyle/>
              <a:p>
                <a:pPr algn="ctr"/>
                <a:r>
                  <a:rPr lang="en-US" altLang="zh-CN" sz="1200" dirty="0">
                    <a:solidFill>
                      <a:schemeClr val="bg1"/>
                    </a:solidFill>
                    <a:latin typeface="+mj-ea"/>
                    <a:ea typeface="+mj-ea"/>
                  </a:rPr>
                  <a:t>Demand for AI computing power grows rapidly, current AI servers do not meet the requirements. </a:t>
                </a:r>
                <a:endParaRPr lang="zh-CN" altLang="en-US" sz="1200" dirty="0">
                  <a:solidFill>
                    <a:schemeClr val="bg1"/>
                  </a:solidFill>
                  <a:latin typeface="+mj-ea"/>
                  <a:ea typeface="+mj-ea"/>
                </a:endParaRPr>
              </a:p>
            </p:txBody>
          </p:sp>
          <p:sp>
            <p:nvSpPr>
              <p:cNvPr id="25" name="文本框 24"/>
              <p:cNvSpPr txBox="1"/>
              <p:nvPr/>
            </p:nvSpPr>
            <p:spPr>
              <a:xfrm>
                <a:off x="13630537" y="4301387"/>
                <a:ext cx="7470832" cy="1737875"/>
              </a:xfrm>
              <a:prstGeom prst="rect">
                <a:avLst/>
              </a:prstGeom>
              <a:noFill/>
            </p:spPr>
            <p:txBody>
              <a:bodyPr wrap="square" rtlCol="0">
                <a:spAutoFit/>
              </a:bodyPr>
              <a:lstStyle/>
              <a:p>
                <a:pPr algn="ctr"/>
                <a:r>
                  <a:rPr lang="en-US" altLang="zh-CN" dirty="0">
                    <a:solidFill>
                      <a:schemeClr val="bg1"/>
                    </a:solidFill>
                    <a:latin typeface="+mj-ea"/>
                    <a:ea typeface="+mj-ea"/>
                    <a:cs typeface="Arial" panose="020B0604020202020204" pitchFamily="34" charset="0"/>
                  </a:rPr>
                  <a:t>Server Computing Power</a:t>
                </a:r>
              </a:p>
            </p:txBody>
          </p:sp>
        </p:grpSp>
        <p:grpSp>
          <p:nvGrpSpPr>
            <p:cNvPr id="7" name="组合 6"/>
            <p:cNvGrpSpPr/>
            <p:nvPr/>
          </p:nvGrpSpPr>
          <p:grpSpPr>
            <a:xfrm>
              <a:off x="29315975" y="3981569"/>
              <a:ext cx="7560000" cy="11160000"/>
              <a:chOff x="29315975" y="3981569"/>
              <a:chExt cx="7560000" cy="11160000"/>
            </a:xfrm>
          </p:grpSpPr>
          <p:sp>
            <p:nvSpPr>
              <p:cNvPr id="18" name="圆角矩形 1">
                <a:extLst>
                  <a:ext uri="{FF2B5EF4-FFF2-40B4-BE49-F238E27FC236}">
                    <a16:creationId xmlns:a16="http://schemas.microsoft.com/office/drawing/2014/main" xmlns="" id="{ABE01205-9E5C-49BB-BEBD-F475227F873E}"/>
                  </a:ext>
                </a:extLst>
              </p:cNvPr>
              <p:cNvSpPr>
                <a:spLocks noChangeArrowheads="1"/>
              </p:cNvSpPr>
              <p:nvPr/>
            </p:nvSpPr>
            <p:spPr bwMode="auto">
              <a:xfrm>
                <a:off x="29315975" y="3981569"/>
                <a:ext cx="7560000" cy="11160000"/>
              </a:xfrm>
              <a:prstGeom prst="roundRect">
                <a:avLst>
                  <a:gd name="adj" fmla="val 4539"/>
                </a:avLst>
              </a:prstGeom>
              <a:gradFill flip="none" rotWithShape="1">
                <a:gsLst>
                  <a:gs pos="0">
                    <a:srgbClr val="2CDEED">
                      <a:alpha val="20000"/>
                    </a:srgbClr>
                  </a:gs>
                  <a:gs pos="84000">
                    <a:srgbClr val="2CDEED">
                      <a:alpha val="0"/>
                    </a:srgbClr>
                  </a:gs>
                </a:gsLst>
                <a:path path="circle">
                  <a:fillToRect l="100000" b="100000"/>
                </a:path>
                <a:tileRect t="-100000" r="-100000"/>
              </a:gradFill>
              <a:ln w="6350" cap="flat" cmpd="sng" algn="ctr">
                <a:gradFill flip="none" rotWithShape="1">
                  <a:gsLst>
                    <a:gs pos="100000">
                      <a:srgbClr val="0070C0"/>
                    </a:gs>
                    <a:gs pos="0">
                      <a:srgbClr val="0FDFFF"/>
                    </a:gs>
                  </a:gsLst>
                  <a:path path="circle">
                    <a:fillToRect l="100000" t="100000"/>
                  </a:path>
                  <a:tileRect r="-100000" b="-100000"/>
                </a:gra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978893" eaLnBrk="1" fontAlgn="auto" latinLnBrk="0" hangingPunct="1">
                  <a:lnSpc>
                    <a:spcPct val="100000"/>
                  </a:lnSpc>
                  <a:spcBef>
                    <a:spcPts val="0"/>
                  </a:spcBef>
                  <a:spcAft>
                    <a:spcPts val="0"/>
                  </a:spcAft>
                  <a:buClrTx/>
                  <a:buSzTx/>
                  <a:buFontTx/>
                  <a:buNone/>
                  <a:tabLst/>
                  <a:defRPr/>
                </a:pPr>
                <a:endParaRPr kumimoji="0" lang="zh-CN" altLang="en-US" sz="1400" b="1" i="0" u="none" strike="noStrike" kern="1500" cap="none" spc="0" normalizeH="0" baseline="0" noProof="0" dirty="0">
                  <a:ln>
                    <a:noFill/>
                  </a:ln>
                  <a:solidFill>
                    <a:schemeClr val="bg1"/>
                  </a:solidFill>
                  <a:effectLst/>
                  <a:uLnTx/>
                  <a:uFillTx/>
                  <a:latin typeface="+mj-ea"/>
                  <a:ea typeface="+mj-ea"/>
                  <a:cs typeface="+mn-cs"/>
                  <a:sym typeface="Arial" panose="020B0604020202020204" pitchFamily="34" charset="0"/>
                </a:endParaRPr>
              </a:p>
            </p:txBody>
          </p:sp>
          <p:sp>
            <p:nvSpPr>
              <p:cNvPr id="19" name="文本框 18"/>
              <p:cNvSpPr txBox="1"/>
              <p:nvPr/>
            </p:nvSpPr>
            <p:spPr>
              <a:xfrm>
                <a:off x="29374454" y="11744863"/>
                <a:ext cx="7501521" cy="2234411"/>
              </a:xfrm>
              <a:prstGeom prst="rect">
                <a:avLst/>
              </a:prstGeom>
              <a:noFill/>
            </p:spPr>
            <p:txBody>
              <a:bodyPr wrap="square" rtlCol="0" anchor="ctr">
                <a:spAutoFit/>
              </a:bodyPr>
              <a:lstStyle/>
              <a:p>
                <a:pPr algn="ctr"/>
                <a:r>
                  <a:rPr lang="en-US" altLang="zh-CN" sz="1200" dirty="0">
                    <a:solidFill>
                      <a:schemeClr val="bg1"/>
                    </a:solidFill>
                    <a:latin typeface="+mj-ea"/>
                    <a:ea typeface="+mj-ea"/>
                  </a:rPr>
                  <a:t>DL models requires higher performance then servers can provide. DL models &amp; algorithms need to be improved.</a:t>
                </a:r>
                <a:endParaRPr lang="zh-CN" altLang="en-US" sz="1200" dirty="0">
                  <a:solidFill>
                    <a:schemeClr val="bg1"/>
                  </a:solidFill>
                  <a:latin typeface="+mj-ea"/>
                  <a:ea typeface="+mj-ea"/>
                </a:endParaRPr>
              </a:p>
            </p:txBody>
          </p:sp>
          <p:sp>
            <p:nvSpPr>
              <p:cNvPr id="20" name="文本框 19"/>
              <p:cNvSpPr txBox="1"/>
              <p:nvPr/>
            </p:nvSpPr>
            <p:spPr>
              <a:xfrm>
                <a:off x="29315975" y="4758585"/>
                <a:ext cx="7560000" cy="993072"/>
              </a:xfrm>
              <a:prstGeom prst="rect">
                <a:avLst/>
              </a:prstGeom>
              <a:noFill/>
            </p:spPr>
            <p:txBody>
              <a:bodyPr wrap="square" rtlCol="0">
                <a:spAutoFit/>
              </a:bodyPr>
              <a:lstStyle/>
              <a:p>
                <a:pPr algn="ctr"/>
                <a:r>
                  <a:rPr lang="en-US" altLang="zh-CN" dirty="0">
                    <a:solidFill>
                      <a:schemeClr val="bg1"/>
                    </a:solidFill>
                    <a:latin typeface="+mj-ea"/>
                    <a:ea typeface="+mj-ea"/>
                    <a:cs typeface="Arial" panose="020B0604020202020204" pitchFamily="34" charset="0"/>
                  </a:rPr>
                  <a:t>DL Model Development</a:t>
                </a:r>
              </a:p>
            </p:txBody>
          </p:sp>
          <p:pic>
            <p:nvPicPr>
              <p:cNvPr id="21" name="Picture 2" descr="https://timgsa.baidu.com/timg?image&amp;quality=80&amp;size=b9999_10000&amp;sec=1536570479869&amp;di=6704d18dae3357a301c57f4711e4ce14&amp;imgtype=0&amp;src=http%3A%2F%2Fp0.ifengimg.com%2Fpmop%2F2018%2F0610%2F2898813DC66C4B965760D7EBAFBCBCD3E4E6A49F_size117_w691_h688.jpeg"/>
              <p:cNvPicPr>
                <a:picLocks noChangeArrowheads="1"/>
              </p:cNvPicPr>
              <p:nvPr/>
            </p:nvPicPr>
            <p:blipFill rotWithShape="1">
              <a:blip r:embed="rId4" cstate="print">
                <a:extLst>
                  <a:ext uri="{28A0092B-C50C-407E-A947-70E740481C1C}">
                    <a14:useLocalDpi xmlns:a14="http://schemas.microsoft.com/office/drawing/2010/main" val="0"/>
                  </a:ext>
                </a:extLst>
              </a:blip>
              <a:srcRect t="2187" b="2603"/>
              <a:stretch/>
            </p:blipFill>
            <p:spPr bwMode="auto">
              <a:xfrm>
                <a:off x="29675975" y="6294559"/>
                <a:ext cx="6840000" cy="43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21423343" y="3981569"/>
              <a:ext cx="7560001" cy="11160000"/>
              <a:chOff x="21423343" y="3981569"/>
              <a:chExt cx="7560001" cy="11160000"/>
            </a:xfrm>
          </p:grpSpPr>
          <p:sp>
            <p:nvSpPr>
              <p:cNvPr id="14" name="圆角矩形 1">
                <a:extLst>
                  <a:ext uri="{FF2B5EF4-FFF2-40B4-BE49-F238E27FC236}">
                    <a16:creationId xmlns:a16="http://schemas.microsoft.com/office/drawing/2014/main" xmlns="" id="{ABE01205-9E5C-49BB-BEBD-F475227F873E}"/>
                  </a:ext>
                </a:extLst>
              </p:cNvPr>
              <p:cNvSpPr>
                <a:spLocks noChangeArrowheads="1"/>
              </p:cNvSpPr>
              <p:nvPr/>
            </p:nvSpPr>
            <p:spPr bwMode="auto">
              <a:xfrm>
                <a:off x="21423344" y="3981569"/>
                <a:ext cx="7560000" cy="11160000"/>
              </a:xfrm>
              <a:prstGeom prst="roundRect">
                <a:avLst>
                  <a:gd name="adj" fmla="val 4539"/>
                </a:avLst>
              </a:prstGeom>
              <a:gradFill flip="none" rotWithShape="1">
                <a:gsLst>
                  <a:gs pos="0">
                    <a:srgbClr val="2CDEED">
                      <a:alpha val="20000"/>
                    </a:srgbClr>
                  </a:gs>
                  <a:gs pos="84000">
                    <a:srgbClr val="2CDEED">
                      <a:alpha val="0"/>
                    </a:srgbClr>
                  </a:gs>
                </a:gsLst>
                <a:path path="circle">
                  <a:fillToRect l="100000" b="100000"/>
                </a:path>
                <a:tileRect t="-100000" r="-100000"/>
              </a:gradFill>
              <a:ln w="6350" cap="flat" cmpd="sng" algn="ctr">
                <a:gradFill flip="none" rotWithShape="1">
                  <a:gsLst>
                    <a:gs pos="100000">
                      <a:srgbClr val="0070C0"/>
                    </a:gs>
                    <a:gs pos="0">
                      <a:srgbClr val="0FDFFF"/>
                    </a:gs>
                  </a:gsLst>
                  <a:path path="circle">
                    <a:fillToRect l="100000" t="100000"/>
                  </a:path>
                  <a:tileRect r="-100000" b="-100000"/>
                </a:gra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978893" eaLnBrk="1" fontAlgn="auto" latinLnBrk="0" hangingPunct="1">
                  <a:lnSpc>
                    <a:spcPct val="100000"/>
                  </a:lnSpc>
                  <a:spcBef>
                    <a:spcPts val="0"/>
                  </a:spcBef>
                  <a:spcAft>
                    <a:spcPts val="0"/>
                  </a:spcAft>
                  <a:buClrTx/>
                  <a:buSzTx/>
                  <a:buFontTx/>
                  <a:buNone/>
                  <a:tabLst/>
                  <a:defRPr/>
                </a:pPr>
                <a:endParaRPr kumimoji="0" lang="zh-CN" altLang="en-US" sz="1400" b="1" i="0" u="none" strike="noStrike" kern="1500" cap="none" spc="0" normalizeH="0" baseline="0" noProof="0" dirty="0">
                  <a:ln>
                    <a:noFill/>
                  </a:ln>
                  <a:solidFill>
                    <a:schemeClr val="bg1"/>
                  </a:solidFill>
                  <a:effectLst/>
                  <a:uLnTx/>
                  <a:uFillTx/>
                  <a:latin typeface="+mj-ea"/>
                  <a:ea typeface="+mj-ea"/>
                  <a:cs typeface="+mn-cs"/>
                  <a:sym typeface="Arial" panose="020B0604020202020204" pitchFamily="34" charset="0"/>
                </a:endParaRPr>
              </a:p>
            </p:txBody>
          </p:sp>
          <p:sp>
            <p:nvSpPr>
              <p:cNvPr id="15" name="文本框 14"/>
              <p:cNvSpPr txBox="1"/>
              <p:nvPr/>
            </p:nvSpPr>
            <p:spPr>
              <a:xfrm>
                <a:off x="21423343" y="11500995"/>
                <a:ext cx="7457973" cy="2234411"/>
              </a:xfrm>
              <a:prstGeom prst="rect">
                <a:avLst/>
              </a:prstGeom>
              <a:noFill/>
            </p:spPr>
            <p:txBody>
              <a:bodyPr wrap="square" rtlCol="0">
                <a:spAutoFit/>
              </a:bodyPr>
              <a:lstStyle/>
              <a:p>
                <a:pPr algn="ctr"/>
                <a:r>
                  <a:rPr lang="en-US" altLang="zh-CN" sz="1200" dirty="0">
                    <a:solidFill>
                      <a:schemeClr val="bg1"/>
                    </a:solidFill>
                    <a:latin typeface="+mj-ea"/>
                    <a:ea typeface="+mj-ea"/>
                  </a:rPr>
                  <a:t>DL performance requires  more GPUs in single server, higher bandwidth connectivity between the GPU servers.</a:t>
                </a:r>
                <a:endParaRPr lang="zh-CN" altLang="en-US" sz="1200" dirty="0">
                  <a:solidFill>
                    <a:schemeClr val="bg1"/>
                  </a:solidFill>
                  <a:latin typeface="+mj-ea"/>
                  <a:ea typeface="+mj-ea"/>
                </a:endParaRPr>
              </a:p>
            </p:txBody>
          </p:sp>
          <p:sp>
            <p:nvSpPr>
              <p:cNvPr id="16" name="文本框 15"/>
              <p:cNvSpPr txBox="1"/>
              <p:nvPr/>
            </p:nvSpPr>
            <p:spPr>
              <a:xfrm>
                <a:off x="21433999" y="4301387"/>
                <a:ext cx="7549345" cy="1737875"/>
              </a:xfrm>
              <a:prstGeom prst="rect">
                <a:avLst/>
              </a:prstGeom>
              <a:noFill/>
            </p:spPr>
            <p:txBody>
              <a:bodyPr wrap="square" rtlCol="0">
                <a:spAutoFit/>
              </a:bodyPr>
              <a:lstStyle/>
              <a:p>
                <a:pPr algn="ctr"/>
                <a:r>
                  <a:rPr lang="en-US" altLang="zh-CN" dirty="0">
                    <a:solidFill>
                      <a:schemeClr val="bg1"/>
                    </a:solidFill>
                    <a:latin typeface="+mj-ea"/>
                    <a:ea typeface="+mj-ea"/>
                    <a:cs typeface="Arial" panose="020B0604020202020204" pitchFamily="34" charset="0"/>
                  </a:rPr>
                  <a:t>Accelerator Interconnection</a:t>
                </a:r>
              </a:p>
            </p:txBody>
          </p:sp>
          <p:pic>
            <p:nvPicPr>
              <p:cNvPr id="17" name="Picture 6" descr="https://timgsa.baidu.com/timg?image&amp;quality=80&amp;size=b9999_10000&amp;sec=1536570821875&amp;di=be2235d3f1e07cb87c5a550f1b157e96&amp;imgtype=0&amp;src=http%3A%2F%2Fwww.chinairn.com%2FUserFiles%2Fimage%2F20180209%2F20180209160943_6171.jp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55975" y="6283891"/>
                <a:ext cx="6840000" cy="43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组合 8"/>
            <p:cNvGrpSpPr/>
            <p:nvPr/>
          </p:nvGrpSpPr>
          <p:grpSpPr>
            <a:xfrm>
              <a:off x="37208605" y="3981569"/>
              <a:ext cx="7560002" cy="11160000"/>
              <a:chOff x="37208605" y="3981569"/>
              <a:chExt cx="7560002" cy="11160000"/>
            </a:xfrm>
          </p:grpSpPr>
          <p:sp>
            <p:nvSpPr>
              <p:cNvPr id="10" name="圆角矩形 1">
                <a:extLst>
                  <a:ext uri="{FF2B5EF4-FFF2-40B4-BE49-F238E27FC236}">
                    <a16:creationId xmlns:a16="http://schemas.microsoft.com/office/drawing/2014/main" xmlns="" id="{ABE01205-9E5C-49BB-BEBD-F475227F873E}"/>
                  </a:ext>
                </a:extLst>
              </p:cNvPr>
              <p:cNvSpPr>
                <a:spLocks noChangeArrowheads="1"/>
              </p:cNvSpPr>
              <p:nvPr/>
            </p:nvSpPr>
            <p:spPr bwMode="auto">
              <a:xfrm>
                <a:off x="37208606" y="3981569"/>
                <a:ext cx="7560000" cy="11160000"/>
              </a:xfrm>
              <a:prstGeom prst="roundRect">
                <a:avLst>
                  <a:gd name="adj" fmla="val 4539"/>
                </a:avLst>
              </a:prstGeom>
              <a:gradFill flip="none" rotWithShape="1">
                <a:gsLst>
                  <a:gs pos="0">
                    <a:srgbClr val="2CDEED">
                      <a:alpha val="20000"/>
                    </a:srgbClr>
                  </a:gs>
                  <a:gs pos="84000">
                    <a:srgbClr val="2CDEED">
                      <a:alpha val="0"/>
                    </a:srgbClr>
                  </a:gs>
                </a:gsLst>
                <a:path path="circle">
                  <a:fillToRect l="100000" b="100000"/>
                </a:path>
                <a:tileRect t="-100000" r="-100000"/>
              </a:gradFill>
              <a:ln w="6350" cap="flat" cmpd="sng" algn="ctr">
                <a:gradFill flip="none" rotWithShape="1">
                  <a:gsLst>
                    <a:gs pos="100000">
                      <a:srgbClr val="0070C0"/>
                    </a:gs>
                    <a:gs pos="0">
                      <a:srgbClr val="0FDFFF"/>
                    </a:gs>
                  </a:gsLst>
                  <a:path path="circle">
                    <a:fillToRect l="100000" t="100000"/>
                  </a:path>
                  <a:tileRect r="-100000" b="-100000"/>
                </a:gra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978893" eaLnBrk="1" fontAlgn="auto" latinLnBrk="0" hangingPunct="1">
                  <a:lnSpc>
                    <a:spcPct val="100000"/>
                  </a:lnSpc>
                  <a:spcBef>
                    <a:spcPts val="0"/>
                  </a:spcBef>
                  <a:spcAft>
                    <a:spcPts val="0"/>
                  </a:spcAft>
                  <a:buClrTx/>
                  <a:buSzTx/>
                  <a:buFontTx/>
                  <a:buNone/>
                  <a:tabLst/>
                  <a:defRPr/>
                </a:pPr>
                <a:endParaRPr kumimoji="0" lang="zh-CN" altLang="en-US" sz="1400" b="1" i="0" u="none" strike="noStrike" kern="1500" cap="none" spc="0" normalizeH="0" baseline="0" noProof="0" dirty="0">
                  <a:ln>
                    <a:noFill/>
                  </a:ln>
                  <a:solidFill>
                    <a:schemeClr val="bg1"/>
                  </a:solidFill>
                  <a:effectLst/>
                  <a:uLnTx/>
                  <a:uFillTx/>
                  <a:latin typeface="+mj-ea"/>
                  <a:ea typeface="+mj-ea"/>
                  <a:cs typeface="+mn-cs"/>
                  <a:sym typeface="Arial" panose="020B0604020202020204" pitchFamily="34" charset="0"/>
                </a:endParaRPr>
              </a:p>
            </p:txBody>
          </p:sp>
          <p:sp>
            <p:nvSpPr>
              <p:cNvPr id="11" name="文本框 10"/>
              <p:cNvSpPr txBox="1"/>
              <p:nvPr/>
            </p:nvSpPr>
            <p:spPr>
              <a:xfrm>
                <a:off x="37208605" y="11866241"/>
                <a:ext cx="7560002" cy="2234411"/>
              </a:xfrm>
              <a:prstGeom prst="rect">
                <a:avLst/>
              </a:prstGeom>
              <a:noFill/>
            </p:spPr>
            <p:txBody>
              <a:bodyPr wrap="square" rtlCol="0" anchor="ctr">
                <a:spAutoFit/>
              </a:bodyPr>
              <a:lstStyle/>
              <a:p>
                <a:pPr lvl="0" algn="ctr"/>
                <a:r>
                  <a:rPr lang="en-US" altLang="zh-CN" sz="1200" dirty="0">
                    <a:solidFill>
                      <a:schemeClr val="bg1"/>
                    </a:solidFill>
                    <a:latin typeface="+mj-ea"/>
                    <a:ea typeface="+mj-ea"/>
                  </a:rPr>
                  <a:t>Investigate and alleviate the performance bottleneck during training, improve the overall system resource efficiency</a:t>
                </a:r>
                <a:endParaRPr lang="zh-CN" altLang="en-US" sz="1200" dirty="0">
                  <a:solidFill>
                    <a:schemeClr val="bg1"/>
                  </a:solidFill>
                  <a:latin typeface="+mj-ea"/>
                  <a:ea typeface="+mj-ea"/>
                </a:endParaRPr>
              </a:p>
            </p:txBody>
          </p:sp>
          <p:sp>
            <p:nvSpPr>
              <p:cNvPr id="12" name="文本框 11"/>
              <p:cNvSpPr txBox="1"/>
              <p:nvPr/>
            </p:nvSpPr>
            <p:spPr>
              <a:xfrm>
                <a:off x="37208608" y="4758585"/>
                <a:ext cx="7559999" cy="993072"/>
              </a:xfrm>
              <a:prstGeom prst="rect">
                <a:avLst/>
              </a:prstGeom>
              <a:noFill/>
            </p:spPr>
            <p:txBody>
              <a:bodyPr wrap="square" rtlCol="0">
                <a:spAutoFit/>
              </a:bodyPr>
              <a:lstStyle/>
              <a:p>
                <a:pPr algn="ctr"/>
                <a:r>
                  <a:rPr lang="en-US" altLang="zh-CN" dirty="0">
                    <a:solidFill>
                      <a:schemeClr val="bg1"/>
                    </a:solidFill>
                    <a:latin typeface="+mj-ea"/>
                    <a:ea typeface="+mj-ea"/>
                    <a:cs typeface="Arial" panose="020B0604020202020204" pitchFamily="34" charset="0"/>
                  </a:rPr>
                  <a:t>Resource Optimization</a:t>
                </a:r>
                <a:endParaRPr lang="zh-CN" altLang="en-US" dirty="0">
                  <a:solidFill>
                    <a:schemeClr val="bg1"/>
                  </a:solidFill>
                  <a:latin typeface="+mj-ea"/>
                  <a:ea typeface="+mj-ea"/>
                  <a:cs typeface="Arial" panose="020B0604020202020204" pitchFamily="34" charset="0"/>
                </a:endParaRPr>
              </a:p>
            </p:txBody>
          </p:sp>
          <p:pic>
            <p:nvPicPr>
              <p:cNvPr id="13" name="图片 12"/>
              <p:cNvPicPr>
                <a:picLocks/>
              </p:cNvPicPr>
              <p:nvPr/>
            </p:nvPicPr>
            <p:blipFill rotWithShape="1">
              <a:blip r:embed="rId6" cstate="print">
                <a:extLst>
                  <a:ext uri="{28A0092B-C50C-407E-A947-70E740481C1C}">
                    <a14:useLocalDpi xmlns:a14="http://schemas.microsoft.com/office/drawing/2010/main" val="0"/>
                  </a:ext>
                </a:extLst>
              </a:blip>
              <a:srcRect l="6722" r="6493" b="8312"/>
              <a:stretch/>
            </p:blipFill>
            <p:spPr>
              <a:xfrm>
                <a:off x="37568606" y="6294559"/>
                <a:ext cx="6840000" cy="4320000"/>
              </a:xfrm>
              <a:prstGeom prst="rect">
                <a:avLst/>
              </a:prstGeom>
            </p:spPr>
          </p:pic>
        </p:grpSp>
      </p:grpSp>
    </p:spTree>
    <p:extLst>
      <p:ext uri="{BB962C8B-B14F-4D97-AF65-F5344CB8AC3E}">
        <p14:creationId xmlns:p14="http://schemas.microsoft.com/office/powerpoint/2010/main" val="1175165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solidFill>
                  <a:prstClr val="white"/>
                </a:solidFill>
                <a:latin typeface="Arial" charset="0"/>
                <a:ea typeface="Arial" charset="0"/>
                <a:cs typeface="Arial" charset="0"/>
              </a:rPr>
              <a:t>Challenges of  AI Integration into Cloud </a:t>
            </a:r>
            <a:r>
              <a:rPr lang="en-US" altLang="zh-CN" dirty="0" smtClean="0">
                <a:solidFill>
                  <a:prstClr val="white"/>
                </a:solidFill>
                <a:latin typeface="Arial" charset="0"/>
                <a:ea typeface="Arial" charset="0"/>
                <a:cs typeface="Arial" charset="0"/>
              </a:rPr>
              <a:t>Computing</a:t>
            </a:r>
            <a:endParaRPr lang="en-GB" dirty="0"/>
          </a:p>
        </p:txBody>
      </p:sp>
      <p:grpSp>
        <p:nvGrpSpPr>
          <p:cNvPr id="10" name="Group 9"/>
          <p:cNvGrpSpPr/>
          <p:nvPr/>
        </p:nvGrpSpPr>
        <p:grpSpPr>
          <a:xfrm>
            <a:off x="743430" y="1845239"/>
            <a:ext cx="6914348" cy="3673386"/>
            <a:chOff x="1507945" y="2347902"/>
            <a:chExt cx="5610149" cy="2837627"/>
          </a:xfrm>
        </p:grpSpPr>
        <p:sp>
          <p:nvSpPr>
            <p:cNvPr id="5" name="Freeform 4"/>
            <p:cNvSpPr/>
            <p:nvPr/>
          </p:nvSpPr>
          <p:spPr>
            <a:xfrm>
              <a:off x="1507945" y="2347902"/>
              <a:ext cx="5610149" cy="525770"/>
            </a:xfrm>
            <a:custGeom>
              <a:avLst/>
              <a:gdLst>
                <a:gd name="connsiteX0" fmla="*/ 0 w 15874614"/>
                <a:gd name="connsiteY0" fmla="*/ 285366 h 1712160"/>
                <a:gd name="connsiteX1" fmla="*/ 285366 w 15874614"/>
                <a:gd name="connsiteY1" fmla="*/ 0 h 1712160"/>
                <a:gd name="connsiteX2" fmla="*/ 15589248 w 15874614"/>
                <a:gd name="connsiteY2" fmla="*/ 0 h 1712160"/>
                <a:gd name="connsiteX3" fmla="*/ 15874614 w 15874614"/>
                <a:gd name="connsiteY3" fmla="*/ 285366 h 1712160"/>
                <a:gd name="connsiteX4" fmla="*/ 15874614 w 15874614"/>
                <a:gd name="connsiteY4" fmla="*/ 1426794 h 1712160"/>
                <a:gd name="connsiteX5" fmla="*/ 15589248 w 15874614"/>
                <a:gd name="connsiteY5" fmla="*/ 1712160 h 1712160"/>
                <a:gd name="connsiteX6" fmla="*/ 285366 w 15874614"/>
                <a:gd name="connsiteY6" fmla="*/ 1712160 h 1712160"/>
                <a:gd name="connsiteX7" fmla="*/ 0 w 15874614"/>
                <a:gd name="connsiteY7" fmla="*/ 1426794 h 1712160"/>
                <a:gd name="connsiteX8" fmla="*/ 0 w 15874614"/>
                <a:gd name="connsiteY8" fmla="*/ 285366 h 171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4614" h="1712160">
                  <a:moveTo>
                    <a:pt x="0" y="285366"/>
                  </a:moveTo>
                  <a:cubicBezTo>
                    <a:pt x="0" y="127763"/>
                    <a:pt x="127763" y="0"/>
                    <a:pt x="285366" y="0"/>
                  </a:cubicBezTo>
                  <a:lnTo>
                    <a:pt x="15589248" y="0"/>
                  </a:lnTo>
                  <a:cubicBezTo>
                    <a:pt x="15746851" y="0"/>
                    <a:pt x="15874614" y="127763"/>
                    <a:pt x="15874614" y="285366"/>
                  </a:cubicBezTo>
                  <a:lnTo>
                    <a:pt x="15874614" y="1426794"/>
                  </a:lnTo>
                  <a:cubicBezTo>
                    <a:pt x="15874614" y="1584397"/>
                    <a:pt x="15746851" y="1712160"/>
                    <a:pt x="15589248" y="1712160"/>
                  </a:cubicBezTo>
                  <a:lnTo>
                    <a:pt x="285366" y="1712160"/>
                  </a:lnTo>
                  <a:cubicBezTo>
                    <a:pt x="127763" y="1712160"/>
                    <a:pt x="0" y="1584397"/>
                    <a:pt x="0" y="1426794"/>
                  </a:cubicBezTo>
                  <a:lnTo>
                    <a:pt x="0" y="285366"/>
                  </a:lnTo>
                  <a:close/>
                </a:path>
              </a:pathLst>
            </a:custGeom>
            <a:noFill/>
            <a:ln>
              <a:solidFill>
                <a:srgbClr val="00B0F0"/>
              </a:solidFill>
            </a:ln>
            <a:effectLst>
              <a:outerShdw blurRad="50800" dist="50800" sx="200000" sy="200000" algn="ctr" rotWithShape="0">
                <a:srgbClr val="000000">
                  <a:alpha val="0"/>
                </a:srgb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0868" tIns="22114" rIns="180868" bIns="22114" numCol="1" spcCol="1270" anchor="ctr" anchorCtr="0">
              <a:noAutofit/>
            </a:bodyPr>
            <a:lstStyle/>
            <a:p>
              <a:pPr defTabSz="682199">
                <a:spcBef>
                  <a:spcPct val="0"/>
                </a:spcBef>
                <a:spcAft>
                  <a:spcPct val="35000"/>
                </a:spcAft>
                <a:defRPr/>
              </a:pPr>
              <a:r>
                <a:rPr lang="en-US" altLang="zh-CN" dirty="0">
                  <a:solidFill>
                    <a:prstClr val="white"/>
                  </a:solidFill>
                  <a:latin typeface="Arial" charset="0"/>
                  <a:ea typeface="Arial" charset="0"/>
                  <a:cs typeface="Arial" charset="0"/>
                </a:rPr>
                <a:t>M</a:t>
              </a:r>
              <a:r>
                <a:rPr lang="en-US" dirty="0">
                  <a:solidFill>
                    <a:prstClr val="white"/>
                  </a:solidFill>
                  <a:latin typeface="Arial" charset="0"/>
                  <a:ea typeface="Arial" charset="0"/>
                  <a:cs typeface="Arial" charset="0"/>
                </a:rPr>
                <a:t>aximize AI computing efficiency on cloud platform</a:t>
              </a:r>
            </a:p>
          </p:txBody>
        </p:sp>
        <p:sp>
          <p:nvSpPr>
            <p:cNvPr id="6" name="Freeform 5"/>
            <p:cNvSpPr/>
            <p:nvPr/>
          </p:nvSpPr>
          <p:spPr>
            <a:xfrm>
              <a:off x="1507945" y="3118521"/>
              <a:ext cx="5610149" cy="525770"/>
            </a:xfrm>
            <a:custGeom>
              <a:avLst/>
              <a:gdLst>
                <a:gd name="connsiteX0" fmla="*/ 0 w 15874614"/>
                <a:gd name="connsiteY0" fmla="*/ 285366 h 1712160"/>
                <a:gd name="connsiteX1" fmla="*/ 285366 w 15874614"/>
                <a:gd name="connsiteY1" fmla="*/ 0 h 1712160"/>
                <a:gd name="connsiteX2" fmla="*/ 15589248 w 15874614"/>
                <a:gd name="connsiteY2" fmla="*/ 0 h 1712160"/>
                <a:gd name="connsiteX3" fmla="*/ 15874614 w 15874614"/>
                <a:gd name="connsiteY3" fmla="*/ 285366 h 1712160"/>
                <a:gd name="connsiteX4" fmla="*/ 15874614 w 15874614"/>
                <a:gd name="connsiteY4" fmla="*/ 1426794 h 1712160"/>
                <a:gd name="connsiteX5" fmla="*/ 15589248 w 15874614"/>
                <a:gd name="connsiteY5" fmla="*/ 1712160 h 1712160"/>
                <a:gd name="connsiteX6" fmla="*/ 285366 w 15874614"/>
                <a:gd name="connsiteY6" fmla="*/ 1712160 h 1712160"/>
                <a:gd name="connsiteX7" fmla="*/ 0 w 15874614"/>
                <a:gd name="connsiteY7" fmla="*/ 1426794 h 1712160"/>
                <a:gd name="connsiteX8" fmla="*/ 0 w 15874614"/>
                <a:gd name="connsiteY8" fmla="*/ 285366 h 171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4614" h="1712160">
                  <a:moveTo>
                    <a:pt x="0" y="285366"/>
                  </a:moveTo>
                  <a:cubicBezTo>
                    <a:pt x="0" y="127763"/>
                    <a:pt x="127763" y="0"/>
                    <a:pt x="285366" y="0"/>
                  </a:cubicBezTo>
                  <a:lnTo>
                    <a:pt x="15589248" y="0"/>
                  </a:lnTo>
                  <a:cubicBezTo>
                    <a:pt x="15746851" y="0"/>
                    <a:pt x="15874614" y="127763"/>
                    <a:pt x="15874614" y="285366"/>
                  </a:cubicBezTo>
                  <a:lnTo>
                    <a:pt x="15874614" y="1426794"/>
                  </a:lnTo>
                  <a:cubicBezTo>
                    <a:pt x="15874614" y="1584397"/>
                    <a:pt x="15746851" y="1712160"/>
                    <a:pt x="15589248" y="1712160"/>
                  </a:cubicBezTo>
                  <a:lnTo>
                    <a:pt x="285366" y="1712160"/>
                  </a:lnTo>
                  <a:cubicBezTo>
                    <a:pt x="127763" y="1712160"/>
                    <a:pt x="0" y="1584397"/>
                    <a:pt x="0" y="1426794"/>
                  </a:cubicBezTo>
                  <a:lnTo>
                    <a:pt x="0" y="285366"/>
                  </a:lnTo>
                  <a:close/>
                </a:path>
              </a:pathLst>
            </a:custGeom>
            <a:noFill/>
            <a:ln>
              <a:solidFill>
                <a:srgbClr val="00B0F0"/>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0868" tIns="22114" rIns="180868" bIns="22114" numCol="1" spcCol="1270" anchor="ctr" anchorCtr="0">
              <a:noAutofit/>
            </a:bodyPr>
            <a:lstStyle/>
            <a:p>
              <a:pPr defTabSz="682199">
                <a:spcBef>
                  <a:spcPct val="0"/>
                </a:spcBef>
                <a:spcAft>
                  <a:spcPct val="35000"/>
                </a:spcAft>
                <a:defRPr/>
              </a:pPr>
              <a:r>
                <a:rPr lang="en-US" dirty="0">
                  <a:solidFill>
                    <a:prstClr val="white"/>
                  </a:solidFill>
                  <a:latin typeface="Arial" charset="0"/>
                  <a:ea typeface="Arial" charset="0"/>
                  <a:cs typeface="Arial" charset="0"/>
                </a:rPr>
                <a:t>AI software evolves fast, difficult to be updated in the cloud stack </a:t>
              </a:r>
            </a:p>
          </p:txBody>
        </p:sp>
        <p:sp>
          <p:nvSpPr>
            <p:cNvPr id="7" name="Freeform 6"/>
            <p:cNvSpPr/>
            <p:nvPr/>
          </p:nvSpPr>
          <p:spPr>
            <a:xfrm>
              <a:off x="1507945" y="3889140"/>
              <a:ext cx="5610149" cy="525770"/>
            </a:xfrm>
            <a:custGeom>
              <a:avLst/>
              <a:gdLst>
                <a:gd name="connsiteX0" fmla="*/ 0 w 15874614"/>
                <a:gd name="connsiteY0" fmla="*/ 285366 h 1712160"/>
                <a:gd name="connsiteX1" fmla="*/ 285366 w 15874614"/>
                <a:gd name="connsiteY1" fmla="*/ 0 h 1712160"/>
                <a:gd name="connsiteX2" fmla="*/ 15589248 w 15874614"/>
                <a:gd name="connsiteY2" fmla="*/ 0 h 1712160"/>
                <a:gd name="connsiteX3" fmla="*/ 15874614 w 15874614"/>
                <a:gd name="connsiteY3" fmla="*/ 285366 h 1712160"/>
                <a:gd name="connsiteX4" fmla="*/ 15874614 w 15874614"/>
                <a:gd name="connsiteY4" fmla="*/ 1426794 h 1712160"/>
                <a:gd name="connsiteX5" fmla="*/ 15589248 w 15874614"/>
                <a:gd name="connsiteY5" fmla="*/ 1712160 h 1712160"/>
                <a:gd name="connsiteX6" fmla="*/ 285366 w 15874614"/>
                <a:gd name="connsiteY6" fmla="*/ 1712160 h 1712160"/>
                <a:gd name="connsiteX7" fmla="*/ 0 w 15874614"/>
                <a:gd name="connsiteY7" fmla="*/ 1426794 h 1712160"/>
                <a:gd name="connsiteX8" fmla="*/ 0 w 15874614"/>
                <a:gd name="connsiteY8" fmla="*/ 285366 h 171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4614" h="1712160">
                  <a:moveTo>
                    <a:pt x="0" y="285366"/>
                  </a:moveTo>
                  <a:cubicBezTo>
                    <a:pt x="0" y="127763"/>
                    <a:pt x="127763" y="0"/>
                    <a:pt x="285366" y="0"/>
                  </a:cubicBezTo>
                  <a:lnTo>
                    <a:pt x="15589248" y="0"/>
                  </a:lnTo>
                  <a:cubicBezTo>
                    <a:pt x="15746851" y="0"/>
                    <a:pt x="15874614" y="127763"/>
                    <a:pt x="15874614" y="285366"/>
                  </a:cubicBezTo>
                  <a:lnTo>
                    <a:pt x="15874614" y="1426794"/>
                  </a:lnTo>
                  <a:cubicBezTo>
                    <a:pt x="15874614" y="1584397"/>
                    <a:pt x="15746851" y="1712160"/>
                    <a:pt x="15589248" y="1712160"/>
                  </a:cubicBezTo>
                  <a:lnTo>
                    <a:pt x="285366" y="1712160"/>
                  </a:lnTo>
                  <a:cubicBezTo>
                    <a:pt x="127763" y="1712160"/>
                    <a:pt x="0" y="1584397"/>
                    <a:pt x="0" y="1426794"/>
                  </a:cubicBezTo>
                  <a:lnTo>
                    <a:pt x="0" y="285366"/>
                  </a:lnTo>
                  <a:close/>
                </a:path>
              </a:pathLst>
            </a:custGeom>
            <a:noFill/>
            <a:ln>
              <a:solidFill>
                <a:srgbClr val="00B0F0"/>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0868" tIns="22114" rIns="180868" bIns="22114" numCol="1" spcCol="1270" anchor="ctr" anchorCtr="0">
              <a:noAutofit/>
            </a:bodyPr>
            <a:lstStyle/>
            <a:p>
              <a:pPr defTabSz="682199">
                <a:spcBef>
                  <a:spcPct val="0"/>
                </a:spcBef>
                <a:spcAft>
                  <a:spcPct val="35000"/>
                </a:spcAft>
                <a:defRPr/>
              </a:pPr>
              <a:r>
                <a:rPr lang="en-US" dirty="0">
                  <a:solidFill>
                    <a:prstClr val="white"/>
                  </a:solidFill>
                  <a:latin typeface="Arial" charset="0"/>
                  <a:ea typeface="Arial" charset="0"/>
                  <a:cs typeface="Arial" charset="0"/>
                </a:rPr>
                <a:t>Heterogeneous AI computing has become a mainstream trend,  cloud platform has to be fully compatible</a:t>
              </a:r>
            </a:p>
          </p:txBody>
        </p:sp>
        <p:sp>
          <p:nvSpPr>
            <p:cNvPr id="8" name="Freeform 7"/>
            <p:cNvSpPr/>
            <p:nvPr/>
          </p:nvSpPr>
          <p:spPr>
            <a:xfrm>
              <a:off x="1507945" y="4659759"/>
              <a:ext cx="5610149" cy="525770"/>
            </a:xfrm>
            <a:custGeom>
              <a:avLst/>
              <a:gdLst>
                <a:gd name="connsiteX0" fmla="*/ 0 w 15874614"/>
                <a:gd name="connsiteY0" fmla="*/ 285366 h 1712160"/>
                <a:gd name="connsiteX1" fmla="*/ 285366 w 15874614"/>
                <a:gd name="connsiteY1" fmla="*/ 0 h 1712160"/>
                <a:gd name="connsiteX2" fmla="*/ 15589248 w 15874614"/>
                <a:gd name="connsiteY2" fmla="*/ 0 h 1712160"/>
                <a:gd name="connsiteX3" fmla="*/ 15874614 w 15874614"/>
                <a:gd name="connsiteY3" fmla="*/ 285366 h 1712160"/>
                <a:gd name="connsiteX4" fmla="*/ 15874614 w 15874614"/>
                <a:gd name="connsiteY4" fmla="*/ 1426794 h 1712160"/>
                <a:gd name="connsiteX5" fmla="*/ 15589248 w 15874614"/>
                <a:gd name="connsiteY5" fmla="*/ 1712160 h 1712160"/>
                <a:gd name="connsiteX6" fmla="*/ 285366 w 15874614"/>
                <a:gd name="connsiteY6" fmla="*/ 1712160 h 1712160"/>
                <a:gd name="connsiteX7" fmla="*/ 0 w 15874614"/>
                <a:gd name="connsiteY7" fmla="*/ 1426794 h 1712160"/>
                <a:gd name="connsiteX8" fmla="*/ 0 w 15874614"/>
                <a:gd name="connsiteY8" fmla="*/ 285366 h 171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4614" h="1712160">
                  <a:moveTo>
                    <a:pt x="0" y="285366"/>
                  </a:moveTo>
                  <a:cubicBezTo>
                    <a:pt x="0" y="127763"/>
                    <a:pt x="127763" y="0"/>
                    <a:pt x="285366" y="0"/>
                  </a:cubicBezTo>
                  <a:lnTo>
                    <a:pt x="15589248" y="0"/>
                  </a:lnTo>
                  <a:cubicBezTo>
                    <a:pt x="15746851" y="0"/>
                    <a:pt x="15874614" y="127763"/>
                    <a:pt x="15874614" y="285366"/>
                  </a:cubicBezTo>
                  <a:lnTo>
                    <a:pt x="15874614" y="1426794"/>
                  </a:lnTo>
                  <a:cubicBezTo>
                    <a:pt x="15874614" y="1584397"/>
                    <a:pt x="15746851" y="1712160"/>
                    <a:pt x="15589248" y="1712160"/>
                  </a:cubicBezTo>
                  <a:lnTo>
                    <a:pt x="285366" y="1712160"/>
                  </a:lnTo>
                  <a:cubicBezTo>
                    <a:pt x="127763" y="1712160"/>
                    <a:pt x="0" y="1584397"/>
                    <a:pt x="0" y="1426794"/>
                  </a:cubicBezTo>
                  <a:lnTo>
                    <a:pt x="0" y="285366"/>
                  </a:lnTo>
                  <a:close/>
                </a:path>
              </a:pathLst>
            </a:custGeom>
            <a:noFill/>
            <a:ln>
              <a:solidFill>
                <a:srgbClr val="00B0F0"/>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0868" tIns="22114" rIns="180868" bIns="22114" numCol="1" spcCol="1270" anchor="ctr" anchorCtr="0">
              <a:noAutofit/>
            </a:bodyPr>
            <a:lstStyle/>
            <a:p>
              <a:pPr defTabSz="682199">
                <a:spcBef>
                  <a:spcPct val="0"/>
                </a:spcBef>
                <a:spcAft>
                  <a:spcPct val="35000"/>
                </a:spcAft>
                <a:defRPr/>
              </a:pPr>
              <a:r>
                <a:rPr lang="en-US" dirty="0">
                  <a:solidFill>
                    <a:prstClr val="white"/>
                  </a:solidFill>
                  <a:latin typeface="Arial" charset="0"/>
                  <a:ea typeface="Arial" charset="0"/>
                  <a:cs typeface="Arial" charset="0"/>
                </a:rPr>
                <a:t>With AI training data explosion, cloud platform computing and cloud storage performance have to be improved simultaneously</a:t>
              </a:r>
            </a:p>
          </p:txBody>
        </p:sp>
      </p:grpSp>
      <p:pic>
        <p:nvPicPr>
          <p:cNvPr id="9" name="Picture 8">
            <a:extLst>
              <a:ext uri="{FF2B5EF4-FFF2-40B4-BE49-F238E27FC236}">
                <a16:creationId xmlns:a16="http://schemas.microsoft.com/office/drawing/2014/main" xmlns="" id="{BF791F20-5C5F-4B05-9673-CC4437FDD9C6}"/>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8184232" y="2089403"/>
            <a:ext cx="3289730" cy="3139797"/>
          </a:xfrm>
          <a:prstGeom prst="rect">
            <a:avLst/>
          </a:prstGeom>
          <a:effectLst>
            <a:glow rad="228600">
              <a:schemeClr val="accent5">
                <a:satMod val="175000"/>
                <a:alpha val="40000"/>
              </a:schemeClr>
            </a:glow>
            <a:reflection stA="35000" endPos="32000" dir="5400000" sy="-100000" algn="bl" rotWithShape="0"/>
            <a:softEdge rad="228600"/>
          </a:effectLst>
          <a:scene3d>
            <a:camera prst="orthographicFront"/>
            <a:lightRig rig="threePt" dir="t">
              <a:rot lat="0" lon="0" rev="4800000"/>
            </a:lightRig>
          </a:scene3d>
          <a:sp3d prstMaterial="softEdge">
            <a:bevelT w="0"/>
            <a:bevelB w="114300"/>
          </a:sp3d>
        </p:spPr>
      </p:pic>
    </p:spTree>
    <p:extLst>
      <p:ext uri="{BB962C8B-B14F-4D97-AF65-F5344CB8AC3E}">
        <p14:creationId xmlns:p14="http://schemas.microsoft.com/office/powerpoint/2010/main" val="313664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zh-CN" dirty="0" err="1">
                <a:solidFill>
                  <a:prstClr val="white"/>
                </a:solidFill>
                <a:latin typeface="Arial" charset="0"/>
                <a:ea typeface="Arial" charset="0"/>
                <a:cs typeface="Arial" charset="0"/>
              </a:rPr>
              <a:t>Inspur</a:t>
            </a:r>
            <a:r>
              <a:rPr lang="en-US" altLang="zh-CN" dirty="0">
                <a:solidFill>
                  <a:prstClr val="white"/>
                </a:solidFill>
                <a:latin typeface="Arial" charset="0"/>
                <a:ea typeface="Arial" charset="0"/>
                <a:cs typeface="Arial" charset="0"/>
              </a:rPr>
              <a:t> AI </a:t>
            </a:r>
            <a:r>
              <a:rPr lang="en-US" altLang="zh-CN" dirty="0" err="1">
                <a:solidFill>
                  <a:prstClr val="white"/>
                </a:solidFill>
                <a:latin typeface="Arial" charset="0"/>
                <a:ea typeface="Arial" charset="0"/>
                <a:cs typeface="Arial" charset="0"/>
              </a:rPr>
              <a:t>OpenStack</a:t>
            </a:r>
            <a:r>
              <a:rPr lang="en-US" altLang="zh-CN" dirty="0">
                <a:solidFill>
                  <a:prstClr val="white"/>
                </a:solidFill>
                <a:latin typeface="Arial" charset="0"/>
                <a:ea typeface="Arial" charset="0"/>
                <a:cs typeface="Arial" charset="0"/>
              </a:rPr>
              <a:t> Private Cloud </a:t>
            </a:r>
            <a:r>
              <a:rPr lang="en-US" altLang="zh-CN" dirty="0" smtClean="0">
                <a:solidFill>
                  <a:prstClr val="white"/>
                </a:solidFill>
                <a:latin typeface="Arial" charset="0"/>
                <a:ea typeface="Arial" charset="0"/>
                <a:cs typeface="Arial" charset="0"/>
              </a:rPr>
              <a:t>Platform</a:t>
            </a:r>
            <a:endParaRPr lang="en-GB" dirty="0"/>
          </a:p>
        </p:txBody>
      </p:sp>
      <p:grpSp>
        <p:nvGrpSpPr>
          <p:cNvPr id="41" name="Group 40"/>
          <p:cNvGrpSpPr/>
          <p:nvPr/>
        </p:nvGrpSpPr>
        <p:grpSpPr>
          <a:xfrm>
            <a:off x="313170" y="1937359"/>
            <a:ext cx="11687486" cy="3589708"/>
            <a:chOff x="285848" y="1937359"/>
            <a:chExt cx="11687486" cy="3589708"/>
          </a:xfrm>
        </p:grpSpPr>
        <p:sp>
          <p:nvSpPr>
            <p:cNvPr id="5" name="文本框 50"/>
            <p:cNvSpPr txBox="1"/>
            <p:nvPr/>
          </p:nvSpPr>
          <p:spPr>
            <a:xfrm>
              <a:off x="3061983" y="4565102"/>
              <a:ext cx="6083566" cy="961965"/>
            </a:xfrm>
            <a:prstGeom prst="rect">
              <a:avLst/>
            </a:prstGeom>
            <a:gradFill flip="none" rotWithShape="1">
              <a:gsLst>
                <a:gs pos="68000">
                  <a:srgbClr val="00ADED">
                    <a:alpha val="0"/>
                  </a:srgbClr>
                </a:gs>
                <a:gs pos="100000">
                  <a:srgbClr val="00B0F0">
                    <a:alpha val="26000"/>
                  </a:srgbClr>
                </a:gs>
              </a:gsLst>
              <a:path path="shape">
                <a:fillToRect l="50000" t="50000" r="50000" b="50000"/>
              </a:path>
              <a:tileRect/>
            </a:gradFill>
            <a:ln w="9525">
              <a:gradFill flip="none" rotWithShape="1">
                <a:gsLst>
                  <a:gs pos="0">
                    <a:srgbClr val="00FFFF"/>
                  </a:gs>
                  <a:gs pos="100000">
                    <a:srgbClr val="00ADED">
                      <a:alpha val="54000"/>
                    </a:srgbClr>
                  </a:gs>
                </a:gsLst>
                <a:lin ang="16200000" scaled="1"/>
                <a:tileRect/>
              </a:gra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7679" tIns="10158" rIns="7679" bIns="0" anchor="ctr" anchorCtr="1"/>
            <a:lstStyle>
              <a:defPPr>
                <a:defRPr lang="zh-CN"/>
              </a:defPPr>
              <a:lvl1pPr indent="-53340" algn="ctr" defTabSz="362585">
                <a:lnSpc>
                  <a:spcPct val="90000"/>
                </a:lnSpc>
                <a:spcBef>
                  <a:spcPct val="20000"/>
                </a:spcBef>
                <a:buClr>
                  <a:srgbClr val="CC9900"/>
                </a:buClr>
                <a:buSzPct val="100000"/>
                <a:defRPr sz="14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indent="-14115" defTabSz="95945">
                <a:defRPr/>
              </a:pPr>
              <a:endParaRPr lang="zh-CN" altLang="en-US" sz="1185" dirty="0">
                <a:latin typeface="微软雅黑"/>
                <a:sym typeface="Gill Sans"/>
              </a:endParaRPr>
            </a:p>
          </p:txBody>
        </p:sp>
        <p:sp>
          <p:nvSpPr>
            <p:cNvPr id="6" name="文本框 53"/>
            <p:cNvSpPr txBox="1"/>
            <p:nvPr/>
          </p:nvSpPr>
          <p:spPr>
            <a:xfrm>
              <a:off x="3070038" y="4156346"/>
              <a:ext cx="6083566" cy="301530"/>
            </a:xfrm>
            <a:prstGeom prst="rect">
              <a:avLst/>
            </a:prstGeom>
            <a:gradFill flip="none" rotWithShape="1">
              <a:gsLst>
                <a:gs pos="68000">
                  <a:srgbClr val="00ADED">
                    <a:alpha val="0"/>
                  </a:srgbClr>
                </a:gs>
                <a:gs pos="100000">
                  <a:srgbClr val="00B0F0">
                    <a:alpha val="26000"/>
                  </a:srgbClr>
                </a:gs>
              </a:gsLst>
              <a:path path="shape">
                <a:fillToRect l="50000" t="50000" r="50000" b="50000"/>
              </a:path>
              <a:tileRect/>
            </a:gradFill>
            <a:ln w="9525">
              <a:gradFill flip="none" rotWithShape="1">
                <a:gsLst>
                  <a:gs pos="0">
                    <a:srgbClr val="00FFFF"/>
                  </a:gs>
                  <a:gs pos="100000">
                    <a:srgbClr val="00ADED">
                      <a:alpha val="54000"/>
                    </a:srgbClr>
                  </a:gs>
                </a:gsLst>
                <a:lin ang="16200000" scaled="1"/>
                <a:tileRect/>
              </a:gra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7679" tIns="10158" rIns="7679" bIns="0" anchor="ctr" anchorCtr="1"/>
            <a:lstStyle>
              <a:defPPr>
                <a:defRPr lang="zh-CN"/>
              </a:defPPr>
              <a:lvl1pPr indent="-53340" algn="ctr" defTabSz="362585">
                <a:lnSpc>
                  <a:spcPct val="90000"/>
                </a:lnSpc>
                <a:spcBef>
                  <a:spcPct val="20000"/>
                </a:spcBef>
                <a:buClr>
                  <a:srgbClr val="CC9900"/>
                </a:buClr>
                <a:buSzPct val="100000"/>
                <a:defRPr sz="14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indent="-14115" defTabSz="95945">
                <a:defRPr/>
              </a:pPr>
              <a:endParaRPr lang="zh-CN" altLang="en-US" sz="1185" dirty="0">
                <a:latin typeface="微软雅黑"/>
                <a:sym typeface="Gill Sans"/>
              </a:endParaRPr>
            </a:p>
          </p:txBody>
        </p:sp>
        <p:sp>
          <p:nvSpPr>
            <p:cNvPr id="7" name="文本框 55"/>
            <p:cNvSpPr txBox="1"/>
            <p:nvPr/>
          </p:nvSpPr>
          <p:spPr>
            <a:xfrm>
              <a:off x="3061983" y="3347938"/>
              <a:ext cx="6083566" cy="741797"/>
            </a:xfrm>
            <a:prstGeom prst="rect">
              <a:avLst/>
            </a:prstGeom>
            <a:gradFill flip="none" rotWithShape="1">
              <a:gsLst>
                <a:gs pos="68000">
                  <a:srgbClr val="00ADED">
                    <a:alpha val="0"/>
                  </a:srgbClr>
                </a:gs>
                <a:gs pos="100000">
                  <a:srgbClr val="00B0F0">
                    <a:alpha val="26000"/>
                  </a:srgbClr>
                </a:gs>
              </a:gsLst>
              <a:path path="shape">
                <a:fillToRect l="50000" t="50000" r="50000" b="50000"/>
              </a:path>
              <a:tileRect/>
            </a:gradFill>
            <a:ln w="9525">
              <a:gradFill flip="none" rotWithShape="1">
                <a:gsLst>
                  <a:gs pos="0">
                    <a:srgbClr val="00FFFF"/>
                  </a:gs>
                  <a:gs pos="100000">
                    <a:srgbClr val="00ADED">
                      <a:alpha val="54000"/>
                    </a:srgbClr>
                  </a:gs>
                </a:gsLst>
                <a:lin ang="16200000" scaled="1"/>
                <a:tileRect/>
              </a:gra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7679" tIns="10158" rIns="7679" bIns="0" anchor="ctr" anchorCtr="1"/>
            <a:lstStyle>
              <a:defPPr>
                <a:defRPr lang="zh-CN"/>
              </a:defPPr>
              <a:lvl1pPr indent="-53340" algn="ctr" defTabSz="362585">
                <a:lnSpc>
                  <a:spcPct val="90000"/>
                </a:lnSpc>
                <a:spcBef>
                  <a:spcPct val="20000"/>
                </a:spcBef>
                <a:buClr>
                  <a:srgbClr val="CC9900"/>
                </a:buClr>
                <a:buSzPct val="100000"/>
                <a:defRPr sz="14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indent="-14115" defTabSz="95945">
                <a:defRPr/>
              </a:pPr>
              <a:endParaRPr lang="zh-CN" altLang="en-US" sz="1185" dirty="0">
                <a:latin typeface="微软雅黑"/>
                <a:sym typeface="Gill Sans"/>
              </a:endParaRPr>
            </a:p>
          </p:txBody>
        </p:sp>
        <p:sp>
          <p:nvSpPr>
            <p:cNvPr id="8" name="文本框 57"/>
            <p:cNvSpPr txBox="1"/>
            <p:nvPr/>
          </p:nvSpPr>
          <p:spPr>
            <a:xfrm>
              <a:off x="3061983" y="2038522"/>
              <a:ext cx="6083566" cy="1174771"/>
            </a:xfrm>
            <a:prstGeom prst="rect">
              <a:avLst/>
            </a:prstGeom>
            <a:gradFill flip="none" rotWithShape="1">
              <a:gsLst>
                <a:gs pos="68000">
                  <a:srgbClr val="00ADED">
                    <a:alpha val="0"/>
                  </a:srgbClr>
                </a:gs>
                <a:gs pos="100000">
                  <a:srgbClr val="00B0F0">
                    <a:alpha val="26000"/>
                  </a:srgbClr>
                </a:gs>
              </a:gsLst>
              <a:path path="shape">
                <a:fillToRect l="50000" t="50000" r="50000" b="50000"/>
              </a:path>
              <a:tileRect/>
            </a:gradFill>
            <a:ln w="9525">
              <a:gradFill flip="none" rotWithShape="1">
                <a:gsLst>
                  <a:gs pos="0">
                    <a:srgbClr val="00FFFF"/>
                  </a:gs>
                  <a:gs pos="100000">
                    <a:srgbClr val="00ADED">
                      <a:alpha val="54000"/>
                    </a:srgbClr>
                  </a:gs>
                </a:gsLst>
                <a:lin ang="16200000" scaled="1"/>
                <a:tileRect/>
              </a:gra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7679" tIns="10158" rIns="7679" bIns="0" anchor="ctr" anchorCtr="1"/>
            <a:lstStyle>
              <a:defPPr>
                <a:defRPr lang="zh-CN"/>
              </a:defPPr>
              <a:lvl1pPr indent="-53340" algn="ctr" defTabSz="362585">
                <a:lnSpc>
                  <a:spcPct val="90000"/>
                </a:lnSpc>
                <a:spcBef>
                  <a:spcPct val="20000"/>
                </a:spcBef>
                <a:buClr>
                  <a:srgbClr val="CC9900"/>
                </a:buClr>
                <a:buSzPct val="100000"/>
                <a:defRPr sz="14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1pPr>
            </a:lstStyle>
            <a:p>
              <a:pPr indent="-14115" defTabSz="95945">
                <a:defRPr/>
              </a:pPr>
              <a:endParaRPr lang="zh-CN" altLang="en-US" sz="1185" dirty="0">
                <a:latin typeface="微软雅黑"/>
                <a:sym typeface="Gill Sans"/>
              </a:endParaRPr>
            </a:p>
          </p:txBody>
        </p:sp>
        <p:sp>
          <p:nvSpPr>
            <p:cNvPr id="9" name="圆角矩形 19"/>
            <p:cNvSpPr/>
            <p:nvPr/>
          </p:nvSpPr>
          <p:spPr bwMode="auto">
            <a:xfrm>
              <a:off x="6482927" y="3476629"/>
              <a:ext cx="1360299" cy="398773"/>
            </a:xfrm>
            <a:prstGeom prst="roundRect">
              <a:avLst/>
            </a:prstGeom>
            <a:solidFill>
              <a:srgbClr val="1A7871">
                <a:alpha val="20000"/>
              </a:srgbClr>
            </a:solidFill>
            <a:ln>
              <a:gradFill>
                <a:gsLst>
                  <a:gs pos="0">
                    <a:srgbClr val="55D455">
                      <a:alpha val="50000"/>
                    </a:srgbClr>
                  </a:gs>
                  <a:gs pos="100000">
                    <a:srgbClr val="00B0F0">
                      <a:alpha val="50000"/>
                    </a:srgb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04997">
                <a:defRPr/>
              </a:pPr>
              <a:r>
                <a:rPr lang="en-US" altLang="zh-CN" sz="1164" dirty="0">
                  <a:solidFill>
                    <a:prstClr val="white"/>
                  </a:solidFill>
                  <a:latin typeface="Arial" charset="0"/>
                  <a:ea typeface="Arial" charset="0"/>
                  <a:cs typeface="Arial" charset="0"/>
                </a:rPr>
                <a:t>GPU</a:t>
              </a:r>
            </a:p>
            <a:p>
              <a:pPr algn="ctr" defTabSz="1404997">
                <a:defRPr/>
              </a:pPr>
              <a:r>
                <a:rPr lang="en-US" altLang="zh-CN" sz="1164" dirty="0">
                  <a:solidFill>
                    <a:prstClr val="white"/>
                  </a:solidFill>
                  <a:latin typeface="Arial" charset="0"/>
                  <a:ea typeface="Arial" charset="0"/>
                  <a:cs typeface="Arial" charset="0"/>
                </a:rPr>
                <a:t>Monitoring</a:t>
              </a:r>
              <a:endParaRPr lang="zh-CN" altLang="en-US" sz="1164" dirty="0">
                <a:solidFill>
                  <a:prstClr val="white"/>
                </a:solidFill>
                <a:latin typeface="Arial" charset="0"/>
                <a:ea typeface="Arial" charset="0"/>
                <a:cs typeface="Arial" charset="0"/>
              </a:endParaRPr>
            </a:p>
          </p:txBody>
        </p:sp>
        <p:sp>
          <p:nvSpPr>
            <p:cNvPr id="10" name="圆角矩形 21"/>
            <p:cNvSpPr/>
            <p:nvPr/>
          </p:nvSpPr>
          <p:spPr bwMode="auto">
            <a:xfrm>
              <a:off x="4164877" y="3476630"/>
              <a:ext cx="1147963" cy="415039"/>
            </a:xfrm>
            <a:prstGeom prst="roundRect">
              <a:avLst/>
            </a:prstGeom>
            <a:solidFill>
              <a:srgbClr val="1A7871">
                <a:alpha val="20000"/>
              </a:srgbClr>
            </a:solidFill>
            <a:ln>
              <a:gradFill>
                <a:gsLst>
                  <a:gs pos="0">
                    <a:srgbClr val="55D455">
                      <a:alpha val="50000"/>
                    </a:srgbClr>
                  </a:gs>
                  <a:gs pos="100000">
                    <a:srgbClr val="00B0F0">
                      <a:alpha val="50000"/>
                    </a:srgb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04997">
                <a:defRPr/>
              </a:pPr>
              <a:r>
                <a:rPr lang="en-US" altLang="zh-CN" sz="1185" dirty="0">
                  <a:solidFill>
                    <a:prstClr val="white"/>
                  </a:solidFill>
                  <a:latin typeface="Arial" charset="0"/>
                  <a:ea typeface="Arial" charset="0"/>
                  <a:cs typeface="Arial" charset="0"/>
                </a:rPr>
                <a:t>GPU </a:t>
              </a:r>
            </a:p>
            <a:p>
              <a:pPr algn="ctr" defTabSz="1404997">
                <a:defRPr/>
              </a:pPr>
              <a:r>
                <a:rPr lang="en-US" altLang="zh-CN" sz="1185" dirty="0">
                  <a:solidFill>
                    <a:prstClr val="white"/>
                  </a:solidFill>
                  <a:latin typeface="Arial" charset="0"/>
                  <a:ea typeface="Arial" charset="0"/>
                  <a:cs typeface="Arial" charset="0"/>
                </a:rPr>
                <a:t>Scheduling </a:t>
              </a:r>
              <a:endParaRPr lang="zh-CN" altLang="en-US" sz="1185" dirty="0">
                <a:solidFill>
                  <a:prstClr val="white"/>
                </a:solidFill>
                <a:latin typeface="Arial" charset="0"/>
                <a:ea typeface="Arial" charset="0"/>
                <a:cs typeface="Arial" charset="0"/>
              </a:endParaRPr>
            </a:p>
          </p:txBody>
        </p:sp>
        <p:sp>
          <p:nvSpPr>
            <p:cNvPr id="11" name="圆角矩形 28"/>
            <p:cNvSpPr/>
            <p:nvPr/>
          </p:nvSpPr>
          <p:spPr bwMode="auto">
            <a:xfrm>
              <a:off x="5298290" y="3476629"/>
              <a:ext cx="1184636" cy="414590"/>
            </a:xfrm>
            <a:prstGeom prst="roundRect">
              <a:avLst/>
            </a:prstGeom>
            <a:solidFill>
              <a:srgbClr val="1A7871">
                <a:alpha val="20000"/>
              </a:srgbClr>
            </a:solidFill>
            <a:ln>
              <a:gradFill>
                <a:gsLst>
                  <a:gs pos="0">
                    <a:srgbClr val="55D455">
                      <a:alpha val="50000"/>
                    </a:srgbClr>
                  </a:gs>
                  <a:gs pos="100000">
                    <a:srgbClr val="00B0F0">
                      <a:alpha val="50000"/>
                    </a:srgb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04997">
                <a:defRPr/>
              </a:pPr>
              <a:r>
                <a:rPr lang="en-US" altLang="zh-CN" sz="1185" dirty="0">
                  <a:solidFill>
                    <a:prstClr val="white"/>
                  </a:solidFill>
                  <a:latin typeface="Arial" charset="0"/>
                  <a:ea typeface="Arial" charset="0"/>
                  <a:cs typeface="Arial" charset="0"/>
                </a:rPr>
                <a:t>GPU</a:t>
              </a:r>
            </a:p>
            <a:p>
              <a:pPr algn="ctr" defTabSz="1404997">
                <a:defRPr/>
              </a:pPr>
              <a:r>
                <a:rPr lang="en-US" altLang="zh-CN" sz="1185" dirty="0">
                  <a:solidFill>
                    <a:prstClr val="white"/>
                  </a:solidFill>
                  <a:latin typeface="Arial" charset="0"/>
                  <a:ea typeface="Arial" charset="0"/>
                  <a:cs typeface="Arial" charset="0"/>
                </a:rPr>
                <a:t>Management</a:t>
              </a:r>
              <a:endParaRPr lang="zh-CN" altLang="en-US" sz="1185" dirty="0">
                <a:solidFill>
                  <a:prstClr val="white"/>
                </a:solidFill>
                <a:latin typeface="等线" panose="02010600030101010101" pitchFamily="2" charset="-122"/>
                <a:ea typeface="等线" panose="02010600030101010101" pitchFamily="2" charset="-122"/>
              </a:endParaRPr>
            </a:p>
          </p:txBody>
        </p:sp>
        <p:sp>
          <p:nvSpPr>
            <p:cNvPr id="12" name="圆角矩形 29"/>
            <p:cNvSpPr/>
            <p:nvPr/>
          </p:nvSpPr>
          <p:spPr bwMode="auto">
            <a:xfrm>
              <a:off x="7865726" y="3476629"/>
              <a:ext cx="1279823" cy="408009"/>
            </a:xfrm>
            <a:prstGeom prst="roundRect">
              <a:avLst/>
            </a:prstGeom>
            <a:solidFill>
              <a:srgbClr val="1A7871">
                <a:alpha val="20000"/>
              </a:srgbClr>
            </a:solidFill>
            <a:ln>
              <a:gradFill>
                <a:gsLst>
                  <a:gs pos="0">
                    <a:srgbClr val="55D455">
                      <a:alpha val="50000"/>
                    </a:srgbClr>
                  </a:gs>
                  <a:gs pos="100000">
                    <a:srgbClr val="00B0F0">
                      <a:alpha val="50000"/>
                    </a:srgb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04997">
                <a:defRPr/>
              </a:pPr>
              <a:r>
                <a:rPr lang="en-US" altLang="zh-CN" sz="1164" dirty="0">
                  <a:solidFill>
                    <a:prstClr val="white"/>
                  </a:solidFill>
                  <a:latin typeface="Arial" panose="020B0604020202020204" pitchFamily="34" charset="0"/>
                  <a:ea typeface="等线" panose="02010600030101010101" pitchFamily="2" charset="-122"/>
                  <a:cs typeface="Arial" panose="020B0604020202020204" pitchFamily="34" charset="0"/>
                </a:rPr>
                <a:t>Docker Mirroring </a:t>
              </a:r>
            </a:p>
            <a:p>
              <a:pPr algn="ctr" defTabSz="1404997">
                <a:defRPr/>
              </a:pPr>
              <a:r>
                <a:rPr lang="en-US" altLang="zh-CN" sz="1164" dirty="0">
                  <a:solidFill>
                    <a:prstClr val="white"/>
                  </a:solidFill>
                  <a:latin typeface="Arial" panose="020B0604020202020204" pitchFamily="34" charset="0"/>
                  <a:ea typeface="等线" panose="02010600030101010101" pitchFamily="2" charset="-122"/>
                  <a:cs typeface="Arial" panose="020B0604020202020204" pitchFamily="34" charset="0"/>
                </a:rPr>
                <a:t>Management</a:t>
              </a:r>
              <a:r>
                <a:rPr lang="en-US" altLang="zh-CN" sz="1185" dirty="0">
                  <a:solidFill>
                    <a:prstClr val="white"/>
                  </a:solidFill>
                  <a:latin typeface="等线" panose="02010600030101010101" pitchFamily="2" charset="-122"/>
                  <a:ea typeface="等线" panose="02010600030101010101" pitchFamily="2" charset="-122"/>
                </a:rPr>
                <a:t> </a:t>
              </a:r>
              <a:endParaRPr lang="zh-CN" altLang="en-US" sz="1185" dirty="0">
                <a:solidFill>
                  <a:prstClr val="white"/>
                </a:solidFill>
                <a:latin typeface="等线" panose="02010600030101010101" pitchFamily="2" charset="-122"/>
                <a:ea typeface="等线" panose="02010600030101010101" pitchFamily="2" charset="-122"/>
              </a:endParaRPr>
            </a:p>
          </p:txBody>
        </p:sp>
        <p:sp>
          <p:nvSpPr>
            <p:cNvPr id="13" name="燕尾形箭头 42"/>
            <p:cNvSpPr/>
            <p:nvPr/>
          </p:nvSpPr>
          <p:spPr bwMode="auto">
            <a:xfrm>
              <a:off x="3863768" y="2278276"/>
              <a:ext cx="1342363" cy="271766"/>
            </a:xfrm>
            <a:prstGeom prst="notchedRightArrow">
              <a:avLst>
                <a:gd name="adj1" fmla="val 98703"/>
                <a:gd name="adj2" fmla="val 54059"/>
              </a:avLst>
            </a:prstGeom>
            <a:solidFill>
              <a:srgbClr val="1A78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741">
                <a:defRPr/>
              </a:pPr>
              <a:r>
                <a:rPr lang="en-US" altLang="zh-CN" sz="1164" dirty="0">
                  <a:solidFill>
                    <a:srgbClr val="FFC000"/>
                  </a:solidFill>
                  <a:latin typeface="Arial" charset="0"/>
                  <a:ea typeface="Arial" charset="0"/>
                  <a:cs typeface="Arial" charset="0"/>
                </a:rPr>
                <a:t>Data management</a:t>
              </a:r>
              <a:endParaRPr lang="zh-CN" altLang="en-US" sz="1164" dirty="0">
                <a:solidFill>
                  <a:srgbClr val="FFC000"/>
                </a:solidFill>
                <a:latin typeface="Arial" charset="0"/>
                <a:ea typeface="Arial" charset="0"/>
                <a:cs typeface="Arial" charset="0"/>
              </a:endParaRPr>
            </a:p>
          </p:txBody>
        </p:sp>
        <p:sp>
          <p:nvSpPr>
            <p:cNvPr id="14" name="燕尾形箭头 43"/>
            <p:cNvSpPr/>
            <p:nvPr/>
          </p:nvSpPr>
          <p:spPr bwMode="auto">
            <a:xfrm>
              <a:off x="5132574" y="2278277"/>
              <a:ext cx="1391466" cy="271766"/>
            </a:xfrm>
            <a:prstGeom prst="notchedRightArrow">
              <a:avLst>
                <a:gd name="adj1" fmla="val 98703"/>
                <a:gd name="adj2" fmla="val 54059"/>
              </a:avLst>
            </a:prstGeom>
            <a:solidFill>
              <a:srgbClr val="1A78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741">
                <a:defRPr/>
              </a:pPr>
              <a:r>
                <a:rPr lang="en-US" altLang="zh-CN" sz="1164" dirty="0">
                  <a:solidFill>
                    <a:srgbClr val="FFC000"/>
                  </a:solidFill>
                  <a:latin typeface="Arial" charset="0"/>
                  <a:ea typeface="Arial" charset="0"/>
                  <a:cs typeface="Arial" charset="0"/>
                </a:rPr>
                <a:t>Model development</a:t>
              </a:r>
              <a:endParaRPr lang="zh-CN" altLang="en-US" sz="1164" dirty="0">
                <a:solidFill>
                  <a:srgbClr val="FFC000"/>
                </a:solidFill>
                <a:latin typeface="Arial" charset="0"/>
                <a:ea typeface="Arial" charset="0"/>
                <a:cs typeface="Arial" charset="0"/>
              </a:endParaRPr>
            </a:p>
          </p:txBody>
        </p:sp>
        <p:sp>
          <p:nvSpPr>
            <p:cNvPr id="15" name="燕尾形箭头 44"/>
            <p:cNvSpPr/>
            <p:nvPr/>
          </p:nvSpPr>
          <p:spPr bwMode="auto">
            <a:xfrm>
              <a:off x="6408475" y="2278276"/>
              <a:ext cx="1343709" cy="278265"/>
            </a:xfrm>
            <a:prstGeom prst="notchedRightArrow">
              <a:avLst>
                <a:gd name="adj1" fmla="val 98703"/>
                <a:gd name="adj2" fmla="val 54059"/>
              </a:avLst>
            </a:prstGeom>
            <a:solidFill>
              <a:srgbClr val="1A78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741">
                <a:defRPr/>
              </a:pPr>
              <a:r>
                <a:rPr lang="en-US" altLang="zh-CN" sz="1164" dirty="0">
                  <a:solidFill>
                    <a:srgbClr val="FFC000"/>
                  </a:solidFill>
                  <a:latin typeface="Arial" charset="0"/>
                  <a:ea typeface="Arial" charset="0"/>
                  <a:cs typeface="Arial" charset="0"/>
                </a:rPr>
                <a:t>Model training</a:t>
              </a:r>
              <a:endParaRPr lang="zh-CN" altLang="en-US" sz="1164" dirty="0">
                <a:solidFill>
                  <a:srgbClr val="FFC000"/>
                </a:solidFill>
                <a:latin typeface="Arial" charset="0"/>
                <a:ea typeface="Arial" charset="0"/>
                <a:cs typeface="Arial" charset="0"/>
              </a:endParaRPr>
            </a:p>
          </p:txBody>
        </p:sp>
        <p:sp>
          <p:nvSpPr>
            <p:cNvPr id="16" name="燕尾形箭头 45"/>
            <p:cNvSpPr/>
            <p:nvPr/>
          </p:nvSpPr>
          <p:spPr bwMode="auto">
            <a:xfrm>
              <a:off x="7658093" y="2280718"/>
              <a:ext cx="1390235" cy="269324"/>
            </a:xfrm>
            <a:prstGeom prst="notchedRightArrow">
              <a:avLst>
                <a:gd name="adj1" fmla="val 98703"/>
                <a:gd name="adj2" fmla="val 54059"/>
              </a:avLst>
            </a:prstGeom>
            <a:solidFill>
              <a:srgbClr val="1A78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741">
                <a:defRPr/>
              </a:pPr>
              <a:r>
                <a:rPr lang="en-US" altLang="zh-CN" sz="1164" dirty="0">
                  <a:solidFill>
                    <a:srgbClr val="FFC000"/>
                  </a:solidFill>
                  <a:latin typeface="Arial" charset="0"/>
                  <a:ea typeface="Arial" charset="0"/>
                  <a:cs typeface="Arial" charset="0"/>
                </a:rPr>
                <a:t>Model Visualization</a:t>
              </a:r>
              <a:endParaRPr lang="zh-CN" altLang="en-US" sz="1164" dirty="0">
                <a:solidFill>
                  <a:srgbClr val="FFC000"/>
                </a:solidFill>
                <a:latin typeface="Arial" charset="0"/>
                <a:ea typeface="Arial" charset="0"/>
                <a:cs typeface="Arial" charset="0"/>
              </a:endParaRPr>
            </a:p>
          </p:txBody>
        </p:sp>
        <p:sp>
          <p:nvSpPr>
            <p:cNvPr id="17" name="圆角矩形 46"/>
            <p:cNvSpPr/>
            <p:nvPr/>
          </p:nvSpPr>
          <p:spPr bwMode="auto">
            <a:xfrm>
              <a:off x="3996874" y="2706583"/>
              <a:ext cx="5148675" cy="403101"/>
            </a:xfrm>
            <a:prstGeom prst="roundRect">
              <a:avLst/>
            </a:prstGeom>
            <a:solidFill>
              <a:srgbClr val="1A7871">
                <a:alpha val="20000"/>
              </a:srgbClr>
            </a:solidFill>
            <a:ln>
              <a:gradFill>
                <a:gsLst>
                  <a:gs pos="0">
                    <a:srgbClr val="55D455">
                      <a:alpha val="50000"/>
                    </a:srgbClr>
                  </a:gs>
                  <a:gs pos="100000">
                    <a:srgbClr val="00B0F0">
                      <a:alpha val="50000"/>
                    </a:srgb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04997">
                <a:defRPr/>
              </a:pPr>
              <a:endParaRPr lang="zh-CN" altLang="en-US" sz="1185" dirty="0">
                <a:solidFill>
                  <a:prstClr val="white"/>
                </a:solidFill>
                <a:latin typeface="等线" panose="02010600030101010101" pitchFamily="2" charset="-122"/>
                <a:ea typeface="等线" panose="02010600030101010101" pitchFamily="2" charset="-122"/>
              </a:endParaRPr>
            </a:p>
          </p:txBody>
        </p:sp>
        <p:sp>
          <p:nvSpPr>
            <p:cNvPr id="18" name="TextBox 11">
              <a:extLst>
                <a:ext uri="{FF2B5EF4-FFF2-40B4-BE49-F238E27FC236}">
                  <a16:creationId xmlns:a16="http://schemas.microsoft.com/office/drawing/2014/main" xmlns="" id="{97975A16-2E25-E749-8008-0207AB6EDCE1}"/>
                </a:ext>
              </a:extLst>
            </p:cNvPr>
            <p:cNvSpPr txBox="1"/>
            <p:nvPr/>
          </p:nvSpPr>
          <p:spPr>
            <a:xfrm>
              <a:off x="285848" y="2360382"/>
              <a:ext cx="2353846" cy="2291653"/>
            </a:xfrm>
            <a:prstGeom prst="rect">
              <a:avLst/>
            </a:prstGeom>
            <a:noFill/>
          </p:spPr>
          <p:txBody>
            <a:bodyPr wrap="square" rtlCol="0">
              <a:spAutoFit/>
            </a:bodyPr>
            <a:lstStyle/>
            <a:p>
              <a:pPr algn="ctr" defTabSz="1968208">
                <a:defRPr/>
              </a:pPr>
              <a:r>
                <a:rPr lang="en-GB" altLang="zh-CN" sz="1429" b="1" dirty="0">
                  <a:solidFill>
                    <a:srgbClr val="FFC000"/>
                  </a:solidFill>
                  <a:latin typeface="Arial" charset="0"/>
                  <a:ea typeface="Arial" charset="0"/>
                  <a:cs typeface="Arial" charset="0"/>
                  <a:sym typeface="Helvetica"/>
                </a:rPr>
                <a:t>Key Characteristics </a:t>
              </a:r>
              <a:endParaRPr lang="en-US" altLang="zh-CN" sz="1429" b="1" dirty="0">
                <a:solidFill>
                  <a:srgbClr val="FFC000"/>
                </a:solidFill>
                <a:latin typeface="Arial" charset="0"/>
                <a:ea typeface="Arial" charset="0"/>
                <a:cs typeface="Arial" charset="0"/>
                <a:sym typeface="Helvetica"/>
              </a:endParaRPr>
            </a:p>
            <a:p>
              <a:pPr algn="ctr" defTabSz="1968208">
                <a:defRPr/>
              </a:pPr>
              <a:endParaRPr lang="en-US" altLang="zh-CN" sz="1429" b="1" dirty="0">
                <a:solidFill>
                  <a:prstClr val="white"/>
                </a:solidFill>
                <a:latin typeface="Arial" charset="0"/>
                <a:ea typeface="Arial" charset="0"/>
                <a:cs typeface="Arial" charset="0"/>
                <a:sym typeface="Helvetica"/>
              </a:endParaRPr>
            </a:p>
            <a:p>
              <a:pPr algn="ctr" defTabSz="1968208">
                <a:defRPr/>
              </a:pPr>
              <a:r>
                <a:rPr lang="en-US" altLang="zh-CN" sz="1429" dirty="0">
                  <a:solidFill>
                    <a:prstClr val="white"/>
                  </a:solidFill>
                  <a:latin typeface="Arial" charset="0"/>
                  <a:ea typeface="Arial" charset="0"/>
                  <a:cs typeface="Arial" charset="0"/>
                </a:rPr>
                <a:t>Converged Cloud + AI infrastructure</a:t>
              </a:r>
            </a:p>
            <a:p>
              <a:pPr algn="ctr" defTabSz="1968208">
                <a:defRPr/>
              </a:pPr>
              <a:endParaRPr lang="en-US" altLang="zh-CN" sz="1429" dirty="0">
                <a:solidFill>
                  <a:prstClr val="white"/>
                </a:solidFill>
                <a:latin typeface="Arial" charset="0"/>
                <a:ea typeface="Arial" charset="0"/>
                <a:cs typeface="Arial" charset="0"/>
              </a:endParaRPr>
            </a:p>
            <a:p>
              <a:pPr algn="ctr" defTabSz="1968208">
                <a:defRPr/>
              </a:pPr>
              <a:r>
                <a:rPr lang="en-US" altLang="zh-CN" sz="1429" dirty="0">
                  <a:solidFill>
                    <a:prstClr val="white"/>
                  </a:solidFill>
                  <a:latin typeface="Arial" charset="0"/>
                  <a:ea typeface="Arial" charset="0"/>
                  <a:cs typeface="Arial" charset="0"/>
                </a:rPr>
                <a:t>Flexible heterogeneous cloud environment</a:t>
              </a:r>
            </a:p>
            <a:p>
              <a:pPr algn="ctr" defTabSz="1968208">
                <a:defRPr/>
              </a:pPr>
              <a:endParaRPr lang="en-US" altLang="zh-CN" sz="1429" dirty="0">
                <a:solidFill>
                  <a:prstClr val="white"/>
                </a:solidFill>
                <a:latin typeface="Arial" charset="0"/>
                <a:ea typeface="Arial" charset="0"/>
                <a:cs typeface="Arial" charset="0"/>
              </a:endParaRPr>
            </a:p>
            <a:p>
              <a:pPr algn="ctr" defTabSz="1968208">
                <a:defRPr/>
              </a:pPr>
              <a:r>
                <a:rPr lang="en-US" altLang="zh-CN" sz="1429" dirty="0">
                  <a:solidFill>
                    <a:prstClr val="white"/>
                  </a:solidFill>
                  <a:latin typeface="Arial" charset="0"/>
                  <a:ea typeface="Arial" charset="0"/>
                  <a:cs typeface="Arial" charset="0"/>
                </a:rPr>
                <a:t>Extremely simplified AI cluster management</a:t>
              </a:r>
            </a:p>
          </p:txBody>
        </p:sp>
        <p:sp>
          <p:nvSpPr>
            <p:cNvPr id="19" name="TextBox 37">
              <a:extLst>
                <a:ext uri="{FF2B5EF4-FFF2-40B4-BE49-F238E27FC236}">
                  <a16:creationId xmlns:a16="http://schemas.microsoft.com/office/drawing/2014/main" xmlns="" id="{BBC55745-CFFE-BA4D-8462-DCDD824680B7}"/>
                </a:ext>
              </a:extLst>
            </p:cNvPr>
            <p:cNvSpPr txBox="1"/>
            <p:nvPr/>
          </p:nvSpPr>
          <p:spPr>
            <a:xfrm>
              <a:off x="9442272" y="2690179"/>
              <a:ext cx="2531062" cy="1631857"/>
            </a:xfrm>
            <a:prstGeom prst="rect">
              <a:avLst/>
            </a:prstGeom>
            <a:noFill/>
          </p:spPr>
          <p:txBody>
            <a:bodyPr wrap="square" rtlCol="0">
              <a:spAutoFit/>
            </a:bodyPr>
            <a:lstStyle/>
            <a:p>
              <a:pPr algn="ctr" defTabSz="1968208">
                <a:defRPr/>
              </a:pPr>
              <a:r>
                <a:rPr lang="en-US" altLang="zh-CN" sz="1429" b="1" dirty="0">
                  <a:solidFill>
                    <a:srgbClr val="FFC000"/>
                  </a:solidFill>
                  <a:latin typeface="Arial" charset="0"/>
                  <a:ea typeface="Arial" charset="0"/>
                  <a:cs typeface="Arial" charset="0"/>
                </a:rPr>
                <a:t>Efficiency</a:t>
              </a:r>
              <a:r>
                <a:rPr lang="en-US" altLang="zh-CN" sz="1429" b="1" dirty="0">
                  <a:solidFill>
                    <a:prstClr val="white"/>
                  </a:solidFill>
                  <a:latin typeface="Arial" charset="0"/>
                  <a:ea typeface="Arial" charset="0"/>
                  <a:cs typeface="Arial" charset="0"/>
                </a:rPr>
                <a:t> </a:t>
              </a:r>
              <a:r>
                <a:rPr lang="en-US" altLang="zh-CN" sz="1429" b="1" dirty="0">
                  <a:solidFill>
                    <a:srgbClr val="FFC000"/>
                  </a:solidFill>
                  <a:latin typeface="Arial" charset="0"/>
                  <a:ea typeface="Arial" charset="0"/>
                  <a:cs typeface="Arial" charset="0"/>
                </a:rPr>
                <a:t>Improvement</a:t>
              </a:r>
            </a:p>
            <a:p>
              <a:pPr algn="ctr" defTabSz="1968208">
                <a:defRPr/>
              </a:pPr>
              <a:endParaRPr lang="en-US" altLang="zh-CN" sz="1429" dirty="0">
                <a:solidFill>
                  <a:prstClr val="white"/>
                </a:solidFill>
                <a:latin typeface="Arial" charset="0"/>
                <a:ea typeface="Arial" charset="0"/>
                <a:cs typeface="Arial" charset="0"/>
              </a:endParaRPr>
            </a:p>
            <a:p>
              <a:pPr algn="ctr" defTabSz="1968208">
                <a:defRPr/>
              </a:pPr>
              <a:r>
                <a:rPr lang="en-US" altLang="zh-CN" sz="1429" dirty="0">
                  <a:solidFill>
                    <a:prstClr val="white"/>
                  </a:solidFill>
                  <a:latin typeface="Arial" charset="0"/>
                  <a:ea typeface="Arial" charset="0"/>
                  <a:cs typeface="Arial" charset="0"/>
                </a:rPr>
                <a:t>Fast AI development</a:t>
              </a:r>
            </a:p>
            <a:p>
              <a:pPr algn="ctr" defTabSz="1968208">
                <a:defRPr/>
              </a:pPr>
              <a:endParaRPr lang="en-US" altLang="zh-CN" sz="1429" dirty="0">
                <a:solidFill>
                  <a:prstClr val="white"/>
                </a:solidFill>
                <a:latin typeface="Arial" charset="0"/>
                <a:ea typeface="Arial" charset="0"/>
                <a:cs typeface="Arial" charset="0"/>
              </a:endParaRPr>
            </a:p>
            <a:p>
              <a:pPr algn="ctr" defTabSz="1968208">
                <a:defRPr/>
              </a:pPr>
              <a:r>
                <a:rPr lang="en-US" altLang="zh-CN" sz="1429" dirty="0">
                  <a:solidFill>
                    <a:prstClr val="white"/>
                  </a:solidFill>
                  <a:latin typeface="Arial" charset="0"/>
                  <a:ea typeface="Arial" charset="0"/>
                  <a:cs typeface="Arial" charset="0"/>
                </a:rPr>
                <a:t>Frame mirroring </a:t>
              </a:r>
            </a:p>
            <a:p>
              <a:pPr algn="ctr" defTabSz="1968208">
                <a:defRPr/>
              </a:pPr>
              <a:endParaRPr lang="en-US" altLang="zh-CN" sz="1429" dirty="0">
                <a:solidFill>
                  <a:prstClr val="white"/>
                </a:solidFill>
                <a:latin typeface="Arial" charset="0"/>
                <a:ea typeface="Arial" charset="0"/>
                <a:cs typeface="Arial" charset="0"/>
              </a:endParaRPr>
            </a:p>
            <a:p>
              <a:pPr algn="ctr" defTabSz="1968208">
                <a:defRPr/>
              </a:pPr>
              <a:r>
                <a:rPr lang="en-US" altLang="zh-CN" sz="1429" dirty="0">
                  <a:solidFill>
                    <a:prstClr val="white"/>
                  </a:solidFill>
                  <a:latin typeface="Arial" charset="0"/>
                  <a:ea typeface="Arial" charset="0"/>
                  <a:cs typeface="Arial" charset="0"/>
                </a:rPr>
                <a:t>Packaged delivery</a:t>
              </a:r>
              <a:endParaRPr lang="zh-CN" altLang="en-US" sz="1429" dirty="0">
                <a:solidFill>
                  <a:prstClr val="white"/>
                </a:solidFill>
                <a:latin typeface="Arial" charset="0"/>
                <a:ea typeface="Arial" charset="0"/>
                <a:cs typeface="Arial" charset="0"/>
              </a:endParaRPr>
            </a:p>
          </p:txBody>
        </p:sp>
        <p:sp>
          <p:nvSpPr>
            <p:cNvPr id="20" name="文本框 52"/>
            <p:cNvSpPr txBox="1"/>
            <p:nvPr/>
          </p:nvSpPr>
          <p:spPr>
            <a:xfrm>
              <a:off x="3027412" y="4838585"/>
              <a:ext cx="809225" cy="678647"/>
            </a:xfrm>
            <a:prstGeom prst="rect">
              <a:avLst/>
            </a:prstGeom>
            <a:noFill/>
          </p:spPr>
          <p:txBody>
            <a:bodyPr wrap="square" rtlCol="0">
              <a:spAutoFit/>
            </a:bodyPr>
            <a:lstStyle/>
            <a:p>
              <a:pPr algn="ctr" defTabSz="1968208">
                <a:defRPr/>
              </a:pPr>
              <a:r>
                <a:rPr lang="en-US" altLang="zh-CN" sz="1270" dirty="0">
                  <a:solidFill>
                    <a:prstClr val="white"/>
                  </a:solidFill>
                  <a:latin typeface="Arial" panose="020B0604020202020204" pitchFamily="34" charset="0"/>
                  <a:ea typeface="等线" panose="02010600030101010101" pitchFamily="2" charset="-122"/>
                  <a:cs typeface="Arial" panose="020B0604020202020204" pitchFamily="34" charset="0"/>
                </a:rPr>
                <a:t>Physical</a:t>
              </a:r>
              <a:br>
                <a:rPr lang="en-US" altLang="zh-CN" sz="1270" dirty="0">
                  <a:solidFill>
                    <a:prstClr val="white"/>
                  </a:solidFill>
                  <a:latin typeface="Arial" panose="020B0604020202020204" pitchFamily="34" charset="0"/>
                  <a:ea typeface="等线" panose="02010600030101010101" pitchFamily="2" charset="-122"/>
                  <a:cs typeface="Arial" panose="020B0604020202020204" pitchFamily="34" charset="0"/>
                </a:rPr>
              </a:br>
              <a:r>
                <a:rPr lang="en-US" altLang="zh-CN" sz="1270" dirty="0">
                  <a:solidFill>
                    <a:prstClr val="white"/>
                  </a:solidFill>
                  <a:latin typeface="Arial" panose="020B0604020202020204" pitchFamily="34" charset="0"/>
                  <a:ea typeface="等线" panose="02010600030101010101" pitchFamily="2" charset="-122"/>
                  <a:cs typeface="Arial" panose="020B0604020202020204" pitchFamily="34" charset="0"/>
                </a:rPr>
                <a:t>Resource Layer</a:t>
              </a:r>
              <a:endParaRPr lang="zh-CN" altLang="en-US" sz="1270"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21" name="文本框 54"/>
            <p:cNvSpPr txBox="1"/>
            <p:nvPr/>
          </p:nvSpPr>
          <p:spPr>
            <a:xfrm>
              <a:off x="3071938" y="4149080"/>
              <a:ext cx="1308280" cy="271485"/>
            </a:xfrm>
            <a:prstGeom prst="rect">
              <a:avLst/>
            </a:prstGeom>
            <a:noFill/>
          </p:spPr>
          <p:txBody>
            <a:bodyPr wrap="square" rtlCol="0">
              <a:spAutoFit/>
            </a:bodyPr>
            <a:lstStyle/>
            <a:p>
              <a:pPr algn="ctr" defTabSz="1968208">
                <a:defRPr/>
              </a:pPr>
              <a:r>
                <a:rPr lang="en-US" altLang="zh-CN" sz="1164" dirty="0">
                  <a:solidFill>
                    <a:prstClr val="white"/>
                  </a:solidFill>
                  <a:latin typeface="Arial" panose="020B0604020202020204" pitchFamily="34" charset="0"/>
                  <a:ea typeface="等线" panose="02010600030101010101" pitchFamily="2" charset="-122"/>
                  <a:cs typeface="Arial" panose="020B0604020202020204" pitchFamily="34" charset="0"/>
                </a:rPr>
                <a:t>Cloud Platform </a:t>
              </a:r>
              <a:endParaRPr lang="zh-CN" altLang="en-US" sz="1164"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22" name="文本框 56"/>
            <p:cNvSpPr txBox="1"/>
            <p:nvPr/>
          </p:nvSpPr>
          <p:spPr>
            <a:xfrm>
              <a:off x="3036816" y="3356992"/>
              <a:ext cx="1141659" cy="678647"/>
            </a:xfrm>
            <a:prstGeom prst="rect">
              <a:avLst/>
            </a:prstGeom>
            <a:noFill/>
          </p:spPr>
          <p:txBody>
            <a:bodyPr wrap="none" rtlCol="0">
              <a:spAutoFit/>
            </a:bodyPr>
            <a:lstStyle/>
            <a:p>
              <a:pPr algn="ctr" defTabSz="1968208">
                <a:defRPr/>
              </a:pPr>
              <a:r>
                <a:rPr lang="en-US" altLang="zh-CN" sz="1270" dirty="0">
                  <a:solidFill>
                    <a:prstClr val="white"/>
                  </a:solidFill>
                  <a:latin typeface="Arial" charset="0"/>
                  <a:ea typeface="Arial" charset="0"/>
                  <a:cs typeface="Arial" charset="0"/>
                </a:rPr>
                <a:t>AI </a:t>
              </a:r>
            </a:p>
            <a:p>
              <a:pPr algn="ctr" defTabSz="1968208">
                <a:defRPr/>
              </a:pPr>
              <a:r>
                <a:rPr lang="en-US" altLang="zh-CN" sz="1270" dirty="0">
                  <a:solidFill>
                    <a:prstClr val="white"/>
                  </a:solidFill>
                  <a:latin typeface="Arial" charset="0"/>
                  <a:ea typeface="Arial" charset="0"/>
                  <a:cs typeface="Arial" charset="0"/>
                </a:rPr>
                <a:t>resources</a:t>
              </a:r>
            </a:p>
            <a:p>
              <a:pPr algn="ctr" defTabSz="1968208">
                <a:defRPr/>
              </a:pPr>
              <a:r>
                <a:rPr lang="en-US" altLang="zh-CN" sz="1270" dirty="0">
                  <a:solidFill>
                    <a:prstClr val="white"/>
                  </a:solidFill>
                  <a:latin typeface="Arial" charset="0"/>
                  <a:ea typeface="Arial" charset="0"/>
                  <a:cs typeface="Arial" charset="0"/>
                </a:rPr>
                <a:t>Management</a:t>
              </a:r>
              <a:endParaRPr lang="zh-CN" altLang="en-US" sz="1270" dirty="0">
                <a:solidFill>
                  <a:prstClr val="white"/>
                </a:solidFill>
                <a:latin typeface="Arial" charset="0"/>
                <a:ea typeface="Arial" charset="0"/>
                <a:cs typeface="Arial" charset="0"/>
              </a:endParaRPr>
            </a:p>
          </p:txBody>
        </p:sp>
        <p:sp>
          <p:nvSpPr>
            <p:cNvPr id="23" name="文本框 58"/>
            <p:cNvSpPr txBox="1"/>
            <p:nvPr/>
          </p:nvSpPr>
          <p:spPr>
            <a:xfrm>
              <a:off x="2999656" y="2307871"/>
              <a:ext cx="917820" cy="678647"/>
            </a:xfrm>
            <a:prstGeom prst="rect">
              <a:avLst/>
            </a:prstGeom>
            <a:noFill/>
          </p:spPr>
          <p:txBody>
            <a:bodyPr wrap="square" rtlCol="0">
              <a:spAutoFit/>
            </a:bodyPr>
            <a:lstStyle/>
            <a:p>
              <a:pPr algn="ctr" defTabSz="1968208">
                <a:defRPr/>
              </a:pPr>
              <a:r>
                <a:rPr lang="en-US" altLang="zh-CN" sz="1270" dirty="0">
                  <a:solidFill>
                    <a:prstClr val="white"/>
                  </a:solidFill>
                  <a:latin typeface="Arial" charset="0"/>
                  <a:ea typeface="Arial" charset="0"/>
                  <a:cs typeface="Arial" charset="0"/>
                </a:rPr>
                <a:t>AI model</a:t>
              </a:r>
            </a:p>
            <a:p>
              <a:pPr algn="ctr" defTabSz="1968208">
                <a:defRPr/>
              </a:pPr>
              <a:r>
                <a:rPr lang="en-US" altLang="zh-CN" sz="1270" dirty="0">
                  <a:solidFill>
                    <a:prstClr val="white"/>
                  </a:solidFill>
                  <a:latin typeface="Arial" charset="0"/>
                  <a:ea typeface="Arial" charset="0"/>
                  <a:cs typeface="Arial" charset="0"/>
                </a:rPr>
                <a:t>Training layer</a:t>
              </a:r>
              <a:endParaRPr lang="zh-CN" altLang="en-US" sz="1270" dirty="0">
                <a:solidFill>
                  <a:prstClr val="white"/>
                </a:solidFill>
                <a:latin typeface="Arial" charset="0"/>
                <a:ea typeface="Arial" charset="0"/>
                <a:cs typeface="Arial" charset="0"/>
              </a:endParaRPr>
            </a:p>
          </p:txBody>
        </p:sp>
        <p:sp>
          <p:nvSpPr>
            <p:cNvPr id="24" name="矩形: 圆角 7">
              <a:extLst>
                <a:ext uri="{FF2B5EF4-FFF2-40B4-BE49-F238E27FC236}">
                  <a16:creationId xmlns:a16="http://schemas.microsoft.com/office/drawing/2014/main" xmlns="" id="{BFB760FE-4A81-4699-A229-E7AFC848A158}"/>
                </a:ext>
              </a:extLst>
            </p:cNvPr>
            <p:cNvSpPr/>
            <p:nvPr/>
          </p:nvSpPr>
          <p:spPr>
            <a:xfrm rot="10800000" flipV="1">
              <a:off x="3800433" y="4938137"/>
              <a:ext cx="714418" cy="569916"/>
            </a:xfrm>
            <a:prstGeom prst="roundRect">
              <a:avLst/>
            </a:prstGeom>
            <a:solidFill>
              <a:srgbClr val="1A7871">
                <a:alpha val="20000"/>
              </a:srgbClr>
            </a:solidFill>
            <a:ln>
              <a:gradFill>
                <a:gsLst>
                  <a:gs pos="0">
                    <a:srgbClr val="55D455">
                      <a:alpha val="50000"/>
                    </a:srgbClr>
                  </a:gs>
                  <a:gs pos="100000">
                    <a:srgbClr val="00B0F0">
                      <a:alpha val="50000"/>
                    </a:srgb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04997">
                <a:defRPr/>
              </a:pPr>
              <a:r>
                <a:rPr lang="en-US" altLang="zh-CN" sz="1164" dirty="0">
                  <a:solidFill>
                    <a:prstClr val="white"/>
                  </a:solidFill>
                  <a:latin typeface="Arial" panose="020B0604020202020204" pitchFamily="34" charset="0"/>
                  <a:ea typeface="等线" panose="02010600030101010101" pitchFamily="2" charset="-122"/>
                  <a:cs typeface="Arial" panose="020B0604020202020204" pitchFamily="34" charset="0"/>
                </a:rPr>
                <a:t>CPU</a:t>
              </a:r>
            </a:p>
            <a:p>
              <a:pPr algn="ctr" defTabSz="1404997">
                <a:defRPr/>
              </a:pPr>
              <a:r>
                <a:rPr lang="en-US" altLang="zh-CN" sz="1164" dirty="0">
                  <a:solidFill>
                    <a:prstClr val="white"/>
                  </a:solidFill>
                  <a:latin typeface="Arial" panose="020B0604020202020204" pitchFamily="34" charset="0"/>
                  <a:ea typeface="等线" panose="02010600030101010101" pitchFamily="2" charset="-122"/>
                  <a:cs typeface="Arial" panose="020B0604020202020204" pitchFamily="34" charset="0"/>
                </a:rPr>
                <a:t>Server </a:t>
              </a:r>
              <a:endParaRPr lang="zh-CN" altLang="en-US" sz="1164"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25" name="矩形: 圆角 7">
              <a:extLst>
                <a:ext uri="{FF2B5EF4-FFF2-40B4-BE49-F238E27FC236}">
                  <a16:creationId xmlns:a16="http://schemas.microsoft.com/office/drawing/2014/main" xmlns="" id="{BFB760FE-4A81-4699-A229-E7AFC848A158}"/>
                </a:ext>
              </a:extLst>
            </p:cNvPr>
            <p:cNvSpPr/>
            <p:nvPr/>
          </p:nvSpPr>
          <p:spPr>
            <a:xfrm>
              <a:off x="4577422" y="4921333"/>
              <a:ext cx="1059208" cy="605734"/>
            </a:xfrm>
            <a:prstGeom prst="roundRect">
              <a:avLst/>
            </a:prstGeom>
            <a:solidFill>
              <a:srgbClr val="1A7871">
                <a:alpha val="20000"/>
              </a:srgbClr>
            </a:solidFill>
            <a:ln>
              <a:gradFill>
                <a:gsLst>
                  <a:gs pos="0">
                    <a:srgbClr val="55D455">
                      <a:alpha val="50000"/>
                    </a:srgbClr>
                  </a:gs>
                  <a:gs pos="100000">
                    <a:srgbClr val="00B0F0">
                      <a:alpha val="50000"/>
                    </a:srgb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04997">
                <a:defRPr/>
              </a:pPr>
              <a:r>
                <a:rPr lang="en-US" altLang="zh-CN" sz="1164" dirty="0">
                  <a:solidFill>
                    <a:prstClr val="white"/>
                  </a:solidFill>
                  <a:latin typeface="Arial" panose="020B0604020202020204" pitchFamily="34" charset="0"/>
                  <a:ea typeface="等线" panose="02010600030101010101" pitchFamily="2" charset="-122"/>
                  <a:cs typeface="Arial" panose="020B0604020202020204" pitchFamily="34" charset="0"/>
                </a:rPr>
                <a:t>GPU/FPGA</a:t>
              </a:r>
            </a:p>
            <a:p>
              <a:pPr algn="ctr" defTabSz="1404997">
                <a:defRPr/>
              </a:pPr>
              <a:r>
                <a:rPr lang="en-US" altLang="zh-CN" sz="1164" dirty="0">
                  <a:solidFill>
                    <a:prstClr val="white"/>
                  </a:solidFill>
                  <a:latin typeface="Arial" panose="020B0604020202020204" pitchFamily="34" charset="0"/>
                  <a:ea typeface="等线" panose="02010600030101010101" pitchFamily="2" charset="-122"/>
                  <a:cs typeface="Arial" panose="020B0604020202020204" pitchFamily="34" charset="0"/>
                </a:rPr>
                <a:t>Server</a:t>
              </a:r>
              <a:endParaRPr lang="zh-CN" altLang="en-US" sz="1164"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26" name="矩形: 圆角 7">
              <a:extLst>
                <a:ext uri="{FF2B5EF4-FFF2-40B4-BE49-F238E27FC236}">
                  <a16:creationId xmlns:a16="http://schemas.microsoft.com/office/drawing/2014/main" xmlns="" id="{BFB760FE-4A81-4699-A229-E7AFC848A158}"/>
                </a:ext>
              </a:extLst>
            </p:cNvPr>
            <p:cNvSpPr/>
            <p:nvPr/>
          </p:nvSpPr>
          <p:spPr>
            <a:xfrm>
              <a:off x="5830019" y="4921332"/>
              <a:ext cx="1224492" cy="576223"/>
            </a:xfrm>
            <a:prstGeom prst="roundRect">
              <a:avLst/>
            </a:prstGeom>
            <a:solidFill>
              <a:srgbClr val="1A7871">
                <a:alpha val="20000"/>
              </a:srgbClr>
            </a:solidFill>
            <a:ln>
              <a:gradFill>
                <a:gsLst>
                  <a:gs pos="0">
                    <a:srgbClr val="55D455">
                      <a:alpha val="50000"/>
                    </a:srgbClr>
                  </a:gs>
                  <a:gs pos="100000">
                    <a:srgbClr val="00B0F0">
                      <a:alpha val="50000"/>
                    </a:srgb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04997">
                <a:defRPr/>
              </a:pPr>
              <a:r>
                <a:rPr lang="en-US" altLang="zh-CN" sz="1164" dirty="0">
                  <a:solidFill>
                    <a:prstClr val="white"/>
                  </a:solidFill>
                  <a:latin typeface="Arial" panose="020B0604020202020204" pitchFamily="34" charset="0"/>
                  <a:ea typeface="等线" panose="02010600030101010101" pitchFamily="2" charset="-122"/>
                  <a:cs typeface="Arial" panose="020B0604020202020204" pitchFamily="34" charset="0"/>
                </a:rPr>
                <a:t>Distributed</a:t>
              </a:r>
            </a:p>
            <a:p>
              <a:pPr algn="ctr" defTabSz="1404997">
                <a:defRPr/>
              </a:pPr>
              <a:r>
                <a:rPr lang="en-US" altLang="zh-CN" sz="1164" dirty="0">
                  <a:solidFill>
                    <a:prstClr val="white"/>
                  </a:solidFill>
                  <a:latin typeface="Arial" panose="020B0604020202020204" pitchFamily="34" charset="0"/>
                  <a:ea typeface="等线" panose="02010600030101010101" pitchFamily="2" charset="-122"/>
                  <a:cs typeface="Arial" panose="020B0604020202020204" pitchFamily="34" charset="0"/>
                </a:rPr>
                <a:t>Shared</a:t>
              </a:r>
            </a:p>
            <a:p>
              <a:pPr algn="ctr" defTabSz="1404997">
                <a:defRPr/>
              </a:pPr>
              <a:r>
                <a:rPr lang="en-US" altLang="zh-CN" sz="1164" dirty="0">
                  <a:solidFill>
                    <a:prstClr val="white"/>
                  </a:solidFill>
                  <a:latin typeface="Arial" panose="020B0604020202020204" pitchFamily="34" charset="0"/>
                  <a:ea typeface="等线" panose="02010600030101010101" pitchFamily="2" charset="-122"/>
                  <a:cs typeface="Arial" panose="020B0604020202020204" pitchFamily="34" charset="0"/>
                </a:rPr>
                <a:t>Cloud storage  </a:t>
              </a:r>
              <a:endParaRPr lang="zh-CN" altLang="en-US" sz="1164"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27" name="矩形: 圆角 7">
              <a:extLst>
                <a:ext uri="{FF2B5EF4-FFF2-40B4-BE49-F238E27FC236}">
                  <a16:creationId xmlns:a16="http://schemas.microsoft.com/office/drawing/2014/main" xmlns="" id="{BFB760FE-4A81-4699-A229-E7AFC848A158}"/>
                </a:ext>
              </a:extLst>
            </p:cNvPr>
            <p:cNvSpPr/>
            <p:nvPr/>
          </p:nvSpPr>
          <p:spPr>
            <a:xfrm rot="10800000" flipV="1">
              <a:off x="7320137" y="4927638"/>
              <a:ext cx="789158" cy="569916"/>
            </a:xfrm>
            <a:prstGeom prst="roundRect">
              <a:avLst/>
            </a:prstGeom>
            <a:solidFill>
              <a:srgbClr val="1A7871">
                <a:alpha val="20000"/>
              </a:srgbClr>
            </a:solidFill>
            <a:ln>
              <a:gradFill>
                <a:gsLst>
                  <a:gs pos="0">
                    <a:srgbClr val="55D455">
                      <a:alpha val="50000"/>
                    </a:srgbClr>
                  </a:gs>
                  <a:gs pos="100000">
                    <a:srgbClr val="00B0F0">
                      <a:alpha val="50000"/>
                    </a:srgb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04997">
                <a:defRPr/>
              </a:pPr>
              <a:r>
                <a:rPr lang="en-US" altLang="zh-CN" sz="1164" dirty="0">
                  <a:solidFill>
                    <a:prstClr val="white"/>
                  </a:solidFill>
                  <a:latin typeface="Arial" panose="020B0604020202020204" pitchFamily="34" charset="0"/>
                  <a:ea typeface="等线" panose="02010600030101010101" pitchFamily="2" charset="-122"/>
                  <a:cs typeface="Arial" panose="020B0604020202020204" pitchFamily="34" charset="0"/>
                </a:rPr>
                <a:t>10G network</a:t>
              </a:r>
              <a:endParaRPr lang="zh-CN" altLang="en-US" sz="1164"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28" name="矩形: 圆角 7">
              <a:extLst>
                <a:ext uri="{FF2B5EF4-FFF2-40B4-BE49-F238E27FC236}">
                  <a16:creationId xmlns:a16="http://schemas.microsoft.com/office/drawing/2014/main" xmlns="" id="{BFB760FE-4A81-4699-A229-E7AFC848A158}"/>
                </a:ext>
              </a:extLst>
            </p:cNvPr>
            <p:cNvSpPr/>
            <p:nvPr/>
          </p:nvSpPr>
          <p:spPr>
            <a:xfrm>
              <a:off x="8099460" y="4938138"/>
              <a:ext cx="786824" cy="559417"/>
            </a:xfrm>
            <a:prstGeom prst="roundRect">
              <a:avLst/>
            </a:prstGeom>
            <a:solidFill>
              <a:srgbClr val="1A7871">
                <a:alpha val="20000"/>
              </a:srgbClr>
            </a:solidFill>
            <a:ln>
              <a:gradFill>
                <a:gsLst>
                  <a:gs pos="0">
                    <a:srgbClr val="55D455">
                      <a:alpha val="50000"/>
                    </a:srgbClr>
                  </a:gs>
                  <a:gs pos="100000">
                    <a:srgbClr val="00B0F0">
                      <a:alpha val="50000"/>
                    </a:srgb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04997">
                <a:defRPr/>
              </a:pPr>
              <a:r>
                <a:rPr lang="en-US" altLang="zh-CN" sz="1164" dirty="0">
                  <a:solidFill>
                    <a:prstClr val="white"/>
                  </a:solidFill>
                  <a:latin typeface="Arial" panose="020B0604020202020204" pitchFamily="34" charset="0"/>
                  <a:ea typeface="等线" panose="02010600030101010101" pitchFamily="2" charset="-122"/>
                  <a:cs typeface="Arial" panose="020B0604020202020204" pitchFamily="34" charset="0"/>
                </a:rPr>
                <a:t>IB Network</a:t>
              </a:r>
              <a:endParaRPr lang="zh-CN" altLang="en-US" sz="1164" dirty="0">
                <a:solidFill>
                  <a:prstClr val="white"/>
                </a:solidFill>
                <a:latin typeface="Arial" panose="020B0604020202020204" pitchFamily="34" charset="0"/>
                <a:ea typeface="等线" panose="02010600030101010101" pitchFamily="2" charset="-122"/>
                <a:cs typeface="Arial" panose="020B0604020202020204" pitchFamily="34" charset="0"/>
              </a:endParaRPr>
            </a:p>
          </p:txBody>
        </p:sp>
        <p:sp>
          <p:nvSpPr>
            <p:cNvPr id="29" name="圆角矩形 21"/>
            <p:cNvSpPr/>
            <p:nvPr/>
          </p:nvSpPr>
          <p:spPr>
            <a:xfrm>
              <a:off x="3956902" y="4623872"/>
              <a:ext cx="1519512" cy="243848"/>
            </a:xfrm>
            <a:prstGeom prst="roundRect">
              <a:avLst/>
            </a:prstGeom>
            <a:solidFill>
              <a:srgbClr val="1A78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741">
                <a:defRPr/>
              </a:pPr>
              <a:r>
                <a:rPr lang="en-US" altLang="zh-CN" sz="1164" dirty="0">
                  <a:solidFill>
                    <a:srgbClr val="FFC000"/>
                  </a:solidFill>
                  <a:latin typeface="Arial" panose="020B0604020202020204" pitchFamily="34" charset="0"/>
                  <a:ea typeface="等线" panose="02010600030101010101" pitchFamily="2" charset="-122"/>
                  <a:cs typeface="Arial" panose="020B0604020202020204" pitchFamily="34" charset="0"/>
                </a:rPr>
                <a:t>Computing resource</a:t>
              </a:r>
              <a:endParaRPr lang="zh-CN" altLang="en-US" sz="1164" dirty="0">
                <a:solidFill>
                  <a:srgbClr val="FFC000"/>
                </a:solidFill>
                <a:latin typeface="Arial" panose="020B0604020202020204" pitchFamily="34" charset="0"/>
                <a:ea typeface="等线" panose="02010600030101010101" pitchFamily="2" charset="-122"/>
                <a:cs typeface="Arial" panose="020B0604020202020204" pitchFamily="34" charset="0"/>
              </a:endParaRPr>
            </a:p>
          </p:txBody>
        </p:sp>
        <p:sp>
          <p:nvSpPr>
            <p:cNvPr id="30" name="圆角矩形 21"/>
            <p:cNvSpPr/>
            <p:nvPr/>
          </p:nvSpPr>
          <p:spPr>
            <a:xfrm>
              <a:off x="5775425" y="4623872"/>
              <a:ext cx="1333679" cy="289768"/>
            </a:xfrm>
            <a:prstGeom prst="roundRect">
              <a:avLst/>
            </a:prstGeom>
            <a:solidFill>
              <a:srgbClr val="1A78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741">
                <a:defRPr/>
              </a:pPr>
              <a:r>
                <a:rPr lang="en-US" altLang="zh-CN" sz="1164" dirty="0">
                  <a:solidFill>
                    <a:srgbClr val="FFC000"/>
                  </a:solidFill>
                  <a:latin typeface="Arial" panose="020B0604020202020204" pitchFamily="34" charset="0"/>
                  <a:ea typeface="等线" panose="02010600030101010101" pitchFamily="2" charset="-122"/>
                  <a:cs typeface="Arial" panose="020B0604020202020204" pitchFamily="34" charset="0"/>
                </a:rPr>
                <a:t>Storage Resource</a:t>
              </a:r>
              <a:endParaRPr lang="zh-CN" altLang="en-US" sz="1164" dirty="0">
                <a:solidFill>
                  <a:srgbClr val="FFC000"/>
                </a:solidFill>
                <a:latin typeface="Arial" panose="020B0604020202020204" pitchFamily="34" charset="0"/>
                <a:ea typeface="等线" panose="02010600030101010101" pitchFamily="2" charset="-122"/>
                <a:cs typeface="Arial" panose="020B0604020202020204" pitchFamily="34" charset="0"/>
              </a:endParaRPr>
            </a:p>
          </p:txBody>
        </p:sp>
        <p:sp>
          <p:nvSpPr>
            <p:cNvPr id="31" name="圆角矩形 21"/>
            <p:cNvSpPr/>
            <p:nvPr/>
          </p:nvSpPr>
          <p:spPr>
            <a:xfrm>
              <a:off x="7377154" y="4629920"/>
              <a:ext cx="1415698" cy="308217"/>
            </a:xfrm>
            <a:prstGeom prst="roundRect">
              <a:avLst/>
            </a:prstGeom>
            <a:solidFill>
              <a:srgbClr val="1A78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4741">
                <a:defRPr/>
              </a:pPr>
              <a:r>
                <a:rPr lang="en-US" altLang="zh-CN" sz="1164" dirty="0">
                  <a:solidFill>
                    <a:srgbClr val="FFC000"/>
                  </a:solidFill>
                  <a:latin typeface="Arial" panose="020B0604020202020204" pitchFamily="34" charset="0"/>
                  <a:ea typeface="等线" panose="02010600030101010101" pitchFamily="2" charset="-122"/>
                  <a:cs typeface="Arial" panose="020B0604020202020204" pitchFamily="34" charset="0"/>
                </a:rPr>
                <a:t>Internet Resources</a:t>
              </a:r>
              <a:endParaRPr lang="zh-CN" altLang="en-US" sz="1164" dirty="0">
                <a:solidFill>
                  <a:srgbClr val="FFC000"/>
                </a:solidFill>
                <a:latin typeface="Arial" panose="020B0604020202020204" pitchFamily="34" charset="0"/>
                <a:ea typeface="等线" panose="02010600030101010101" pitchFamily="2" charset="-122"/>
                <a:cs typeface="Arial" panose="020B0604020202020204" pitchFamily="34" charset="0"/>
              </a:endParaRPr>
            </a:p>
          </p:txBody>
        </p:sp>
        <p:sp>
          <p:nvSpPr>
            <p:cNvPr id="32" name="圆角矩形 75">
              <a:extLst>
                <a:ext uri="{FF2B5EF4-FFF2-40B4-BE49-F238E27FC236}">
                  <a16:creationId xmlns:a16="http://schemas.microsoft.com/office/drawing/2014/main" xmlns="" id="{D0F9496E-11CD-6C43-A4FE-E390672BD93F}"/>
                </a:ext>
              </a:extLst>
            </p:cNvPr>
            <p:cNvSpPr/>
            <p:nvPr/>
          </p:nvSpPr>
          <p:spPr>
            <a:xfrm>
              <a:off x="4464174" y="4221088"/>
              <a:ext cx="4900114" cy="185001"/>
            </a:xfrm>
            <a:prstGeom prst="roundRect">
              <a:avLst>
                <a:gd name="adj" fmla="val 3991"/>
              </a:avLst>
            </a:prstGeom>
            <a:solidFill>
              <a:schemeClr val="tx2">
                <a:lumMod val="75000"/>
                <a:alpha val="10000"/>
              </a:schemeClr>
            </a:solidFill>
            <a:ln w="6350">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968208">
                <a:defRPr/>
              </a:pPr>
              <a:r>
                <a:rPr lang="en-US" altLang="zh-CN" sz="1185" b="1" dirty="0">
                  <a:solidFill>
                    <a:prstClr val="white"/>
                  </a:solidFill>
                  <a:latin typeface="微软雅黑" panose="020B0503020204020204" pitchFamily="34" charset="-122"/>
                  <a:ea typeface="微软雅黑" panose="020B0503020204020204" pitchFamily="34" charset="-122"/>
                </a:rPr>
                <a:t>OpenStack</a:t>
              </a:r>
              <a:endParaRPr lang="zh-CN" altLang="en-US" sz="1185" b="1" dirty="0">
                <a:solidFill>
                  <a:prstClr val="white"/>
                </a:solidFill>
                <a:latin typeface="微软雅黑" panose="020B0503020204020204" pitchFamily="34" charset="-122"/>
                <a:ea typeface="微软雅黑" panose="020B0503020204020204" pitchFamily="34" charset="-122"/>
              </a:endParaRPr>
            </a:p>
          </p:txBody>
        </p:sp>
        <p:pic>
          <p:nvPicPr>
            <p:cNvPr id="33" name="图片 72">
              <a:extLst>
                <a:ext uri="{FF2B5EF4-FFF2-40B4-BE49-F238E27FC236}">
                  <a16:creationId xmlns:a16="http://schemas.microsoft.com/office/drawing/2014/main" xmlns="" id="{D6BCB27B-4CBA-264D-AB6E-BCEC5724FB1F}"/>
                </a:ext>
              </a:extLst>
            </p:cNvPr>
            <p:cNvPicPr>
              <a:picLocks noChangeAspect="1"/>
            </p:cNvPicPr>
            <p:nvPr/>
          </p:nvPicPr>
          <p:blipFill>
            <a:blip r:embed="rId3">
              <a:extLst/>
            </a:blip>
            <a:stretch>
              <a:fillRect/>
            </a:stretch>
          </p:blipFill>
          <p:spPr>
            <a:xfrm>
              <a:off x="4731611" y="2811278"/>
              <a:ext cx="580350" cy="198691"/>
            </a:xfrm>
            <a:prstGeom prst="rect">
              <a:avLst/>
            </a:prstGeom>
          </p:spPr>
        </p:pic>
        <p:sp>
          <p:nvSpPr>
            <p:cNvPr id="34" name="文本框 3">
              <a:extLst>
                <a:ext uri="{FF2B5EF4-FFF2-40B4-BE49-F238E27FC236}">
                  <a16:creationId xmlns:a16="http://schemas.microsoft.com/office/drawing/2014/main" xmlns="" id="{3DD06005-171B-2D49-8CC8-3F3E00C07967}"/>
                </a:ext>
              </a:extLst>
            </p:cNvPr>
            <p:cNvSpPr txBox="1"/>
            <p:nvPr/>
          </p:nvSpPr>
          <p:spPr>
            <a:xfrm>
              <a:off x="6310175" y="2708920"/>
              <a:ext cx="1245696" cy="312265"/>
            </a:xfrm>
            <a:prstGeom prst="rect">
              <a:avLst/>
            </a:prstGeom>
            <a:noFill/>
          </p:spPr>
          <p:txBody>
            <a:bodyPr wrap="square" rtlCol="0">
              <a:spAutoFit/>
            </a:bodyPr>
            <a:lstStyle/>
            <a:p>
              <a:pPr defTabSz="1968208">
                <a:defRPr/>
              </a:pPr>
              <a:r>
                <a:rPr kumimoji="1" lang="en-US" altLang="zh-CN" sz="1429" b="1" dirty="0" err="1">
                  <a:solidFill>
                    <a:prstClr val="white"/>
                  </a:solidFill>
                  <a:latin typeface="Calibri"/>
                  <a:ea typeface="等线" panose="02010600030101010101" pitchFamily="2" charset="-122"/>
                </a:rPr>
                <a:t>TensorFlow</a:t>
              </a:r>
              <a:endParaRPr kumimoji="1" lang="zh-CN" altLang="en-US" sz="1429" b="1" dirty="0">
                <a:solidFill>
                  <a:prstClr val="white"/>
                </a:solidFill>
                <a:latin typeface="Calibri"/>
                <a:ea typeface="等线" panose="02010600030101010101" pitchFamily="2" charset="-122"/>
              </a:endParaRPr>
            </a:p>
          </p:txBody>
        </p:sp>
        <p:sp>
          <p:nvSpPr>
            <p:cNvPr id="35" name="文本框 1"/>
            <p:cNvSpPr txBox="1"/>
            <p:nvPr/>
          </p:nvSpPr>
          <p:spPr>
            <a:xfrm>
              <a:off x="7263558" y="2708920"/>
              <a:ext cx="600716" cy="312265"/>
            </a:xfrm>
            <a:prstGeom prst="rect">
              <a:avLst/>
            </a:prstGeom>
            <a:noFill/>
          </p:spPr>
          <p:txBody>
            <a:bodyPr wrap="square" rtlCol="0">
              <a:spAutoFit/>
            </a:bodyPr>
            <a:lstStyle/>
            <a:p>
              <a:pPr defTabSz="1968208">
                <a:defRPr/>
              </a:pPr>
              <a:r>
                <a:rPr lang="en-US" altLang="zh-CN" sz="1429" b="1" dirty="0">
                  <a:solidFill>
                    <a:prstClr val="white"/>
                  </a:solidFill>
                  <a:latin typeface="Calibri"/>
                  <a:ea typeface="等线" panose="02010600030101010101" pitchFamily="2" charset="-122"/>
                </a:rPr>
                <a:t>CNTK</a:t>
              </a:r>
              <a:endParaRPr lang="zh-CN" altLang="en-US" sz="1429" b="1" dirty="0">
                <a:solidFill>
                  <a:prstClr val="white"/>
                </a:solidFill>
                <a:latin typeface="Calibri"/>
                <a:ea typeface="等线" panose="02010600030101010101" pitchFamily="2" charset="-122"/>
              </a:endParaRPr>
            </a:p>
          </p:txBody>
        </p:sp>
        <p:pic>
          <p:nvPicPr>
            <p:cNvPr id="36" name="Picture 4" descr="See the source image">
              <a:extLst>
                <a:ext uri="{FF2B5EF4-FFF2-40B4-BE49-F238E27FC236}">
                  <a16:creationId xmlns:a16="http://schemas.microsoft.com/office/drawing/2014/main" xmlns="" id="{F78D50C5-8A19-4204-8830-C1AB49EA04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8652" y="2811277"/>
              <a:ext cx="523998" cy="181549"/>
            </a:xfrm>
            <a:prstGeom prst="rect">
              <a:avLst/>
            </a:prstGeom>
            <a:noFill/>
            <a:extLst>
              <a:ext uri="{909E8E84-426E-40DD-AFC4-6F175D3DCCD1}">
                <a14:hiddenFill xmlns:a14="http://schemas.microsoft.com/office/drawing/2010/main">
                  <a:solidFill>
                    <a:srgbClr val="FFFFFF"/>
                  </a:solidFill>
                </a14:hiddenFill>
              </a:ext>
            </a:extLst>
          </p:spPr>
        </p:pic>
        <p:pic>
          <p:nvPicPr>
            <p:cNvPr id="37" name="图片 7">
              <a:extLst>
                <a:ext uri="{FF2B5EF4-FFF2-40B4-BE49-F238E27FC236}">
                  <a16:creationId xmlns:a16="http://schemas.microsoft.com/office/drawing/2014/main" xmlns="" id="{51AAEDEC-F8A5-463C-94E7-ADB1DAA55F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0922" y="2792457"/>
              <a:ext cx="825795" cy="172578"/>
            </a:xfrm>
            <a:prstGeom prst="rect">
              <a:avLst/>
            </a:prstGeom>
          </p:spPr>
        </p:pic>
        <p:sp>
          <p:nvSpPr>
            <p:cNvPr id="38" name="矩形 4"/>
            <p:cNvSpPr/>
            <p:nvPr/>
          </p:nvSpPr>
          <p:spPr>
            <a:xfrm>
              <a:off x="2639693" y="1937359"/>
              <a:ext cx="6648416" cy="2173004"/>
            </a:xfrm>
            <a:prstGeom prst="rect">
              <a:avLst/>
            </a:prstGeom>
            <a:noFill/>
            <a:ln>
              <a:solidFill>
                <a:srgbClr val="00D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968208">
                <a:defRPr/>
              </a:pPr>
              <a:endParaRPr lang="zh-CN" altLang="en-US" sz="3875">
                <a:solidFill>
                  <a:prstClr val="white"/>
                </a:solidFill>
                <a:latin typeface="Calibri"/>
                <a:ea typeface="等线" panose="02010600030101010101" pitchFamily="2" charset="-122"/>
              </a:endParaRPr>
            </a:p>
          </p:txBody>
        </p:sp>
        <p:sp>
          <p:nvSpPr>
            <p:cNvPr id="39" name="文本框 6"/>
            <p:cNvSpPr txBox="1"/>
            <p:nvPr/>
          </p:nvSpPr>
          <p:spPr>
            <a:xfrm>
              <a:off x="2698911" y="2423845"/>
              <a:ext cx="429028" cy="1013030"/>
            </a:xfrm>
            <a:prstGeom prst="rect">
              <a:avLst/>
            </a:prstGeom>
            <a:noFill/>
          </p:spPr>
          <p:txBody>
            <a:bodyPr vert="vert270" wrap="square" rtlCol="0">
              <a:spAutoFit/>
            </a:bodyPr>
            <a:lstStyle/>
            <a:p>
              <a:pPr defTabSz="1968208">
                <a:defRPr/>
              </a:pPr>
              <a:r>
                <a:rPr lang="en-US" altLang="zh-CN" sz="1588"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AI Station</a:t>
              </a:r>
              <a:endParaRPr lang="zh-CN" altLang="en-US" sz="1588"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0" name="文本框 39"/>
            <p:cNvSpPr txBox="1"/>
            <p:nvPr/>
          </p:nvSpPr>
          <p:spPr>
            <a:xfrm>
              <a:off x="7799490" y="2708920"/>
              <a:ext cx="1320846" cy="312265"/>
            </a:xfrm>
            <a:prstGeom prst="rect">
              <a:avLst/>
            </a:prstGeom>
            <a:noFill/>
          </p:spPr>
          <p:txBody>
            <a:bodyPr wrap="square" rtlCol="0">
              <a:spAutoFit/>
            </a:bodyPr>
            <a:lstStyle/>
            <a:p>
              <a:pPr defTabSz="1968208">
                <a:defRPr/>
              </a:pPr>
              <a:r>
                <a:rPr lang="en-US" altLang="zh-CN" sz="1429" b="1" dirty="0" err="1">
                  <a:solidFill>
                    <a:prstClr val="white"/>
                  </a:solidFill>
                  <a:latin typeface="Calibri"/>
                  <a:ea typeface="等线" panose="02010600030101010101" pitchFamily="2" charset="-122"/>
                </a:rPr>
                <a:t>PaddlePaddle</a:t>
              </a:r>
              <a:endParaRPr lang="zh-CN" altLang="en-US" sz="1429" b="1" dirty="0">
                <a:solidFill>
                  <a:prstClr val="white"/>
                </a:solidFill>
                <a:latin typeface="Calibri"/>
                <a:ea typeface="等线" panose="02010600030101010101" pitchFamily="2" charset="-122"/>
              </a:endParaRPr>
            </a:p>
          </p:txBody>
        </p:sp>
      </p:grpSp>
    </p:spTree>
    <p:extLst>
      <p:ext uri="{BB962C8B-B14F-4D97-AF65-F5344CB8AC3E}">
        <p14:creationId xmlns:p14="http://schemas.microsoft.com/office/powerpoint/2010/main" val="150372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err="1">
                <a:solidFill>
                  <a:prstClr val="white"/>
                </a:solidFill>
                <a:latin typeface="Arial" panose="020B0604020202020204" pitchFamily="34" charset="0"/>
                <a:ea typeface="微软雅黑" panose="020B0503020204020204" pitchFamily="34" charset="-122"/>
                <a:cs typeface="Arial" panose="020B0604020202020204" pitchFamily="34" charset="0"/>
              </a:rPr>
              <a:t>Inspur</a:t>
            </a:r>
            <a:r>
              <a:rPr lang="en-US" altLang="zh-CN" dirty="0">
                <a:solidFill>
                  <a:prstClr val="white"/>
                </a:solidFill>
                <a:latin typeface="Arial" panose="020B0604020202020204" pitchFamily="34" charset="0"/>
                <a:ea typeface="微软雅黑" panose="020B0503020204020204" pitchFamily="34" charset="-122"/>
                <a:cs typeface="Arial" panose="020B0604020202020204" pitchFamily="34" charset="0"/>
              </a:rPr>
              <a:t> AI Station + </a:t>
            </a:r>
            <a:r>
              <a:rPr lang="en-US" altLang="zh-CN" dirty="0" err="1">
                <a:solidFill>
                  <a:prstClr val="white"/>
                </a:solidFill>
                <a:latin typeface="Arial" panose="020B0604020202020204" pitchFamily="34" charset="0"/>
                <a:ea typeface="微软雅黑" panose="020B0503020204020204" pitchFamily="34" charset="-122"/>
                <a:cs typeface="Arial" panose="020B0604020202020204" pitchFamily="34" charset="0"/>
              </a:rPr>
              <a:t>OpenStack</a:t>
            </a:r>
            <a:r>
              <a:rPr lang="en-US" altLang="zh-CN" dirty="0">
                <a:solidFill>
                  <a:prstClr val="white"/>
                </a:solidFill>
                <a:latin typeface="Arial" panose="020B0604020202020204" pitchFamily="34" charset="0"/>
                <a:ea typeface="微软雅黑" panose="020B0503020204020204" pitchFamily="34" charset="-122"/>
                <a:cs typeface="Arial" panose="020B0604020202020204" pitchFamily="34" charset="0"/>
              </a:rPr>
              <a:t> Cloud Platform Example  </a:t>
            </a:r>
            <a:endParaRPr lang="en-GB" dirty="0"/>
          </a:p>
        </p:txBody>
      </p:sp>
      <p:graphicFrame>
        <p:nvGraphicFramePr>
          <p:cNvPr id="5" name="Diagram 4"/>
          <p:cNvGraphicFramePr/>
          <p:nvPr>
            <p:extLst>
              <p:ext uri="{D42A27DB-BD31-4B8C-83A1-F6EECF244321}">
                <p14:modId xmlns:p14="http://schemas.microsoft.com/office/powerpoint/2010/main" val="3802720046"/>
              </p:ext>
            </p:extLst>
          </p:nvPr>
        </p:nvGraphicFramePr>
        <p:xfrm>
          <a:off x="1231158" y="2132856"/>
          <a:ext cx="9729688" cy="3783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435755" y="1667638"/>
            <a:ext cx="3082895" cy="369332"/>
          </a:xfrm>
          <a:prstGeom prst="rect">
            <a:avLst/>
          </a:prstGeom>
          <a:noFill/>
        </p:spPr>
        <p:txBody>
          <a:bodyPr wrap="none" rtlCol="0">
            <a:spAutoFit/>
          </a:bodyPr>
          <a:lstStyle/>
          <a:p>
            <a:pPr algn="ctr" defTabSz="1968208">
              <a:defRPr/>
            </a:pPr>
            <a:r>
              <a:rPr lang="en-US" altLang="zh-CN" b="1" dirty="0">
                <a:solidFill>
                  <a:srgbClr val="FFC000"/>
                </a:solidFill>
                <a:latin typeface="Arial" panose="020B0604020202020204" pitchFamily="34" charset="0"/>
                <a:ea typeface="等线" panose="02010600030101010101" pitchFamily="2" charset="-122"/>
                <a:cs typeface="Arial" panose="020B0604020202020204" pitchFamily="34" charset="0"/>
              </a:rPr>
              <a:t>Computing Resource Pool</a:t>
            </a:r>
            <a:endParaRPr lang="en-US" b="1" dirty="0">
              <a:solidFill>
                <a:srgbClr val="FFC000"/>
              </a:solidFill>
              <a:latin typeface="Arial" panose="020B0604020202020204" pitchFamily="34" charset="0"/>
              <a:cs typeface="Arial" panose="020B0604020202020204" pitchFamily="34" charset="0"/>
            </a:endParaRPr>
          </a:p>
        </p:txBody>
      </p:sp>
      <p:sp>
        <p:nvSpPr>
          <p:cNvPr id="7" name="TextBox 6"/>
          <p:cNvSpPr txBox="1"/>
          <p:nvPr/>
        </p:nvSpPr>
        <p:spPr>
          <a:xfrm>
            <a:off x="5161062" y="1667638"/>
            <a:ext cx="2172390" cy="369332"/>
          </a:xfrm>
          <a:prstGeom prst="rect">
            <a:avLst/>
          </a:prstGeom>
          <a:noFill/>
        </p:spPr>
        <p:txBody>
          <a:bodyPr wrap="none" rtlCol="0">
            <a:spAutoFit/>
          </a:bodyPr>
          <a:lstStyle/>
          <a:p>
            <a:pPr algn="ctr" defTabSz="1968208">
              <a:defRPr/>
            </a:pPr>
            <a:r>
              <a:rPr lang="en-US" altLang="zh-CN" b="1" dirty="0">
                <a:solidFill>
                  <a:srgbClr val="FFC000"/>
                </a:solidFill>
                <a:latin typeface="Arial" panose="020B0604020202020204" pitchFamily="34" charset="0"/>
                <a:ea typeface="等线" panose="02010600030101010101" pitchFamily="2" charset="-122"/>
                <a:cs typeface="Arial" panose="020B0604020202020204" pitchFamily="34" charset="0"/>
              </a:rPr>
              <a:t>Data management</a:t>
            </a:r>
            <a:endParaRPr lang="en-US" b="1" dirty="0">
              <a:solidFill>
                <a:srgbClr val="FFC000"/>
              </a:solidFill>
              <a:latin typeface="Arial" panose="020B0604020202020204" pitchFamily="34" charset="0"/>
              <a:cs typeface="Arial" panose="020B0604020202020204" pitchFamily="34" charset="0"/>
            </a:endParaRPr>
          </a:p>
        </p:txBody>
      </p:sp>
      <p:sp>
        <p:nvSpPr>
          <p:cNvPr id="8" name="TextBox 7"/>
          <p:cNvSpPr txBox="1"/>
          <p:nvPr/>
        </p:nvSpPr>
        <p:spPr>
          <a:xfrm flipH="1">
            <a:off x="8444028" y="1673057"/>
            <a:ext cx="1507902" cy="369332"/>
          </a:xfrm>
          <a:prstGeom prst="rect">
            <a:avLst/>
          </a:prstGeom>
          <a:noFill/>
        </p:spPr>
        <p:txBody>
          <a:bodyPr wrap="square" rtlCol="0">
            <a:spAutoFit/>
          </a:bodyPr>
          <a:lstStyle/>
          <a:p>
            <a:pPr algn="ctr" defTabSz="1968208">
              <a:defRPr/>
            </a:pPr>
            <a:r>
              <a:rPr lang="en-US" b="1" dirty="0">
                <a:solidFill>
                  <a:srgbClr val="FFC000"/>
                </a:solidFill>
                <a:latin typeface="Arial" panose="020B0604020202020204" pitchFamily="34" charset="0"/>
                <a:cs typeface="Arial" panose="020B0604020202020204" pitchFamily="34" charset="0"/>
              </a:rPr>
              <a:t>Paa</a:t>
            </a:r>
            <a:r>
              <a:rPr lang="en-US" altLang="zh-CN" b="1" dirty="0">
                <a:solidFill>
                  <a:srgbClr val="FFC000"/>
                </a:solidFill>
                <a:latin typeface="Arial" panose="020B0604020202020204" pitchFamily="34" charset="0"/>
                <a:ea typeface="等线" panose="02010600030101010101" pitchFamily="2" charset="-122"/>
                <a:cs typeface="Arial" panose="020B0604020202020204" pitchFamily="34" charset="0"/>
              </a:rPr>
              <a:t>S</a:t>
            </a:r>
            <a:endParaRPr lang="en-US"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879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olidFill>
                  <a:prstClr val="white"/>
                </a:solidFill>
                <a:latin typeface="Arial" panose="020B0604020202020204" pitchFamily="34" charset="0"/>
                <a:ea typeface="微软雅黑" panose="020B0503020204020204" pitchFamily="34" charset="-122"/>
                <a:cs typeface="Arial" panose="020B0604020202020204" pitchFamily="34" charset="0"/>
              </a:rPr>
              <a:t>Building up the AI Ecosystem </a:t>
            </a:r>
            <a:endParaRPr lang="en-GB" dirty="0"/>
          </a:p>
        </p:txBody>
      </p:sp>
      <p:pic>
        <p:nvPicPr>
          <p:cNvPr id="5" name="图片 4"/>
          <p:cNvPicPr>
            <a:picLocks noChangeAspect="1"/>
          </p:cNvPicPr>
          <p:nvPr/>
        </p:nvPicPr>
        <p:blipFill>
          <a:blip r:embed="rId3"/>
          <a:stretch>
            <a:fillRect/>
          </a:stretch>
        </p:blipFill>
        <p:spPr>
          <a:xfrm>
            <a:off x="527053" y="1988840"/>
            <a:ext cx="5626423" cy="3451151"/>
          </a:xfrm>
          <a:prstGeom prst="rect">
            <a:avLst/>
          </a:prstGeom>
        </p:spPr>
      </p:pic>
      <p:pic>
        <p:nvPicPr>
          <p:cNvPr id="6" name="图片 5"/>
          <p:cNvPicPr>
            <a:picLocks noChangeAspect="1"/>
          </p:cNvPicPr>
          <p:nvPr/>
        </p:nvPicPr>
        <p:blipFill>
          <a:blip r:embed="rId4"/>
          <a:stretch>
            <a:fillRect/>
          </a:stretch>
        </p:blipFill>
        <p:spPr>
          <a:xfrm>
            <a:off x="6066439" y="2012499"/>
            <a:ext cx="5578345" cy="3427491"/>
          </a:xfrm>
          <a:prstGeom prst="rect">
            <a:avLst/>
          </a:prstGeom>
        </p:spPr>
      </p:pic>
    </p:spTree>
    <p:extLst>
      <p:ext uri="{BB962C8B-B14F-4D97-AF65-F5344CB8AC3E}">
        <p14:creationId xmlns:p14="http://schemas.microsoft.com/office/powerpoint/2010/main" val="231519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Summary</a:t>
            </a:r>
            <a:endParaRPr lang="en-GB" dirty="0"/>
          </a:p>
        </p:txBody>
      </p:sp>
      <p:sp>
        <p:nvSpPr>
          <p:cNvPr id="5" name="Rectangle 4"/>
          <p:cNvSpPr/>
          <p:nvPr/>
        </p:nvSpPr>
        <p:spPr>
          <a:xfrm>
            <a:off x="1427547" y="2951411"/>
            <a:ext cx="2797743" cy="1200489"/>
          </a:xfrm>
          <a:prstGeom prst="rect">
            <a:avLst/>
          </a:prstGeom>
          <a:noFill/>
          <a:ln>
            <a:solidFill>
              <a:srgbClr val="00D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40" b="1" dirty="0"/>
              <a:t>Inspur </a:t>
            </a:r>
          </a:p>
          <a:p>
            <a:pPr algn="ctr"/>
            <a:r>
              <a:rPr lang="en-US" sz="2540" b="1" dirty="0"/>
              <a:t>AI Computing </a:t>
            </a:r>
          </a:p>
        </p:txBody>
      </p:sp>
      <p:sp>
        <p:nvSpPr>
          <p:cNvPr id="6" name="Rectangle 5"/>
          <p:cNvSpPr/>
          <p:nvPr/>
        </p:nvSpPr>
        <p:spPr>
          <a:xfrm>
            <a:off x="5934558" y="2347850"/>
            <a:ext cx="4858059" cy="583357"/>
          </a:xfrm>
          <a:prstGeom prst="rect">
            <a:avLst/>
          </a:prstGeom>
          <a:noFill/>
          <a:ln>
            <a:solidFill>
              <a:srgbClr val="00D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75"/>
          </a:p>
        </p:txBody>
      </p:sp>
      <p:sp>
        <p:nvSpPr>
          <p:cNvPr id="7" name="Rectangle 6"/>
          <p:cNvSpPr/>
          <p:nvPr/>
        </p:nvSpPr>
        <p:spPr>
          <a:xfrm>
            <a:off x="5934558" y="3058151"/>
            <a:ext cx="4858060" cy="583357"/>
          </a:xfrm>
          <a:prstGeom prst="rect">
            <a:avLst/>
          </a:prstGeom>
          <a:noFill/>
          <a:ln>
            <a:solidFill>
              <a:srgbClr val="00D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75"/>
          </a:p>
        </p:txBody>
      </p:sp>
      <p:sp>
        <p:nvSpPr>
          <p:cNvPr id="8" name="Rectangle 7"/>
          <p:cNvSpPr/>
          <p:nvPr/>
        </p:nvSpPr>
        <p:spPr>
          <a:xfrm>
            <a:off x="5934558" y="4501827"/>
            <a:ext cx="4858060" cy="583357"/>
          </a:xfrm>
          <a:prstGeom prst="rect">
            <a:avLst/>
          </a:prstGeom>
          <a:noFill/>
          <a:ln>
            <a:solidFill>
              <a:srgbClr val="00D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75"/>
          </a:p>
        </p:txBody>
      </p:sp>
      <p:sp>
        <p:nvSpPr>
          <p:cNvPr id="9" name="Rectangle 8"/>
          <p:cNvSpPr/>
          <p:nvPr/>
        </p:nvSpPr>
        <p:spPr>
          <a:xfrm>
            <a:off x="5934558" y="3791526"/>
            <a:ext cx="4858060" cy="583357"/>
          </a:xfrm>
          <a:prstGeom prst="rect">
            <a:avLst/>
          </a:prstGeom>
          <a:noFill/>
          <a:ln>
            <a:solidFill>
              <a:srgbClr val="00D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75"/>
          </a:p>
        </p:txBody>
      </p:sp>
      <p:sp>
        <p:nvSpPr>
          <p:cNvPr id="10" name="Sun 9"/>
          <p:cNvSpPr/>
          <p:nvPr/>
        </p:nvSpPr>
        <p:spPr>
          <a:xfrm>
            <a:off x="6043941" y="3162407"/>
            <a:ext cx="414501" cy="359316"/>
          </a:xfrm>
          <a:prstGeom prst="sun">
            <a:avLst/>
          </a:prstGeom>
          <a:solidFill>
            <a:srgbClr val="00DBFF"/>
          </a:solidFill>
          <a:ln>
            <a:solidFill>
              <a:srgbClr val="00D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75"/>
          </a:p>
        </p:txBody>
      </p:sp>
      <p:sp>
        <p:nvSpPr>
          <p:cNvPr id="11" name="KSO_Shape"/>
          <p:cNvSpPr/>
          <p:nvPr/>
        </p:nvSpPr>
        <p:spPr>
          <a:xfrm>
            <a:off x="6157857" y="2359235"/>
            <a:ext cx="247027" cy="548934"/>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rgbClr val="00DBFF"/>
          </a:solidFill>
          <a:ln>
            <a:solidFill>
              <a:srgbClr val="00DB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875">
              <a:solidFill>
                <a:srgbClr val="FFFFFF"/>
              </a:solidFill>
            </a:endParaRPr>
          </a:p>
        </p:txBody>
      </p:sp>
      <p:sp>
        <p:nvSpPr>
          <p:cNvPr id="12" name="KSO_Shape"/>
          <p:cNvSpPr/>
          <p:nvPr/>
        </p:nvSpPr>
        <p:spPr>
          <a:xfrm>
            <a:off x="6021834" y="3921250"/>
            <a:ext cx="487345" cy="264849"/>
          </a:xfrm>
          <a:custGeom>
            <a:avLst/>
            <a:gdLst>
              <a:gd name="connsiteX0" fmla="*/ 4109878 w 7991396"/>
              <a:gd name="connsiteY0" fmla="*/ 0 h 4172540"/>
              <a:gd name="connsiteX1" fmla="*/ 5415487 w 7991396"/>
              <a:gd name="connsiteY1" fmla="*/ 816050 h 4172540"/>
              <a:gd name="connsiteX2" fmla="*/ 6027418 w 7991396"/>
              <a:gd name="connsiteY2" fmla="*/ 677951 h 4172540"/>
              <a:gd name="connsiteX3" fmla="*/ 7489804 w 7991396"/>
              <a:gd name="connsiteY3" fmla="*/ 2140332 h 4172540"/>
              <a:gd name="connsiteX4" fmla="*/ 7483396 w 7991396"/>
              <a:gd name="connsiteY4" fmla="*/ 2203898 h 4172540"/>
              <a:gd name="connsiteX5" fmla="*/ 7991396 w 7991396"/>
              <a:gd name="connsiteY5" fmla="*/ 3146665 h 4172540"/>
              <a:gd name="connsiteX6" fmla="*/ 7456648 w 7991396"/>
              <a:gd name="connsiteY6" fmla="*/ 4106801 h 4172540"/>
              <a:gd name="connsiteX7" fmla="*/ 7330940 w 7991396"/>
              <a:gd name="connsiteY7" fmla="*/ 4172540 h 4172540"/>
              <a:gd name="connsiteX8" fmla="*/ 1079370 w 7991396"/>
              <a:gd name="connsiteY8" fmla="*/ 4172540 h 4172540"/>
              <a:gd name="connsiteX9" fmla="*/ 1015130 w 7991396"/>
              <a:gd name="connsiteY9" fmla="*/ 4169296 h 4172540"/>
              <a:gd name="connsiteX10" fmla="*/ 0 w 7991396"/>
              <a:gd name="connsiteY10" fmla="*/ 3044397 h 4172540"/>
              <a:gd name="connsiteX11" fmla="*/ 1130742 w 7991396"/>
              <a:gd name="connsiteY11" fmla="*/ 1913659 h 4172540"/>
              <a:gd name="connsiteX12" fmla="*/ 1346871 w 7991396"/>
              <a:gd name="connsiteY12" fmla="*/ 1935445 h 4172540"/>
              <a:gd name="connsiteX13" fmla="*/ 2261481 w 7991396"/>
              <a:gd name="connsiteY13" fmla="*/ 1462386 h 4172540"/>
              <a:gd name="connsiteX14" fmla="*/ 2653668 w 7991396"/>
              <a:gd name="connsiteY14" fmla="*/ 1536361 h 4172540"/>
              <a:gd name="connsiteX15" fmla="*/ 2647492 w 7991396"/>
              <a:gd name="connsiteY15" fmla="*/ 1462386 h 4172540"/>
              <a:gd name="connsiteX16" fmla="*/ 4109878 w 7991396"/>
              <a:gd name="connsiteY16" fmla="*/ 0 h 41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91396" h="4172540">
                <a:moveTo>
                  <a:pt x="4109878" y="0"/>
                </a:moveTo>
                <a:cubicBezTo>
                  <a:pt x="4684462" y="0"/>
                  <a:pt x="5181648" y="331374"/>
                  <a:pt x="5415487" y="816050"/>
                </a:cubicBezTo>
                <a:cubicBezTo>
                  <a:pt x="5600435" y="726143"/>
                  <a:pt x="5808299" y="677951"/>
                  <a:pt x="6027418" y="677951"/>
                </a:cubicBezTo>
                <a:cubicBezTo>
                  <a:pt x="6835073" y="677951"/>
                  <a:pt x="7489804" y="1332682"/>
                  <a:pt x="7489804" y="2140332"/>
                </a:cubicBezTo>
                <a:lnTo>
                  <a:pt x="7483396" y="2203898"/>
                </a:lnTo>
                <a:cubicBezTo>
                  <a:pt x="7789726" y="2405463"/>
                  <a:pt x="7991396" y="2752511"/>
                  <a:pt x="7991396" y="3146665"/>
                </a:cubicBezTo>
                <a:cubicBezTo>
                  <a:pt x="7991396" y="3552291"/>
                  <a:pt x="7777816" y="3908032"/>
                  <a:pt x="7456648" y="4106801"/>
                </a:cubicBezTo>
                <a:lnTo>
                  <a:pt x="7330940" y="4172540"/>
                </a:lnTo>
                <a:lnTo>
                  <a:pt x="1079370" y="4172540"/>
                </a:lnTo>
                <a:lnTo>
                  <a:pt x="1015130" y="4169296"/>
                </a:lnTo>
                <a:cubicBezTo>
                  <a:pt x="444946" y="4111392"/>
                  <a:pt x="0" y="3629859"/>
                  <a:pt x="0" y="3044397"/>
                </a:cubicBezTo>
                <a:cubicBezTo>
                  <a:pt x="0" y="2419908"/>
                  <a:pt x="506249" y="1913659"/>
                  <a:pt x="1130742" y="1913659"/>
                </a:cubicBezTo>
                <a:lnTo>
                  <a:pt x="1346871" y="1935445"/>
                </a:lnTo>
                <a:cubicBezTo>
                  <a:pt x="1548513" y="1648023"/>
                  <a:pt x="1883314" y="1462386"/>
                  <a:pt x="2261481" y="1462386"/>
                </a:cubicBezTo>
                <a:cubicBezTo>
                  <a:pt x="2399871" y="1462386"/>
                  <a:pt x="2532456" y="1487244"/>
                  <a:pt x="2653668" y="1536361"/>
                </a:cubicBezTo>
                <a:cubicBezTo>
                  <a:pt x="2648116" y="1512003"/>
                  <a:pt x="2647492" y="1487266"/>
                  <a:pt x="2647492" y="1462386"/>
                </a:cubicBezTo>
                <a:cubicBezTo>
                  <a:pt x="2647492" y="654731"/>
                  <a:pt x="3302223" y="0"/>
                  <a:pt x="4109878" y="0"/>
                </a:cubicBezTo>
                <a:close/>
              </a:path>
            </a:pathLst>
          </a:custGeom>
          <a:solidFill>
            <a:srgbClr val="00DBFF"/>
          </a:solidFill>
          <a:ln w="12700">
            <a:solidFill>
              <a:srgbClr val="00DB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875">
              <a:solidFill>
                <a:srgbClr val="FFFFFF"/>
              </a:solidFill>
            </a:endParaRPr>
          </a:p>
        </p:txBody>
      </p:sp>
      <p:sp>
        <p:nvSpPr>
          <p:cNvPr id="13" name="KSO_Shape"/>
          <p:cNvSpPr/>
          <p:nvPr/>
        </p:nvSpPr>
        <p:spPr>
          <a:xfrm>
            <a:off x="6021833" y="4538915"/>
            <a:ext cx="541563" cy="482894"/>
          </a:xfrm>
          <a:custGeom>
            <a:avLst/>
            <a:gdLst/>
            <a:ahLst/>
            <a:cxnLst/>
            <a:rect l="l" t="t" r="r" b="b"/>
            <a:pathLst>
              <a:path w="1800200" h="1603947">
                <a:moveTo>
                  <a:pt x="900100" y="235795"/>
                </a:moveTo>
                <a:lnTo>
                  <a:pt x="1656184" y="919871"/>
                </a:lnTo>
                <a:lnTo>
                  <a:pt x="1656184" y="1603947"/>
                </a:lnTo>
                <a:lnTo>
                  <a:pt x="1242138" y="1603947"/>
                </a:lnTo>
                <a:lnTo>
                  <a:pt x="1242138" y="919870"/>
                </a:lnTo>
                <a:lnTo>
                  <a:pt x="558062" y="919870"/>
                </a:lnTo>
                <a:lnTo>
                  <a:pt x="558062" y="1603947"/>
                </a:lnTo>
                <a:lnTo>
                  <a:pt x="144016" y="1603947"/>
                </a:lnTo>
                <a:lnTo>
                  <a:pt x="144016" y="919871"/>
                </a:lnTo>
                <a:close/>
                <a:moveTo>
                  <a:pt x="900100" y="0"/>
                </a:moveTo>
                <a:lnTo>
                  <a:pt x="1310094" y="370947"/>
                </a:lnTo>
                <a:lnTo>
                  <a:pt x="1310094" y="14514"/>
                </a:lnTo>
                <a:lnTo>
                  <a:pt x="1428894" y="14514"/>
                </a:lnTo>
                <a:lnTo>
                  <a:pt x="1428894" y="478433"/>
                </a:lnTo>
                <a:lnTo>
                  <a:pt x="1800200" y="814377"/>
                </a:lnTo>
                <a:lnTo>
                  <a:pt x="1800200" y="988497"/>
                </a:lnTo>
                <a:lnTo>
                  <a:pt x="900100" y="174121"/>
                </a:lnTo>
                <a:lnTo>
                  <a:pt x="0" y="988498"/>
                </a:lnTo>
                <a:lnTo>
                  <a:pt x="0" y="814377"/>
                </a:lnTo>
                <a:close/>
              </a:path>
            </a:pathLst>
          </a:custGeom>
          <a:solidFill>
            <a:srgbClr val="00DB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sz="3875">
              <a:solidFill>
                <a:srgbClr val="FFFFFF"/>
              </a:solidFill>
            </a:endParaRPr>
          </a:p>
        </p:txBody>
      </p:sp>
      <p:sp>
        <p:nvSpPr>
          <p:cNvPr id="14" name="KSO_Shape"/>
          <p:cNvSpPr/>
          <p:nvPr/>
        </p:nvSpPr>
        <p:spPr>
          <a:xfrm>
            <a:off x="4455913" y="3196868"/>
            <a:ext cx="1270059" cy="746024"/>
          </a:xfrm>
          <a:custGeom>
            <a:avLst/>
            <a:gdLst>
              <a:gd name="connsiteX0" fmla="*/ 277525 w 494328"/>
              <a:gd name="connsiteY0" fmla="*/ 292250 h 324036"/>
              <a:gd name="connsiteX1" fmla="*/ 309311 w 494328"/>
              <a:gd name="connsiteY1" fmla="*/ 292250 h 324036"/>
              <a:gd name="connsiteX2" fmla="*/ 309311 w 494328"/>
              <a:gd name="connsiteY2" fmla="*/ 324036 h 324036"/>
              <a:gd name="connsiteX3" fmla="*/ 277525 w 494328"/>
              <a:gd name="connsiteY3" fmla="*/ 324036 h 324036"/>
              <a:gd name="connsiteX4" fmla="*/ 323779 w 494328"/>
              <a:gd name="connsiteY4" fmla="*/ 243541 h 324036"/>
              <a:gd name="connsiteX5" fmla="*/ 355565 w 494328"/>
              <a:gd name="connsiteY5" fmla="*/ 243541 h 324036"/>
              <a:gd name="connsiteX6" fmla="*/ 355565 w 494328"/>
              <a:gd name="connsiteY6" fmla="*/ 275328 h 324036"/>
              <a:gd name="connsiteX7" fmla="*/ 323779 w 494328"/>
              <a:gd name="connsiteY7" fmla="*/ 275328 h 324036"/>
              <a:gd name="connsiteX8" fmla="*/ 277525 w 494328"/>
              <a:gd name="connsiteY8" fmla="*/ 243541 h 324036"/>
              <a:gd name="connsiteX9" fmla="*/ 309311 w 494328"/>
              <a:gd name="connsiteY9" fmla="*/ 243541 h 324036"/>
              <a:gd name="connsiteX10" fmla="*/ 309311 w 494328"/>
              <a:gd name="connsiteY10" fmla="*/ 275328 h 324036"/>
              <a:gd name="connsiteX11" fmla="*/ 277525 w 494328"/>
              <a:gd name="connsiteY11" fmla="*/ 275328 h 324036"/>
              <a:gd name="connsiteX12" fmla="*/ 370033 w 494328"/>
              <a:gd name="connsiteY12" fmla="*/ 194833 h 324036"/>
              <a:gd name="connsiteX13" fmla="*/ 401820 w 494328"/>
              <a:gd name="connsiteY13" fmla="*/ 194833 h 324036"/>
              <a:gd name="connsiteX14" fmla="*/ 401820 w 494328"/>
              <a:gd name="connsiteY14" fmla="*/ 226620 h 324036"/>
              <a:gd name="connsiteX15" fmla="*/ 370033 w 494328"/>
              <a:gd name="connsiteY15" fmla="*/ 226620 h 324036"/>
              <a:gd name="connsiteX16" fmla="*/ 323779 w 494328"/>
              <a:gd name="connsiteY16" fmla="*/ 194833 h 324036"/>
              <a:gd name="connsiteX17" fmla="*/ 355565 w 494328"/>
              <a:gd name="connsiteY17" fmla="*/ 194833 h 324036"/>
              <a:gd name="connsiteX18" fmla="*/ 355565 w 494328"/>
              <a:gd name="connsiteY18" fmla="*/ 226620 h 324036"/>
              <a:gd name="connsiteX19" fmla="*/ 323779 w 494328"/>
              <a:gd name="connsiteY19" fmla="*/ 226620 h 324036"/>
              <a:gd name="connsiteX20" fmla="*/ 277525 w 494328"/>
              <a:gd name="connsiteY20" fmla="*/ 194833 h 324036"/>
              <a:gd name="connsiteX21" fmla="*/ 309311 w 494328"/>
              <a:gd name="connsiteY21" fmla="*/ 194833 h 324036"/>
              <a:gd name="connsiteX22" fmla="*/ 309311 w 494328"/>
              <a:gd name="connsiteY22" fmla="*/ 226620 h 324036"/>
              <a:gd name="connsiteX23" fmla="*/ 277525 w 494328"/>
              <a:gd name="connsiteY23" fmla="*/ 226620 h 324036"/>
              <a:gd name="connsiteX24" fmla="*/ 231271 w 494328"/>
              <a:gd name="connsiteY24" fmla="*/ 194833 h 324036"/>
              <a:gd name="connsiteX25" fmla="*/ 263057 w 494328"/>
              <a:gd name="connsiteY25" fmla="*/ 194833 h 324036"/>
              <a:gd name="connsiteX26" fmla="*/ 263057 w 494328"/>
              <a:gd name="connsiteY26" fmla="*/ 226620 h 324036"/>
              <a:gd name="connsiteX27" fmla="*/ 231271 w 494328"/>
              <a:gd name="connsiteY27" fmla="*/ 226620 h 324036"/>
              <a:gd name="connsiteX28" fmla="*/ 185016 w 494328"/>
              <a:gd name="connsiteY28" fmla="*/ 194833 h 324036"/>
              <a:gd name="connsiteX29" fmla="*/ 216803 w 494328"/>
              <a:gd name="connsiteY29" fmla="*/ 194833 h 324036"/>
              <a:gd name="connsiteX30" fmla="*/ 216803 w 494328"/>
              <a:gd name="connsiteY30" fmla="*/ 226620 h 324036"/>
              <a:gd name="connsiteX31" fmla="*/ 185016 w 494328"/>
              <a:gd name="connsiteY31" fmla="*/ 226620 h 324036"/>
              <a:gd name="connsiteX32" fmla="*/ 138762 w 494328"/>
              <a:gd name="connsiteY32" fmla="*/ 194833 h 324036"/>
              <a:gd name="connsiteX33" fmla="*/ 170549 w 494328"/>
              <a:gd name="connsiteY33" fmla="*/ 194833 h 324036"/>
              <a:gd name="connsiteX34" fmla="*/ 170549 w 494328"/>
              <a:gd name="connsiteY34" fmla="*/ 226620 h 324036"/>
              <a:gd name="connsiteX35" fmla="*/ 138762 w 494328"/>
              <a:gd name="connsiteY35" fmla="*/ 226620 h 324036"/>
              <a:gd name="connsiteX36" fmla="*/ 92508 w 494328"/>
              <a:gd name="connsiteY36" fmla="*/ 194833 h 324036"/>
              <a:gd name="connsiteX37" fmla="*/ 124294 w 494328"/>
              <a:gd name="connsiteY37" fmla="*/ 194833 h 324036"/>
              <a:gd name="connsiteX38" fmla="*/ 124294 w 494328"/>
              <a:gd name="connsiteY38" fmla="*/ 226620 h 324036"/>
              <a:gd name="connsiteX39" fmla="*/ 92508 w 494328"/>
              <a:gd name="connsiteY39" fmla="*/ 226620 h 324036"/>
              <a:gd name="connsiteX40" fmla="*/ 46254 w 494328"/>
              <a:gd name="connsiteY40" fmla="*/ 194833 h 324036"/>
              <a:gd name="connsiteX41" fmla="*/ 78040 w 494328"/>
              <a:gd name="connsiteY41" fmla="*/ 194833 h 324036"/>
              <a:gd name="connsiteX42" fmla="*/ 78040 w 494328"/>
              <a:gd name="connsiteY42" fmla="*/ 226620 h 324036"/>
              <a:gd name="connsiteX43" fmla="*/ 46254 w 494328"/>
              <a:gd name="connsiteY43" fmla="*/ 226620 h 324036"/>
              <a:gd name="connsiteX44" fmla="*/ 0 w 494328"/>
              <a:gd name="connsiteY44" fmla="*/ 194833 h 324036"/>
              <a:gd name="connsiteX45" fmla="*/ 31787 w 494328"/>
              <a:gd name="connsiteY45" fmla="*/ 194833 h 324036"/>
              <a:gd name="connsiteX46" fmla="*/ 31787 w 494328"/>
              <a:gd name="connsiteY46" fmla="*/ 226620 h 324036"/>
              <a:gd name="connsiteX47" fmla="*/ 0 w 494328"/>
              <a:gd name="connsiteY47" fmla="*/ 226620 h 324036"/>
              <a:gd name="connsiteX48" fmla="*/ 416287 w 494328"/>
              <a:gd name="connsiteY48" fmla="*/ 170479 h 324036"/>
              <a:gd name="connsiteX49" fmla="*/ 448074 w 494328"/>
              <a:gd name="connsiteY49" fmla="*/ 170479 h 324036"/>
              <a:gd name="connsiteX50" fmla="*/ 448074 w 494328"/>
              <a:gd name="connsiteY50" fmla="*/ 202266 h 324036"/>
              <a:gd name="connsiteX51" fmla="*/ 416287 w 494328"/>
              <a:gd name="connsiteY51" fmla="*/ 202266 h 324036"/>
              <a:gd name="connsiteX52" fmla="*/ 462542 w 494328"/>
              <a:gd name="connsiteY52" fmla="*/ 146125 h 324036"/>
              <a:gd name="connsiteX53" fmla="*/ 494328 w 494328"/>
              <a:gd name="connsiteY53" fmla="*/ 146125 h 324036"/>
              <a:gd name="connsiteX54" fmla="*/ 494328 w 494328"/>
              <a:gd name="connsiteY54" fmla="*/ 177911 h 324036"/>
              <a:gd name="connsiteX55" fmla="*/ 462542 w 494328"/>
              <a:gd name="connsiteY55" fmla="*/ 177911 h 324036"/>
              <a:gd name="connsiteX56" fmla="*/ 370033 w 494328"/>
              <a:gd name="connsiteY56" fmla="*/ 146125 h 324036"/>
              <a:gd name="connsiteX57" fmla="*/ 401820 w 494328"/>
              <a:gd name="connsiteY57" fmla="*/ 146125 h 324036"/>
              <a:gd name="connsiteX58" fmla="*/ 401820 w 494328"/>
              <a:gd name="connsiteY58" fmla="*/ 177911 h 324036"/>
              <a:gd name="connsiteX59" fmla="*/ 370033 w 494328"/>
              <a:gd name="connsiteY59" fmla="*/ 177911 h 324036"/>
              <a:gd name="connsiteX60" fmla="*/ 323779 w 494328"/>
              <a:gd name="connsiteY60" fmla="*/ 146125 h 324036"/>
              <a:gd name="connsiteX61" fmla="*/ 355565 w 494328"/>
              <a:gd name="connsiteY61" fmla="*/ 146125 h 324036"/>
              <a:gd name="connsiteX62" fmla="*/ 355565 w 494328"/>
              <a:gd name="connsiteY62" fmla="*/ 177911 h 324036"/>
              <a:gd name="connsiteX63" fmla="*/ 323779 w 494328"/>
              <a:gd name="connsiteY63" fmla="*/ 177911 h 324036"/>
              <a:gd name="connsiteX64" fmla="*/ 277525 w 494328"/>
              <a:gd name="connsiteY64" fmla="*/ 146125 h 324036"/>
              <a:gd name="connsiteX65" fmla="*/ 309311 w 494328"/>
              <a:gd name="connsiteY65" fmla="*/ 146125 h 324036"/>
              <a:gd name="connsiteX66" fmla="*/ 309311 w 494328"/>
              <a:gd name="connsiteY66" fmla="*/ 177911 h 324036"/>
              <a:gd name="connsiteX67" fmla="*/ 277525 w 494328"/>
              <a:gd name="connsiteY67" fmla="*/ 177911 h 324036"/>
              <a:gd name="connsiteX68" fmla="*/ 231271 w 494328"/>
              <a:gd name="connsiteY68" fmla="*/ 146125 h 324036"/>
              <a:gd name="connsiteX69" fmla="*/ 263057 w 494328"/>
              <a:gd name="connsiteY69" fmla="*/ 146125 h 324036"/>
              <a:gd name="connsiteX70" fmla="*/ 263057 w 494328"/>
              <a:gd name="connsiteY70" fmla="*/ 177911 h 324036"/>
              <a:gd name="connsiteX71" fmla="*/ 231271 w 494328"/>
              <a:gd name="connsiteY71" fmla="*/ 177911 h 324036"/>
              <a:gd name="connsiteX72" fmla="*/ 185016 w 494328"/>
              <a:gd name="connsiteY72" fmla="*/ 146125 h 324036"/>
              <a:gd name="connsiteX73" fmla="*/ 216803 w 494328"/>
              <a:gd name="connsiteY73" fmla="*/ 146125 h 324036"/>
              <a:gd name="connsiteX74" fmla="*/ 216803 w 494328"/>
              <a:gd name="connsiteY74" fmla="*/ 177911 h 324036"/>
              <a:gd name="connsiteX75" fmla="*/ 185016 w 494328"/>
              <a:gd name="connsiteY75" fmla="*/ 177911 h 324036"/>
              <a:gd name="connsiteX76" fmla="*/ 138762 w 494328"/>
              <a:gd name="connsiteY76" fmla="*/ 146125 h 324036"/>
              <a:gd name="connsiteX77" fmla="*/ 170549 w 494328"/>
              <a:gd name="connsiteY77" fmla="*/ 146125 h 324036"/>
              <a:gd name="connsiteX78" fmla="*/ 170549 w 494328"/>
              <a:gd name="connsiteY78" fmla="*/ 177911 h 324036"/>
              <a:gd name="connsiteX79" fmla="*/ 138762 w 494328"/>
              <a:gd name="connsiteY79" fmla="*/ 177911 h 324036"/>
              <a:gd name="connsiteX80" fmla="*/ 92508 w 494328"/>
              <a:gd name="connsiteY80" fmla="*/ 146125 h 324036"/>
              <a:gd name="connsiteX81" fmla="*/ 124294 w 494328"/>
              <a:gd name="connsiteY81" fmla="*/ 146125 h 324036"/>
              <a:gd name="connsiteX82" fmla="*/ 124294 w 494328"/>
              <a:gd name="connsiteY82" fmla="*/ 177911 h 324036"/>
              <a:gd name="connsiteX83" fmla="*/ 92508 w 494328"/>
              <a:gd name="connsiteY83" fmla="*/ 177911 h 324036"/>
              <a:gd name="connsiteX84" fmla="*/ 46254 w 494328"/>
              <a:gd name="connsiteY84" fmla="*/ 146125 h 324036"/>
              <a:gd name="connsiteX85" fmla="*/ 78040 w 494328"/>
              <a:gd name="connsiteY85" fmla="*/ 146125 h 324036"/>
              <a:gd name="connsiteX86" fmla="*/ 78040 w 494328"/>
              <a:gd name="connsiteY86" fmla="*/ 177911 h 324036"/>
              <a:gd name="connsiteX87" fmla="*/ 46254 w 494328"/>
              <a:gd name="connsiteY87" fmla="*/ 177911 h 324036"/>
              <a:gd name="connsiteX88" fmla="*/ 0 w 494328"/>
              <a:gd name="connsiteY88" fmla="*/ 146125 h 324036"/>
              <a:gd name="connsiteX89" fmla="*/ 31787 w 494328"/>
              <a:gd name="connsiteY89" fmla="*/ 146125 h 324036"/>
              <a:gd name="connsiteX90" fmla="*/ 31787 w 494328"/>
              <a:gd name="connsiteY90" fmla="*/ 177911 h 324036"/>
              <a:gd name="connsiteX91" fmla="*/ 0 w 494328"/>
              <a:gd name="connsiteY91" fmla="*/ 177911 h 324036"/>
              <a:gd name="connsiteX92" fmla="*/ 416287 w 494328"/>
              <a:gd name="connsiteY92" fmla="*/ 121771 h 324036"/>
              <a:gd name="connsiteX93" fmla="*/ 448074 w 494328"/>
              <a:gd name="connsiteY93" fmla="*/ 121771 h 324036"/>
              <a:gd name="connsiteX94" fmla="*/ 448074 w 494328"/>
              <a:gd name="connsiteY94" fmla="*/ 153557 h 324036"/>
              <a:gd name="connsiteX95" fmla="*/ 416287 w 494328"/>
              <a:gd name="connsiteY95" fmla="*/ 153557 h 324036"/>
              <a:gd name="connsiteX96" fmla="*/ 370033 w 494328"/>
              <a:gd name="connsiteY96" fmla="*/ 97417 h 324036"/>
              <a:gd name="connsiteX97" fmla="*/ 401820 w 494328"/>
              <a:gd name="connsiteY97" fmla="*/ 97417 h 324036"/>
              <a:gd name="connsiteX98" fmla="*/ 401820 w 494328"/>
              <a:gd name="connsiteY98" fmla="*/ 129203 h 324036"/>
              <a:gd name="connsiteX99" fmla="*/ 370033 w 494328"/>
              <a:gd name="connsiteY99" fmla="*/ 129203 h 324036"/>
              <a:gd name="connsiteX100" fmla="*/ 323779 w 494328"/>
              <a:gd name="connsiteY100" fmla="*/ 97417 h 324036"/>
              <a:gd name="connsiteX101" fmla="*/ 355565 w 494328"/>
              <a:gd name="connsiteY101" fmla="*/ 97417 h 324036"/>
              <a:gd name="connsiteX102" fmla="*/ 355565 w 494328"/>
              <a:gd name="connsiteY102" fmla="*/ 129203 h 324036"/>
              <a:gd name="connsiteX103" fmla="*/ 323779 w 494328"/>
              <a:gd name="connsiteY103" fmla="*/ 129203 h 324036"/>
              <a:gd name="connsiteX104" fmla="*/ 277525 w 494328"/>
              <a:gd name="connsiteY104" fmla="*/ 97417 h 324036"/>
              <a:gd name="connsiteX105" fmla="*/ 309311 w 494328"/>
              <a:gd name="connsiteY105" fmla="*/ 97417 h 324036"/>
              <a:gd name="connsiteX106" fmla="*/ 309311 w 494328"/>
              <a:gd name="connsiteY106" fmla="*/ 129203 h 324036"/>
              <a:gd name="connsiteX107" fmla="*/ 277525 w 494328"/>
              <a:gd name="connsiteY107" fmla="*/ 129203 h 324036"/>
              <a:gd name="connsiteX108" fmla="*/ 231271 w 494328"/>
              <a:gd name="connsiteY108" fmla="*/ 97417 h 324036"/>
              <a:gd name="connsiteX109" fmla="*/ 263057 w 494328"/>
              <a:gd name="connsiteY109" fmla="*/ 97417 h 324036"/>
              <a:gd name="connsiteX110" fmla="*/ 263057 w 494328"/>
              <a:gd name="connsiteY110" fmla="*/ 129203 h 324036"/>
              <a:gd name="connsiteX111" fmla="*/ 231271 w 494328"/>
              <a:gd name="connsiteY111" fmla="*/ 129203 h 324036"/>
              <a:gd name="connsiteX112" fmla="*/ 185016 w 494328"/>
              <a:gd name="connsiteY112" fmla="*/ 97417 h 324036"/>
              <a:gd name="connsiteX113" fmla="*/ 216803 w 494328"/>
              <a:gd name="connsiteY113" fmla="*/ 97417 h 324036"/>
              <a:gd name="connsiteX114" fmla="*/ 216803 w 494328"/>
              <a:gd name="connsiteY114" fmla="*/ 129203 h 324036"/>
              <a:gd name="connsiteX115" fmla="*/ 185016 w 494328"/>
              <a:gd name="connsiteY115" fmla="*/ 129203 h 324036"/>
              <a:gd name="connsiteX116" fmla="*/ 138762 w 494328"/>
              <a:gd name="connsiteY116" fmla="*/ 97417 h 324036"/>
              <a:gd name="connsiteX117" fmla="*/ 170549 w 494328"/>
              <a:gd name="connsiteY117" fmla="*/ 97417 h 324036"/>
              <a:gd name="connsiteX118" fmla="*/ 170549 w 494328"/>
              <a:gd name="connsiteY118" fmla="*/ 129203 h 324036"/>
              <a:gd name="connsiteX119" fmla="*/ 138762 w 494328"/>
              <a:gd name="connsiteY119" fmla="*/ 129203 h 324036"/>
              <a:gd name="connsiteX120" fmla="*/ 92508 w 494328"/>
              <a:gd name="connsiteY120" fmla="*/ 97417 h 324036"/>
              <a:gd name="connsiteX121" fmla="*/ 124294 w 494328"/>
              <a:gd name="connsiteY121" fmla="*/ 97417 h 324036"/>
              <a:gd name="connsiteX122" fmla="*/ 124294 w 494328"/>
              <a:gd name="connsiteY122" fmla="*/ 129203 h 324036"/>
              <a:gd name="connsiteX123" fmla="*/ 92508 w 494328"/>
              <a:gd name="connsiteY123" fmla="*/ 129203 h 324036"/>
              <a:gd name="connsiteX124" fmla="*/ 46254 w 494328"/>
              <a:gd name="connsiteY124" fmla="*/ 97417 h 324036"/>
              <a:gd name="connsiteX125" fmla="*/ 78040 w 494328"/>
              <a:gd name="connsiteY125" fmla="*/ 97417 h 324036"/>
              <a:gd name="connsiteX126" fmla="*/ 78040 w 494328"/>
              <a:gd name="connsiteY126" fmla="*/ 129203 h 324036"/>
              <a:gd name="connsiteX127" fmla="*/ 46254 w 494328"/>
              <a:gd name="connsiteY127" fmla="*/ 129203 h 324036"/>
              <a:gd name="connsiteX128" fmla="*/ 0 w 494328"/>
              <a:gd name="connsiteY128" fmla="*/ 97417 h 324036"/>
              <a:gd name="connsiteX129" fmla="*/ 31787 w 494328"/>
              <a:gd name="connsiteY129" fmla="*/ 97417 h 324036"/>
              <a:gd name="connsiteX130" fmla="*/ 31787 w 494328"/>
              <a:gd name="connsiteY130" fmla="*/ 129203 h 324036"/>
              <a:gd name="connsiteX131" fmla="*/ 0 w 494328"/>
              <a:gd name="connsiteY131" fmla="*/ 129203 h 324036"/>
              <a:gd name="connsiteX132" fmla="*/ 323779 w 494328"/>
              <a:gd name="connsiteY132" fmla="*/ 48708 h 324036"/>
              <a:gd name="connsiteX133" fmla="*/ 355565 w 494328"/>
              <a:gd name="connsiteY133" fmla="*/ 48708 h 324036"/>
              <a:gd name="connsiteX134" fmla="*/ 355565 w 494328"/>
              <a:gd name="connsiteY134" fmla="*/ 80495 h 324036"/>
              <a:gd name="connsiteX135" fmla="*/ 323779 w 494328"/>
              <a:gd name="connsiteY135" fmla="*/ 80495 h 324036"/>
              <a:gd name="connsiteX136" fmla="*/ 277525 w 494328"/>
              <a:gd name="connsiteY136" fmla="*/ 48708 h 324036"/>
              <a:gd name="connsiteX137" fmla="*/ 309311 w 494328"/>
              <a:gd name="connsiteY137" fmla="*/ 48708 h 324036"/>
              <a:gd name="connsiteX138" fmla="*/ 309311 w 494328"/>
              <a:gd name="connsiteY138" fmla="*/ 80495 h 324036"/>
              <a:gd name="connsiteX139" fmla="*/ 277525 w 494328"/>
              <a:gd name="connsiteY139" fmla="*/ 80495 h 324036"/>
              <a:gd name="connsiteX140" fmla="*/ 277525 w 494328"/>
              <a:gd name="connsiteY140" fmla="*/ 0 h 324036"/>
              <a:gd name="connsiteX141" fmla="*/ 309311 w 494328"/>
              <a:gd name="connsiteY141" fmla="*/ 0 h 324036"/>
              <a:gd name="connsiteX142" fmla="*/ 309311 w 494328"/>
              <a:gd name="connsiteY142" fmla="*/ 31787 h 324036"/>
              <a:gd name="connsiteX143" fmla="*/ 277525 w 494328"/>
              <a:gd name="connsiteY143" fmla="*/ 31787 h 32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4328" h="324036">
                <a:moveTo>
                  <a:pt x="277525" y="292250"/>
                </a:moveTo>
                <a:lnTo>
                  <a:pt x="309311" y="292250"/>
                </a:lnTo>
                <a:lnTo>
                  <a:pt x="309311" y="324036"/>
                </a:lnTo>
                <a:lnTo>
                  <a:pt x="277525" y="324036"/>
                </a:lnTo>
                <a:close/>
                <a:moveTo>
                  <a:pt x="323779" y="243541"/>
                </a:moveTo>
                <a:lnTo>
                  <a:pt x="355565" y="243541"/>
                </a:lnTo>
                <a:lnTo>
                  <a:pt x="355565" y="275328"/>
                </a:lnTo>
                <a:lnTo>
                  <a:pt x="323779" y="275328"/>
                </a:lnTo>
                <a:close/>
                <a:moveTo>
                  <a:pt x="277525" y="243541"/>
                </a:moveTo>
                <a:lnTo>
                  <a:pt x="309311" y="243541"/>
                </a:lnTo>
                <a:lnTo>
                  <a:pt x="309311" y="275328"/>
                </a:lnTo>
                <a:lnTo>
                  <a:pt x="277525" y="275328"/>
                </a:lnTo>
                <a:close/>
                <a:moveTo>
                  <a:pt x="370033" y="194833"/>
                </a:moveTo>
                <a:lnTo>
                  <a:pt x="401820" y="194833"/>
                </a:lnTo>
                <a:lnTo>
                  <a:pt x="401820" y="226620"/>
                </a:lnTo>
                <a:lnTo>
                  <a:pt x="370033" y="226620"/>
                </a:lnTo>
                <a:close/>
                <a:moveTo>
                  <a:pt x="323779" y="194833"/>
                </a:moveTo>
                <a:lnTo>
                  <a:pt x="355565" y="194833"/>
                </a:lnTo>
                <a:lnTo>
                  <a:pt x="355565" y="226620"/>
                </a:lnTo>
                <a:lnTo>
                  <a:pt x="323779" y="226620"/>
                </a:lnTo>
                <a:close/>
                <a:moveTo>
                  <a:pt x="277525" y="194833"/>
                </a:moveTo>
                <a:lnTo>
                  <a:pt x="309311" y="194833"/>
                </a:lnTo>
                <a:lnTo>
                  <a:pt x="309311" y="226620"/>
                </a:lnTo>
                <a:lnTo>
                  <a:pt x="277525" y="226620"/>
                </a:lnTo>
                <a:close/>
                <a:moveTo>
                  <a:pt x="231271" y="194833"/>
                </a:moveTo>
                <a:lnTo>
                  <a:pt x="263057" y="194833"/>
                </a:lnTo>
                <a:lnTo>
                  <a:pt x="263057" y="226620"/>
                </a:lnTo>
                <a:lnTo>
                  <a:pt x="231271" y="226620"/>
                </a:lnTo>
                <a:close/>
                <a:moveTo>
                  <a:pt x="185016" y="194833"/>
                </a:moveTo>
                <a:lnTo>
                  <a:pt x="216803" y="194833"/>
                </a:lnTo>
                <a:lnTo>
                  <a:pt x="216803" y="226620"/>
                </a:lnTo>
                <a:lnTo>
                  <a:pt x="185016" y="226620"/>
                </a:lnTo>
                <a:close/>
                <a:moveTo>
                  <a:pt x="138762" y="194833"/>
                </a:moveTo>
                <a:lnTo>
                  <a:pt x="170549" y="194833"/>
                </a:lnTo>
                <a:lnTo>
                  <a:pt x="170549" y="226620"/>
                </a:lnTo>
                <a:lnTo>
                  <a:pt x="138762" y="226620"/>
                </a:lnTo>
                <a:close/>
                <a:moveTo>
                  <a:pt x="92508" y="194833"/>
                </a:moveTo>
                <a:lnTo>
                  <a:pt x="124294" y="194833"/>
                </a:lnTo>
                <a:lnTo>
                  <a:pt x="124294" y="226620"/>
                </a:lnTo>
                <a:lnTo>
                  <a:pt x="92508" y="226620"/>
                </a:lnTo>
                <a:close/>
                <a:moveTo>
                  <a:pt x="46254" y="194833"/>
                </a:moveTo>
                <a:lnTo>
                  <a:pt x="78040" y="194833"/>
                </a:lnTo>
                <a:lnTo>
                  <a:pt x="78040" y="226620"/>
                </a:lnTo>
                <a:lnTo>
                  <a:pt x="46254" y="226620"/>
                </a:lnTo>
                <a:close/>
                <a:moveTo>
                  <a:pt x="0" y="194833"/>
                </a:moveTo>
                <a:lnTo>
                  <a:pt x="31787" y="194833"/>
                </a:lnTo>
                <a:lnTo>
                  <a:pt x="31787" y="226620"/>
                </a:lnTo>
                <a:lnTo>
                  <a:pt x="0" y="226620"/>
                </a:lnTo>
                <a:close/>
                <a:moveTo>
                  <a:pt x="416287" y="170479"/>
                </a:moveTo>
                <a:lnTo>
                  <a:pt x="448074" y="170479"/>
                </a:lnTo>
                <a:lnTo>
                  <a:pt x="448074" y="202266"/>
                </a:lnTo>
                <a:lnTo>
                  <a:pt x="416287" y="202266"/>
                </a:lnTo>
                <a:close/>
                <a:moveTo>
                  <a:pt x="462542" y="146125"/>
                </a:moveTo>
                <a:lnTo>
                  <a:pt x="494328" y="146125"/>
                </a:lnTo>
                <a:lnTo>
                  <a:pt x="494328" y="177911"/>
                </a:lnTo>
                <a:lnTo>
                  <a:pt x="462542" y="177911"/>
                </a:lnTo>
                <a:close/>
                <a:moveTo>
                  <a:pt x="370033" y="146125"/>
                </a:moveTo>
                <a:lnTo>
                  <a:pt x="401820" y="146125"/>
                </a:lnTo>
                <a:lnTo>
                  <a:pt x="401820" y="177911"/>
                </a:lnTo>
                <a:lnTo>
                  <a:pt x="370033" y="177911"/>
                </a:lnTo>
                <a:close/>
                <a:moveTo>
                  <a:pt x="323779" y="146125"/>
                </a:moveTo>
                <a:lnTo>
                  <a:pt x="355565" y="146125"/>
                </a:lnTo>
                <a:lnTo>
                  <a:pt x="355565" y="177911"/>
                </a:lnTo>
                <a:lnTo>
                  <a:pt x="323779" y="177911"/>
                </a:lnTo>
                <a:close/>
                <a:moveTo>
                  <a:pt x="277525" y="146125"/>
                </a:moveTo>
                <a:lnTo>
                  <a:pt x="309311" y="146125"/>
                </a:lnTo>
                <a:lnTo>
                  <a:pt x="309311" y="177911"/>
                </a:lnTo>
                <a:lnTo>
                  <a:pt x="277525" y="177911"/>
                </a:lnTo>
                <a:close/>
                <a:moveTo>
                  <a:pt x="231271" y="146125"/>
                </a:moveTo>
                <a:lnTo>
                  <a:pt x="263057" y="146125"/>
                </a:lnTo>
                <a:lnTo>
                  <a:pt x="263057" y="177911"/>
                </a:lnTo>
                <a:lnTo>
                  <a:pt x="231271" y="177911"/>
                </a:lnTo>
                <a:close/>
                <a:moveTo>
                  <a:pt x="185016" y="146125"/>
                </a:moveTo>
                <a:lnTo>
                  <a:pt x="216803" y="146125"/>
                </a:lnTo>
                <a:lnTo>
                  <a:pt x="216803" y="177911"/>
                </a:lnTo>
                <a:lnTo>
                  <a:pt x="185016" y="177911"/>
                </a:lnTo>
                <a:close/>
                <a:moveTo>
                  <a:pt x="138762" y="146125"/>
                </a:moveTo>
                <a:lnTo>
                  <a:pt x="170549" y="146125"/>
                </a:lnTo>
                <a:lnTo>
                  <a:pt x="170549" y="177911"/>
                </a:lnTo>
                <a:lnTo>
                  <a:pt x="138762" y="177911"/>
                </a:lnTo>
                <a:close/>
                <a:moveTo>
                  <a:pt x="92508" y="146125"/>
                </a:moveTo>
                <a:lnTo>
                  <a:pt x="124294" y="146125"/>
                </a:lnTo>
                <a:lnTo>
                  <a:pt x="124294" y="177911"/>
                </a:lnTo>
                <a:lnTo>
                  <a:pt x="92508" y="177911"/>
                </a:lnTo>
                <a:close/>
                <a:moveTo>
                  <a:pt x="46254" y="146125"/>
                </a:moveTo>
                <a:lnTo>
                  <a:pt x="78040" y="146125"/>
                </a:lnTo>
                <a:lnTo>
                  <a:pt x="78040" y="177911"/>
                </a:lnTo>
                <a:lnTo>
                  <a:pt x="46254" y="177911"/>
                </a:lnTo>
                <a:close/>
                <a:moveTo>
                  <a:pt x="0" y="146125"/>
                </a:moveTo>
                <a:lnTo>
                  <a:pt x="31787" y="146125"/>
                </a:lnTo>
                <a:lnTo>
                  <a:pt x="31787" y="177911"/>
                </a:lnTo>
                <a:lnTo>
                  <a:pt x="0" y="177911"/>
                </a:lnTo>
                <a:close/>
                <a:moveTo>
                  <a:pt x="416287" y="121771"/>
                </a:moveTo>
                <a:lnTo>
                  <a:pt x="448074" y="121771"/>
                </a:lnTo>
                <a:lnTo>
                  <a:pt x="448074" y="153557"/>
                </a:lnTo>
                <a:lnTo>
                  <a:pt x="416287" y="153557"/>
                </a:lnTo>
                <a:close/>
                <a:moveTo>
                  <a:pt x="370033" y="97417"/>
                </a:moveTo>
                <a:lnTo>
                  <a:pt x="401820" y="97417"/>
                </a:lnTo>
                <a:lnTo>
                  <a:pt x="401820" y="129203"/>
                </a:lnTo>
                <a:lnTo>
                  <a:pt x="370033" y="129203"/>
                </a:lnTo>
                <a:close/>
                <a:moveTo>
                  <a:pt x="323779" y="97417"/>
                </a:moveTo>
                <a:lnTo>
                  <a:pt x="355565" y="97417"/>
                </a:lnTo>
                <a:lnTo>
                  <a:pt x="355565" y="129203"/>
                </a:lnTo>
                <a:lnTo>
                  <a:pt x="323779" y="129203"/>
                </a:lnTo>
                <a:close/>
                <a:moveTo>
                  <a:pt x="277525" y="97417"/>
                </a:moveTo>
                <a:lnTo>
                  <a:pt x="309311" y="97417"/>
                </a:lnTo>
                <a:lnTo>
                  <a:pt x="309311" y="129203"/>
                </a:lnTo>
                <a:lnTo>
                  <a:pt x="277525" y="129203"/>
                </a:lnTo>
                <a:close/>
                <a:moveTo>
                  <a:pt x="231271" y="97417"/>
                </a:moveTo>
                <a:lnTo>
                  <a:pt x="263057" y="97417"/>
                </a:lnTo>
                <a:lnTo>
                  <a:pt x="263057" y="129203"/>
                </a:lnTo>
                <a:lnTo>
                  <a:pt x="231271" y="129203"/>
                </a:lnTo>
                <a:close/>
                <a:moveTo>
                  <a:pt x="185016" y="97417"/>
                </a:moveTo>
                <a:lnTo>
                  <a:pt x="216803" y="97417"/>
                </a:lnTo>
                <a:lnTo>
                  <a:pt x="216803" y="129203"/>
                </a:lnTo>
                <a:lnTo>
                  <a:pt x="185016" y="129203"/>
                </a:lnTo>
                <a:close/>
                <a:moveTo>
                  <a:pt x="138762" y="97417"/>
                </a:moveTo>
                <a:lnTo>
                  <a:pt x="170549" y="97417"/>
                </a:lnTo>
                <a:lnTo>
                  <a:pt x="170549" y="129203"/>
                </a:lnTo>
                <a:lnTo>
                  <a:pt x="138762" y="129203"/>
                </a:lnTo>
                <a:close/>
                <a:moveTo>
                  <a:pt x="92508" y="97417"/>
                </a:moveTo>
                <a:lnTo>
                  <a:pt x="124294" y="97417"/>
                </a:lnTo>
                <a:lnTo>
                  <a:pt x="124294" y="129203"/>
                </a:lnTo>
                <a:lnTo>
                  <a:pt x="92508" y="129203"/>
                </a:lnTo>
                <a:close/>
                <a:moveTo>
                  <a:pt x="46254" y="97417"/>
                </a:moveTo>
                <a:lnTo>
                  <a:pt x="78040" y="97417"/>
                </a:lnTo>
                <a:lnTo>
                  <a:pt x="78040" y="129203"/>
                </a:lnTo>
                <a:lnTo>
                  <a:pt x="46254" y="129203"/>
                </a:lnTo>
                <a:close/>
                <a:moveTo>
                  <a:pt x="0" y="97417"/>
                </a:moveTo>
                <a:lnTo>
                  <a:pt x="31787" y="97417"/>
                </a:lnTo>
                <a:lnTo>
                  <a:pt x="31787" y="129203"/>
                </a:lnTo>
                <a:lnTo>
                  <a:pt x="0" y="129203"/>
                </a:lnTo>
                <a:close/>
                <a:moveTo>
                  <a:pt x="323779" y="48708"/>
                </a:moveTo>
                <a:lnTo>
                  <a:pt x="355565" y="48708"/>
                </a:lnTo>
                <a:lnTo>
                  <a:pt x="355565" y="80495"/>
                </a:lnTo>
                <a:lnTo>
                  <a:pt x="323779" y="80495"/>
                </a:lnTo>
                <a:close/>
                <a:moveTo>
                  <a:pt x="277525" y="48708"/>
                </a:moveTo>
                <a:lnTo>
                  <a:pt x="309311" y="48708"/>
                </a:lnTo>
                <a:lnTo>
                  <a:pt x="309311" y="80495"/>
                </a:lnTo>
                <a:lnTo>
                  <a:pt x="277525" y="80495"/>
                </a:lnTo>
                <a:close/>
                <a:moveTo>
                  <a:pt x="277525" y="0"/>
                </a:moveTo>
                <a:lnTo>
                  <a:pt x="309311" y="0"/>
                </a:lnTo>
                <a:lnTo>
                  <a:pt x="309311" y="31787"/>
                </a:lnTo>
                <a:lnTo>
                  <a:pt x="277525" y="31787"/>
                </a:lnTo>
                <a:close/>
              </a:path>
            </a:pathLst>
          </a:custGeom>
          <a:solidFill>
            <a:srgbClr val="00DB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3875">
              <a:solidFill>
                <a:srgbClr val="FFFFFF"/>
              </a:solidFill>
            </a:endParaRPr>
          </a:p>
        </p:txBody>
      </p:sp>
      <p:sp>
        <p:nvSpPr>
          <p:cNvPr id="15" name="文本框 7"/>
          <p:cNvSpPr txBox="1"/>
          <p:nvPr/>
        </p:nvSpPr>
        <p:spPr>
          <a:xfrm>
            <a:off x="6667494" y="2462034"/>
            <a:ext cx="5117138" cy="385490"/>
          </a:xfrm>
          <a:prstGeom prst="rect">
            <a:avLst/>
          </a:prstGeom>
          <a:noFill/>
        </p:spPr>
        <p:txBody>
          <a:bodyPr wrap="square" rtlCol="0">
            <a:spAutoFit/>
          </a:bodyPr>
          <a:lstStyle/>
          <a:p>
            <a:r>
              <a:rPr lang="en-US" altLang="zh-CN" sz="1905" b="1" i="1" dirty="0">
                <a:solidFill>
                  <a:srgbClr val="FFFF00"/>
                </a:solidFill>
                <a:latin typeface="Arial" panose="020B0604020202020204" pitchFamily="34" charset="0"/>
                <a:ea typeface="微软雅黑" panose="020B0503020204020204" pitchFamily="34" charset="-122"/>
                <a:cs typeface="Arial" panose="020B0604020202020204" pitchFamily="34" charset="0"/>
              </a:rPr>
              <a:t>Accelerating</a:t>
            </a:r>
            <a:r>
              <a:rPr lang="en-US" altLang="zh-CN" sz="1905"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en-US" altLang="zh-CN" sz="1905" dirty="0">
                <a:solidFill>
                  <a:schemeClr val="bg1"/>
                </a:solidFill>
                <a:latin typeface="Arial" panose="020B0604020202020204" pitchFamily="34" charset="0"/>
                <a:cs typeface="Arial" panose="020B0604020202020204" pitchFamily="34" charset="0"/>
              </a:rPr>
              <a:t>R&amp;D Innovation</a:t>
            </a:r>
            <a:endParaRPr lang="zh-CN" altLang="en-US" sz="1905" dirty="0">
              <a:solidFill>
                <a:schemeClr val="bg1"/>
              </a:solidFill>
              <a:latin typeface="Arial" panose="020B0604020202020204" pitchFamily="34" charset="0"/>
              <a:cs typeface="Arial" panose="020B0604020202020204" pitchFamily="34" charset="0"/>
            </a:endParaRPr>
          </a:p>
        </p:txBody>
      </p:sp>
      <p:sp>
        <p:nvSpPr>
          <p:cNvPr id="16" name="文本框 15"/>
          <p:cNvSpPr txBox="1"/>
          <p:nvPr/>
        </p:nvSpPr>
        <p:spPr>
          <a:xfrm>
            <a:off x="6667494" y="3178569"/>
            <a:ext cx="5117138" cy="385490"/>
          </a:xfrm>
          <a:prstGeom prst="rect">
            <a:avLst/>
          </a:prstGeom>
          <a:noFill/>
        </p:spPr>
        <p:txBody>
          <a:bodyPr wrap="square" rtlCol="0">
            <a:spAutoFit/>
          </a:bodyPr>
          <a:lstStyle/>
          <a:p>
            <a:r>
              <a:rPr lang="en-US" altLang="zh-CN" sz="1905" b="1" i="1" dirty="0">
                <a:solidFill>
                  <a:srgbClr val="FFFF00"/>
                </a:solidFill>
                <a:latin typeface="Arial" panose="020B0604020202020204" pitchFamily="34" charset="0"/>
                <a:ea typeface="微软雅黑" panose="020B0503020204020204" pitchFamily="34" charset="-122"/>
                <a:cs typeface="Arial" panose="020B0604020202020204" pitchFamily="34" charset="0"/>
              </a:rPr>
              <a:t>Optimizing</a:t>
            </a:r>
            <a:r>
              <a:rPr lang="en-US" altLang="zh-CN" sz="1905" dirty="0">
                <a:solidFill>
                  <a:schemeClr val="bg1"/>
                </a:solidFill>
                <a:latin typeface="Arial" panose="020B0604020202020204" pitchFamily="34" charset="0"/>
                <a:cs typeface="Arial" panose="020B0604020202020204" pitchFamily="34" charset="0"/>
              </a:rPr>
              <a:t> Business Operation </a:t>
            </a:r>
            <a:endParaRPr lang="zh-CN" altLang="en-US" sz="1905" dirty="0">
              <a:solidFill>
                <a:schemeClr val="bg1"/>
              </a:solidFill>
              <a:latin typeface="Arial" panose="020B0604020202020204" pitchFamily="34" charset="0"/>
              <a:cs typeface="Arial" panose="020B0604020202020204" pitchFamily="34" charset="0"/>
            </a:endParaRPr>
          </a:p>
        </p:txBody>
      </p:sp>
      <p:sp>
        <p:nvSpPr>
          <p:cNvPr id="17" name="文本框 16"/>
          <p:cNvSpPr txBox="1"/>
          <p:nvPr/>
        </p:nvSpPr>
        <p:spPr>
          <a:xfrm>
            <a:off x="6667494" y="3895103"/>
            <a:ext cx="5117138" cy="385490"/>
          </a:xfrm>
          <a:prstGeom prst="rect">
            <a:avLst/>
          </a:prstGeom>
          <a:noFill/>
        </p:spPr>
        <p:txBody>
          <a:bodyPr wrap="square" rtlCol="0">
            <a:spAutoFit/>
          </a:bodyPr>
          <a:lstStyle/>
          <a:p>
            <a:r>
              <a:rPr lang="en-US" altLang="zh-CN" sz="1905" b="1" i="1" dirty="0">
                <a:solidFill>
                  <a:srgbClr val="FFFF00"/>
                </a:solidFill>
                <a:latin typeface="Arial" panose="020B0604020202020204" pitchFamily="34" charset="0"/>
                <a:ea typeface="微软雅黑" panose="020B0503020204020204" pitchFamily="34" charset="-122"/>
                <a:cs typeface="Arial" panose="020B0604020202020204" pitchFamily="34" charset="0"/>
              </a:rPr>
              <a:t>Leveraging</a:t>
            </a:r>
            <a:r>
              <a:rPr lang="en-US" altLang="zh-CN" sz="1905" dirty="0">
                <a:solidFill>
                  <a:schemeClr val="bg1"/>
                </a:solidFill>
                <a:latin typeface="Arial" panose="020B0604020202020204" pitchFamily="34" charset="0"/>
                <a:cs typeface="Arial" panose="020B0604020202020204" pitchFamily="34" charset="0"/>
              </a:rPr>
              <a:t> Cloud Infrastructure </a:t>
            </a:r>
            <a:endParaRPr lang="zh-CN" altLang="en-US" sz="1905" dirty="0">
              <a:solidFill>
                <a:schemeClr val="bg1"/>
              </a:solidFill>
              <a:latin typeface="Arial" panose="020B0604020202020204" pitchFamily="34" charset="0"/>
              <a:cs typeface="Arial" panose="020B0604020202020204" pitchFamily="34" charset="0"/>
            </a:endParaRPr>
          </a:p>
        </p:txBody>
      </p:sp>
      <p:sp>
        <p:nvSpPr>
          <p:cNvPr id="18" name="文本框 21"/>
          <p:cNvSpPr txBox="1"/>
          <p:nvPr/>
        </p:nvSpPr>
        <p:spPr>
          <a:xfrm>
            <a:off x="6667494" y="4629944"/>
            <a:ext cx="5117138" cy="385490"/>
          </a:xfrm>
          <a:prstGeom prst="rect">
            <a:avLst/>
          </a:prstGeom>
          <a:noFill/>
        </p:spPr>
        <p:txBody>
          <a:bodyPr wrap="square" rtlCol="0">
            <a:spAutoFit/>
          </a:bodyPr>
          <a:lstStyle/>
          <a:p>
            <a:r>
              <a:rPr lang="en-US" altLang="zh-CN" sz="1905" b="1" i="1" dirty="0">
                <a:solidFill>
                  <a:srgbClr val="FFFF00"/>
                </a:solidFill>
                <a:latin typeface="Arial" panose="020B0604020202020204" pitchFamily="34" charset="0"/>
                <a:ea typeface="微软雅黑" panose="020B0503020204020204" pitchFamily="34" charset="-122"/>
                <a:cs typeface="Arial" panose="020B0604020202020204" pitchFamily="34" charset="0"/>
              </a:rPr>
              <a:t>Shaping</a:t>
            </a:r>
            <a:r>
              <a:rPr lang="en-US" altLang="zh-CN" sz="1905" dirty="0">
                <a:solidFill>
                  <a:schemeClr val="bg1"/>
                </a:solidFill>
                <a:latin typeface="Arial" panose="020B0604020202020204" pitchFamily="34" charset="0"/>
                <a:cs typeface="Arial" panose="020B0604020202020204" pitchFamily="34" charset="0"/>
              </a:rPr>
              <a:t>  Industry Ecosystem</a:t>
            </a:r>
            <a:endParaRPr lang="zh-CN" altLang="en-US" sz="1905"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165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3"/>
          <p:cNvSpPr>
            <a:spLocks noGrp="1"/>
          </p:cNvSpPr>
          <p:nvPr>
            <p:ph type="ctrTitle"/>
          </p:nvPr>
        </p:nvSpPr>
        <p:spPr>
          <a:xfrm>
            <a:off x="1415480" y="2996952"/>
            <a:ext cx="9289032" cy="792088"/>
          </a:xfrm>
        </p:spPr>
        <p:txBody>
          <a:bodyPr/>
          <a:lstStyle/>
          <a:p>
            <a:r>
              <a:rPr lang="en-US" altLang="zh-CN" b="1" dirty="0">
                <a:cs typeface="+mn-ea"/>
                <a:sym typeface="+mn-lt"/>
              </a:rPr>
              <a:t>Thank </a:t>
            </a:r>
            <a:r>
              <a:rPr lang="en-US" altLang="zh-CN" b="1" dirty="0" smtClean="0">
                <a:cs typeface="+mn-ea"/>
                <a:sym typeface="+mn-lt"/>
              </a:rPr>
              <a:t>you</a:t>
            </a:r>
            <a:endParaRPr lang="zh-CN" altLang="en-US" b="1" dirty="0"/>
          </a:p>
        </p:txBody>
      </p:sp>
    </p:spTree>
    <p:extLst>
      <p:ext uri="{BB962C8B-B14F-4D97-AF65-F5344CB8AC3E}">
        <p14:creationId xmlns:p14="http://schemas.microsoft.com/office/powerpoint/2010/main" val="268319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007768" y="2708920"/>
            <a:ext cx="4306274" cy="1419795"/>
            <a:chOff x="9335707" y="6758437"/>
            <a:chExt cx="10799338" cy="3560583"/>
          </a:xfrm>
        </p:grpSpPr>
        <p:grpSp>
          <p:nvGrpSpPr>
            <p:cNvPr id="5" name="组合 17">
              <a:extLst>
                <a:ext uri="{FF2B5EF4-FFF2-40B4-BE49-F238E27FC236}">
                  <a16:creationId xmlns:a16="http://schemas.microsoft.com/office/drawing/2014/main" xmlns="" id="{E0861D81-A747-41E3-8AED-515692A53542}"/>
                </a:ext>
              </a:extLst>
            </p:cNvPr>
            <p:cNvGrpSpPr/>
            <p:nvPr/>
          </p:nvGrpSpPr>
          <p:grpSpPr>
            <a:xfrm>
              <a:off x="9335707" y="9253685"/>
              <a:ext cx="10799338" cy="1065335"/>
              <a:chOff x="2497194" y="1543108"/>
              <a:chExt cx="9876612" cy="409901"/>
            </a:xfrm>
          </p:grpSpPr>
          <p:sp>
            <p:nvSpPr>
              <p:cNvPr id="6" name="圆角矩形 6">
                <a:extLst>
                  <a:ext uri="{FF2B5EF4-FFF2-40B4-BE49-F238E27FC236}">
                    <a16:creationId xmlns:a16="http://schemas.microsoft.com/office/drawing/2014/main" xmlns="" id="{A4DEA9C2-AB20-4F77-8EA7-08EF83F72B0F}"/>
                  </a:ext>
                </a:extLst>
              </p:cNvPr>
              <p:cNvSpPr/>
              <p:nvPr/>
            </p:nvSpPr>
            <p:spPr>
              <a:xfrm>
                <a:off x="2497194" y="1543108"/>
                <a:ext cx="1698454" cy="409901"/>
              </a:xfrm>
              <a:prstGeom prst="roundRect">
                <a:avLst>
                  <a:gd name="adj" fmla="val 0"/>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9" tIns="22860" rIns="45719" bIns="22860" numCol="1" spcCol="0" rtlCol="0" fromWordArt="0" anchor="ctr" anchorCtr="0" forceAA="0" compatLnSpc="1">
                <a:prstTxWarp prst="textNoShape">
                  <a:avLst/>
                </a:prstTxWarp>
                <a:noAutofit/>
              </a:bodyPr>
              <a:lstStyle/>
              <a:p>
                <a:pPr algn="ctr"/>
                <a:r>
                  <a:rPr lang="en-US" altLang="zh-CN" sz="1600" dirty="0">
                    <a:solidFill>
                      <a:schemeClr val="bg1"/>
                    </a:solidFill>
                  </a:rPr>
                  <a:t>2</a:t>
                </a:r>
                <a:endParaRPr lang="zh-CN" altLang="en-US" sz="1600" dirty="0">
                  <a:solidFill>
                    <a:schemeClr val="bg1"/>
                  </a:solidFill>
                </a:endParaRPr>
              </a:p>
            </p:txBody>
          </p:sp>
          <p:cxnSp>
            <p:nvCxnSpPr>
              <p:cNvPr id="7" name="直接连接符 19">
                <a:extLst>
                  <a:ext uri="{FF2B5EF4-FFF2-40B4-BE49-F238E27FC236}">
                    <a16:creationId xmlns:a16="http://schemas.microsoft.com/office/drawing/2014/main" xmlns="" id="{08EB8F23-D26F-4166-8D55-29AC1AE44F23}"/>
                  </a:ext>
                </a:extLst>
              </p:cNvPr>
              <p:cNvCxnSpPr/>
              <p:nvPr/>
            </p:nvCxnSpPr>
            <p:spPr>
              <a:xfrm>
                <a:off x="2669133" y="1953009"/>
                <a:ext cx="919373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矩形 20">
                <a:extLst>
                  <a:ext uri="{FF2B5EF4-FFF2-40B4-BE49-F238E27FC236}">
                    <a16:creationId xmlns:a16="http://schemas.microsoft.com/office/drawing/2014/main" xmlns="" id="{6505C17C-0097-4C9B-AF84-05489C1CD9A9}"/>
                  </a:ext>
                </a:extLst>
              </p:cNvPr>
              <p:cNvSpPr/>
              <p:nvPr/>
            </p:nvSpPr>
            <p:spPr>
              <a:xfrm>
                <a:off x="4968495" y="1574380"/>
                <a:ext cx="7405311" cy="326675"/>
              </a:xfrm>
              <a:prstGeom prst="rect">
                <a:avLst/>
              </a:prstGeom>
            </p:spPr>
            <p:txBody>
              <a:bodyPr wrap="none">
                <a:spAutoFit/>
              </a:bodyPr>
              <a:lstStyle/>
              <a:p>
                <a:r>
                  <a:rPr lang="en-US" altLang="zh-CN" sz="1600" b="1" dirty="0">
                    <a:solidFill>
                      <a:srgbClr val="0062AC"/>
                    </a:solidFill>
                  </a:rPr>
                  <a:t>AI Challenges and Innovations </a:t>
                </a:r>
              </a:p>
            </p:txBody>
          </p:sp>
        </p:grpSp>
        <p:grpSp>
          <p:nvGrpSpPr>
            <p:cNvPr id="9" name="组合 10">
              <a:extLst>
                <a:ext uri="{FF2B5EF4-FFF2-40B4-BE49-F238E27FC236}">
                  <a16:creationId xmlns:a16="http://schemas.microsoft.com/office/drawing/2014/main" xmlns="" id="{30480AE1-ACBE-4783-8BA3-3363B292AD13}"/>
                </a:ext>
              </a:extLst>
            </p:cNvPr>
            <p:cNvGrpSpPr/>
            <p:nvPr/>
          </p:nvGrpSpPr>
          <p:grpSpPr>
            <a:xfrm>
              <a:off x="9335707" y="6758437"/>
              <a:ext cx="10240659" cy="1065336"/>
              <a:chOff x="2497194" y="1543108"/>
              <a:chExt cx="9365669" cy="409901"/>
            </a:xfrm>
          </p:grpSpPr>
          <p:sp>
            <p:nvSpPr>
              <p:cNvPr id="10" name="圆角矩形 6">
                <a:extLst>
                  <a:ext uri="{FF2B5EF4-FFF2-40B4-BE49-F238E27FC236}">
                    <a16:creationId xmlns:a16="http://schemas.microsoft.com/office/drawing/2014/main" xmlns="" id="{8822A44F-B3A1-47F0-9C01-57F5CA6D1925}"/>
                  </a:ext>
                </a:extLst>
              </p:cNvPr>
              <p:cNvSpPr/>
              <p:nvPr/>
            </p:nvSpPr>
            <p:spPr>
              <a:xfrm>
                <a:off x="2497194" y="1543108"/>
                <a:ext cx="1698454" cy="409901"/>
              </a:xfrm>
              <a:prstGeom prst="roundRect">
                <a:avLst>
                  <a:gd name="adj" fmla="val 0"/>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9" tIns="22860" rIns="45719" bIns="22860" numCol="1" spcCol="0" rtlCol="0" fromWordArt="0" anchor="ctr" anchorCtr="0" forceAA="0" compatLnSpc="1">
                <a:prstTxWarp prst="textNoShape">
                  <a:avLst/>
                </a:prstTxWarp>
                <a:noAutofit/>
              </a:bodyPr>
              <a:lstStyle/>
              <a:p>
                <a:pPr algn="ctr"/>
                <a:r>
                  <a:rPr lang="en-US" altLang="zh-CN" sz="1600" dirty="0">
                    <a:solidFill>
                      <a:schemeClr val="bg1"/>
                    </a:solidFill>
                  </a:rPr>
                  <a:t>1</a:t>
                </a:r>
                <a:endParaRPr lang="zh-CN" altLang="en-US" sz="1600" dirty="0">
                  <a:solidFill>
                    <a:schemeClr val="bg1"/>
                  </a:solidFill>
                </a:endParaRPr>
              </a:p>
            </p:txBody>
          </p:sp>
          <p:cxnSp>
            <p:nvCxnSpPr>
              <p:cNvPr id="11" name="直接连接符 12">
                <a:extLst>
                  <a:ext uri="{FF2B5EF4-FFF2-40B4-BE49-F238E27FC236}">
                    <a16:creationId xmlns:a16="http://schemas.microsoft.com/office/drawing/2014/main" xmlns="" id="{2F4197E8-B1B5-4B89-8E4C-67863B7CDCB1}"/>
                  </a:ext>
                </a:extLst>
              </p:cNvPr>
              <p:cNvCxnSpPr/>
              <p:nvPr/>
            </p:nvCxnSpPr>
            <p:spPr>
              <a:xfrm>
                <a:off x="2669133" y="1953009"/>
                <a:ext cx="919373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21">
                <a:extLst>
                  <a:ext uri="{FF2B5EF4-FFF2-40B4-BE49-F238E27FC236}">
                    <a16:creationId xmlns:a16="http://schemas.microsoft.com/office/drawing/2014/main" xmlns="" id="{28F001AB-B3E2-4F45-B030-F78A9E658836}"/>
                  </a:ext>
                </a:extLst>
              </p:cNvPr>
              <p:cNvSpPr/>
              <p:nvPr/>
            </p:nvSpPr>
            <p:spPr>
              <a:xfrm>
                <a:off x="4968493" y="1574380"/>
                <a:ext cx="6343375" cy="326675"/>
              </a:xfrm>
              <a:prstGeom prst="rect">
                <a:avLst/>
              </a:prstGeom>
            </p:spPr>
            <p:txBody>
              <a:bodyPr wrap="none">
                <a:spAutoFit/>
              </a:bodyPr>
              <a:lstStyle/>
              <a:p>
                <a:r>
                  <a:rPr lang="en-US" altLang="zh-CN" sz="1600" b="1" dirty="0">
                    <a:solidFill>
                      <a:schemeClr val="bg1"/>
                    </a:solidFill>
                  </a:rPr>
                  <a:t>AI Industry Trend Analysis</a:t>
                </a:r>
                <a:endParaRPr lang="zh-CN" altLang="en-US" sz="1600" b="1" dirty="0">
                  <a:solidFill>
                    <a:schemeClr val="bg1"/>
                  </a:solidFill>
                </a:endParaRPr>
              </a:p>
            </p:txBody>
          </p:sp>
        </p:grpSp>
      </p:grpSp>
    </p:spTree>
    <p:extLst>
      <p:ext uri="{BB962C8B-B14F-4D97-AF65-F5344CB8AC3E}">
        <p14:creationId xmlns:p14="http://schemas.microsoft.com/office/powerpoint/2010/main" val="395905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527053" y="260351"/>
            <a:ext cx="11905651" cy="720724"/>
          </a:xfrm>
        </p:spPr>
        <p:txBody>
          <a:bodyPr>
            <a:normAutofit fontScale="90000"/>
          </a:bodyPr>
          <a:lstStyle/>
          <a:p>
            <a:r>
              <a:rPr lang="en-US" altLang="zh-CN" dirty="0">
                <a:solidFill>
                  <a:schemeClr val="bg1"/>
                </a:solidFill>
                <a:latin typeface="+mj-ea"/>
              </a:rPr>
              <a:t>Computing: Foundation for the Development of AI Industry </a:t>
            </a:r>
            <a:endParaRPr lang="en-GB" dirty="0">
              <a:solidFill>
                <a:schemeClr val="bg1"/>
              </a:solidFill>
              <a:latin typeface="+mj-ea"/>
            </a:endParaRPr>
          </a:p>
        </p:txBody>
      </p:sp>
      <p:sp>
        <p:nvSpPr>
          <p:cNvPr id="176" name="任意多边形: 形状 157">
            <a:extLst>
              <a:ext uri="{FF2B5EF4-FFF2-40B4-BE49-F238E27FC236}">
                <a16:creationId xmlns:a16="http://schemas.microsoft.com/office/drawing/2014/main" xmlns="" id="{1C922E48-CFED-424F-95ED-809DA0E20D2E}"/>
              </a:ext>
            </a:extLst>
          </p:cNvPr>
          <p:cNvSpPr/>
          <p:nvPr/>
        </p:nvSpPr>
        <p:spPr>
          <a:xfrm>
            <a:off x="3985322" y="3836271"/>
            <a:ext cx="4173363" cy="2010200"/>
          </a:xfrm>
          <a:custGeom>
            <a:avLst/>
            <a:gdLst>
              <a:gd name="connsiteX0" fmla="*/ 2086681 w 4173363"/>
              <a:gd name="connsiteY0" fmla="*/ 0 h 2010200"/>
              <a:gd name="connsiteX1" fmla="*/ 4166636 w 4173363"/>
              <a:gd name="connsiteY1" fmla="*/ 1876982 h 2010200"/>
              <a:gd name="connsiteX2" fmla="*/ 4173363 w 4173363"/>
              <a:gd name="connsiteY2" fmla="*/ 2010200 h 2010200"/>
              <a:gd name="connsiteX3" fmla="*/ 0 w 4173363"/>
              <a:gd name="connsiteY3" fmla="*/ 2010200 h 2010200"/>
              <a:gd name="connsiteX4" fmla="*/ 6727 w 4173363"/>
              <a:gd name="connsiteY4" fmla="*/ 1876982 h 2010200"/>
              <a:gd name="connsiteX5" fmla="*/ 2086681 w 4173363"/>
              <a:gd name="connsiteY5" fmla="*/ 0 h 20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3363" h="2010200">
                <a:moveTo>
                  <a:pt x="2086681" y="0"/>
                </a:moveTo>
                <a:cubicBezTo>
                  <a:pt x="3169202" y="0"/>
                  <a:pt x="4059569" y="822709"/>
                  <a:pt x="4166636" y="1876982"/>
                </a:cubicBezTo>
                <a:lnTo>
                  <a:pt x="4173363" y="2010200"/>
                </a:lnTo>
                <a:lnTo>
                  <a:pt x="0" y="2010200"/>
                </a:lnTo>
                <a:lnTo>
                  <a:pt x="6727" y="1876982"/>
                </a:lnTo>
                <a:cubicBezTo>
                  <a:pt x="113794" y="822709"/>
                  <a:pt x="1004160" y="0"/>
                  <a:pt x="2086681" y="0"/>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mj-ea"/>
              <a:ea typeface="+mj-ea"/>
              <a:cs typeface="+mn-cs"/>
            </a:endParaRPr>
          </a:p>
        </p:txBody>
      </p:sp>
      <p:sp>
        <p:nvSpPr>
          <p:cNvPr id="177" name="任意多边形: 形状 154">
            <a:extLst>
              <a:ext uri="{FF2B5EF4-FFF2-40B4-BE49-F238E27FC236}">
                <a16:creationId xmlns:a16="http://schemas.microsoft.com/office/drawing/2014/main" xmlns="" id="{84CAA02D-548E-4B44-AC35-8094A0D1FB6B}"/>
              </a:ext>
            </a:extLst>
          </p:cNvPr>
          <p:cNvSpPr/>
          <p:nvPr/>
        </p:nvSpPr>
        <p:spPr>
          <a:xfrm>
            <a:off x="1320274" y="1177721"/>
            <a:ext cx="9472338" cy="4967732"/>
          </a:xfrm>
          <a:custGeom>
            <a:avLst/>
            <a:gdLst>
              <a:gd name="connsiteX0" fmla="*/ 4736169 w 9472338"/>
              <a:gd name="connsiteY0" fmla="*/ 0 h 4967732"/>
              <a:gd name="connsiteX1" fmla="*/ 9472338 w 9472338"/>
              <a:gd name="connsiteY1" fmla="*/ 4736169 h 4967732"/>
              <a:gd name="connsiteX2" fmla="*/ 9466483 w 9472338"/>
              <a:gd name="connsiteY2" fmla="*/ 4967732 h 4967732"/>
              <a:gd name="connsiteX3" fmla="*/ 6914561 w 9472338"/>
              <a:gd name="connsiteY3" fmla="*/ 4967732 h 4967732"/>
              <a:gd name="connsiteX4" fmla="*/ 6915715 w 9472338"/>
              <a:gd name="connsiteY4" fmla="*/ 4960172 h 4967732"/>
              <a:gd name="connsiteX5" fmla="*/ 6927026 w 9472338"/>
              <a:gd name="connsiteY5" fmla="*/ 4736169 h 4967732"/>
              <a:gd name="connsiteX6" fmla="*/ 4736169 w 9472338"/>
              <a:gd name="connsiteY6" fmla="*/ 2545312 h 4967732"/>
              <a:gd name="connsiteX7" fmla="*/ 2545312 w 9472338"/>
              <a:gd name="connsiteY7" fmla="*/ 4736169 h 4967732"/>
              <a:gd name="connsiteX8" fmla="*/ 2556623 w 9472338"/>
              <a:gd name="connsiteY8" fmla="*/ 4960172 h 4967732"/>
              <a:gd name="connsiteX9" fmla="*/ 2557777 w 9472338"/>
              <a:gd name="connsiteY9" fmla="*/ 4967732 h 4967732"/>
              <a:gd name="connsiteX10" fmla="*/ 5855 w 9472338"/>
              <a:gd name="connsiteY10" fmla="*/ 4967732 h 4967732"/>
              <a:gd name="connsiteX11" fmla="*/ 0 w 9472338"/>
              <a:gd name="connsiteY11" fmla="*/ 4736169 h 4967732"/>
              <a:gd name="connsiteX12" fmla="*/ 4736169 w 9472338"/>
              <a:gd name="connsiteY12" fmla="*/ 0 h 496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72338" h="4967732">
                <a:moveTo>
                  <a:pt x="4736169" y="0"/>
                </a:moveTo>
                <a:cubicBezTo>
                  <a:pt x="7351883" y="0"/>
                  <a:pt x="9472338" y="2120455"/>
                  <a:pt x="9472338" y="4736169"/>
                </a:cubicBezTo>
                <a:lnTo>
                  <a:pt x="9466483" y="4967732"/>
                </a:lnTo>
                <a:lnTo>
                  <a:pt x="6914561" y="4967732"/>
                </a:lnTo>
                <a:lnTo>
                  <a:pt x="6915715" y="4960172"/>
                </a:lnTo>
                <a:cubicBezTo>
                  <a:pt x="6923195" y="4886522"/>
                  <a:pt x="6927026" y="4811793"/>
                  <a:pt x="6927026" y="4736169"/>
                </a:cubicBezTo>
                <a:cubicBezTo>
                  <a:pt x="6927026" y="3526192"/>
                  <a:pt x="5946146" y="2545312"/>
                  <a:pt x="4736169" y="2545312"/>
                </a:cubicBezTo>
                <a:cubicBezTo>
                  <a:pt x="3526192" y="2545312"/>
                  <a:pt x="2545312" y="3526192"/>
                  <a:pt x="2545312" y="4736169"/>
                </a:cubicBezTo>
                <a:cubicBezTo>
                  <a:pt x="2545312" y="4811793"/>
                  <a:pt x="2549144" y="4886522"/>
                  <a:pt x="2556623" y="4960172"/>
                </a:cubicBezTo>
                <a:lnTo>
                  <a:pt x="2557777" y="4967732"/>
                </a:lnTo>
                <a:lnTo>
                  <a:pt x="5855" y="4967732"/>
                </a:lnTo>
                <a:lnTo>
                  <a:pt x="0" y="4736169"/>
                </a:lnTo>
                <a:cubicBezTo>
                  <a:pt x="0" y="2120455"/>
                  <a:pt x="2120455" y="0"/>
                  <a:pt x="4736169" y="0"/>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bg1"/>
              </a:solidFill>
              <a:effectLst/>
              <a:uLnTx/>
              <a:uFillTx/>
              <a:latin typeface="+mj-ea"/>
              <a:ea typeface="+mj-ea"/>
              <a:cs typeface="+mn-cs"/>
            </a:endParaRPr>
          </a:p>
        </p:txBody>
      </p:sp>
      <p:pic>
        <p:nvPicPr>
          <p:cNvPr id="178" name="Picture 86" descr="See the source image">
            <a:extLst>
              <a:ext uri="{FF2B5EF4-FFF2-40B4-BE49-F238E27FC236}">
                <a16:creationId xmlns:a16="http://schemas.microsoft.com/office/drawing/2014/main" xmlns="" id="{C097CD65-5489-4384-807C-C8B66230C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863" y="4750386"/>
            <a:ext cx="1343274" cy="1343273"/>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4" descr="IBM logo 的图像结果">
            <a:extLst>
              <a:ext uri="{FF2B5EF4-FFF2-40B4-BE49-F238E27FC236}">
                <a16:creationId xmlns:a16="http://schemas.microsoft.com/office/drawing/2014/main" xmlns="" id="{9CBFCEFA-0D54-40B1-A52D-9670B7995983}"/>
              </a:ext>
            </a:extLst>
          </p:cNvPr>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4529667" y="5326683"/>
            <a:ext cx="675350" cy="270140"/>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28" descr="https://upload.wikimedia.org/wikipedia/commons/thumb/b/b8/Lenovo_logo_2015.svg/640px-Lenovo_logo_2015.svg.png">
            <a:extLst>
              <a:ext uri="{FF2B5EF4-FFF2-40B4-BE49-F238E27FC236}">
                <a16:creationId xmlns:a16="http://schemas.microsoft.com/office/drawing/2014/main" xmlns="" id="{862AC894-8FE6-4979-B705-720750DC63D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17505" y="5375356"/>
            <a:ext cx="1001813" cy="209755"/>
          </a:xfrm>
          <a:prstGeom prst="rect">
            <a:avLst/>
          </a:prstGeom>
          <a:noFill/>
          <a:extLst>
            <a:ext uri="{909E8E84-426E-40DD-AFC4-6F175D3DCCD1}">
              <a14:hiddenFill xmlns:a14="http://schemas.microsoft.com/office/drawing/2010/main">
                <a:solidFill>
                  <a:srgbClr val="FFFFFF"/>
                </a:solidFill>
              </a14:hiddenFill>
            </a:ext>
          </a:extLst>
        </p:spPr>
      </p:pic>
      <p:pic>
        <p:nvPicPr>
          <p:cNvPr id="181" name="图片 180">
            <a:extLst>
              <a:ext uri="{FF2B5EF4-FFF2-40B4-BE49-F238E27FC236}">
                <a16:creationId xmlns:a16="http://schemas.microsoft.com/office/drawing/2014/main" xmlns="" id="{1DC9FA58-8C95-4720-8796-1D612FC3645A}"/>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5037510" y="4196198"/>
            <a:ext cx="1937789" cy="476306"/>
          </a:xfrm>
          <a:prstGeom prst="rect">
            <a:avLst/>
          </a:prstGeom>
          <a:effectLst/>
        </p:spPr>
      </p:pic>
      <p:pic>
        <p:nvPicPr>
          <p:cNvPr id="182" name="图片 181">
            <a:extLst>
              <a:ext uri="{FF2B5EF4-FFF2-40B4-BE49-F238E27FC236}">
                <a16:creationId xmlns:a16="http://schemas.microsoft.com/office/drawing/2014/main" xmlns="" id="{4FD3DF4C-2521-43DB-9B38-B649A881DF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2586" y="5128613"/>
            <a:ext cx="1129786" cy="701921"/>
          </a:xfrm>
          <a:prstGeom prst="rect">
            <a:avLst/>
          </a:prstGeom>
        </p:spPr>
      </p:pic>
      <p:pic>
        <p:nvPicPr>
          <p:cNvPr id="183" name="Picture 8" descr="See the source image">
            <a:extLst>
              <a:ext uri="{FF2B5EF4-FFF2-40B4-BE49-F238E27FC236}">
                <a16:creationId xmlns:a16="http://schemas.microsoft.com/office/drawing/2014/main" xmlns="" id="{6A30B188-5005-491E-B1B8-F15E281D86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4835" y="4838164"/>
            <a:ext cx="1071054" cy="283419"/>
          </a:xfrm>
          <a:prstGeom prst="rect">
            <a:avLst/>
          </a:prstGeom>
          <a:noFill/>
          <a:extLst>
            <a:ext uri="{909E8E84-426E-40DD-AFC4-6F175D3DCCD1}">
              <a14:hiddenFill xmlns:a14="http://schemas.microsoft.com/office/drawing/2010/main">
                <a:solidFill>
                  <a:srgbClr val="FFFFFF"/>
                </a:solidFill>
              </a14:hiddenFill>
            </a:ext>
          </a:extLst>
        </p:spPr>
      </p:pic>
      <p:sp>
        <p:nvSpPr>
          <p:cNvPr id="184" name="AutoShape 14" descr="See the source image">
            <a:extLst>
              <a:ext uri="{FF2B5EF4-FFF2-40B4-BE49-F238E27FC236}">
                <a16:creationId xmlns:a16="http://schemas.microsoft.com/office/drawing/2014/main" xmlns="" id="{0A5DC310-D8E2-4278-9E12-51BE5327160E}"/>
              </a:ext>
            </a:extLst>
          </p:cNvPr>
          <p:cNvSpPr>
            <a:spLocks noChangeAspect="1" noChangeArrowheads="1"/>
          </p:cNvSpPr>
          <p:nvPr/>
        </p:nvSpPr>
        <p:spPr bwMode="auto">
          <a:xfrm>
            <a:off x="6167720" y="3351536"/>
            <a:ext cx="104331" cy="1043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00" b="0" i="0" u="none" strike="noStrike" kern="1200" cap="none" spc="0" normalizeH="0" baseline="0" noProof="0">
              <a:ln>
                <a:noFill/>
              </a:ln>
              <a:solidFill>
                <a:schemeClr val="bg1"/>
              </a:solidFill>
              <a:effectLst/>
              <a:uLnTx/>
              <a:uFillTx/>
              <a:latin typeface="+mj-ea"/>
              <a:ea typeface="+mj-ea"/>
              <a:cs typeface="+mn-cs"/>
            </a:endParaRPr>
          </a:p>
        </p:txBody>
      </p:sp>
      <p:pic>
        <p:nvPicPr>
          <p:cNvPr id="185" name="Picture 16" descr="See the source image">
            <a:extLst>
              <a:ext uri="{FF2B5EF4-FFF2-40B4-BE49-F238E27FC236}">
                <a16:creationId xmlns:a16="http://schemas.microsoft.com/office/drawing/2014/main" xmlns="" id="{CED61641-37CF-44A5-BD88-88987A335599}"/>
              </a:ext>
            </a:extLst>
          </p:cNvPr>
          <p:cNvPicPr>
            <a:picLocks noChangeAspect="1" noChangeArrowheads="1"/>
          </p:cNvPicPr>
          <p:nvPr/>
        </p:nvPicPr>
        <p:blipFill>
          <a:blip r:embed="rId9" cstate="print">
            <a:biLevel thresh="25000"/>
            <a:extLst>
              <a:ext uri="{28A0092B-C50C-407E-A947-70E740481C1C}">
                <a14:useLocalDpi xmlns:a14="http://schemas.microsoft.com/office/drawing/2010/main" val="0"/>
              </a:ext>
            </a:extLst>
          </a:blip>
          <a:srcRect/>
          <a:stretch>
            <a:fillRect/>
          </a:stretch>
        </p:blipFill>
        <p:spPr bwMode="auto">
          <a:xfrm>
            <a:off x="6989365" y="4773098"/>
            <a:ext cx="502732" cy="501259"/>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20" descr="See the source image">
            <a:extLst>
              <a:ext uri="{FF2B5EF4-FFF2-40B4-BE49-F238E27FC236}">
                <a16:creationId xmlns:a16="http://schemas.microsoft.com/office/drawing/2014/main" xmlns="" id="{CE672390-828F-41B7-92F1-8BF20CDB170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22214" y="4805887"/>
            <a:ext cx="941610" cy="396653"/>
          </a:xfrm>
          <a:prstGeom prst="rect">
            <a:avLst/>
          </a:prstGeom>
          <a:noFill/>
          <a:extLst>
            <a:ext uri="{909E8E84-426E-40DD-AFC4-6F175D3DCCD1}">
              <a14:hiddenFill xmlns:a14="http://schemas.microsoft.com/office/drawing/2010/main">
                <a:solidFill>
                  <a:srgbClr val="FFFFFF"/>
                </a:solidFill>
              </a14:hiddenFill>
            </a:ext>
          </a:extLst>
        </p:spPr>
      </p:pic>
      <p:sp>
        <p:nvSpPr>
          <p:cNvPr id="187" name="AutoShape 22" descr="See the source image">
            <a:extLst>
              <a:ext uri="{FF2B5EF4-FFF2-40B4-BE49-F238E27FC236}">
                <a16:creationId xmlns:a16="http://schemas.microsoft.com/office/drawing/2014/main" xmlns="" id="{E987A874-82CB-4284-95E3-D8B9EBFAFB76}"/>
              </a:ext>
            </a:extLst>
          </p:cNvPr>
          <p:cNvSpPr>
            <a:spLocks noChangeAspect="1" noChangeArrowheads="1"/>
          </p:cNvSpPr>
          <p:nvPr/>
        </p:nvSpPr>
        <p:spPr bwMode="auto">
          <a:xfrm>
            <a:off x="6219886" y="3403702"/>
            <a:ext cx="104331" cy="1043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00" b="0" i="0" u="none" strike="noStrike" kern="1200" cap="none" spc="0" normalizeH="0" baseline="0" noProof="0">
              <a:ln>
                <a:noFill/>
              </a:ln>
              <a:solidFill>
                <a:schemeClr val="bg1"/>
              </a:solidFill>
              <a:effectLst/>
              <a:uLnTx/>
              <a:uFillTx/>
              <a:latin typeface="+mj-ea"/>
              <a:ea typeface="+mj-ea"/>
              <a:cs typeface="+mn-cs"/>
            </a:endParaRPr>
          </a:p>
        </p:txBody>
      </p:sp>
      <p:cxnSp>
        <p:nvCxnSpPr>
          <p:cNvPr id="188" name="直接连接符 187">
            <a:extLst>
              <a:ext uri="{FF2B5EF4-FFF2-40B4-BE49-F238E27FC236}">
                <a16:creationId xmlns:a16="http://schemas.microsoft.com/office/drawing/2014/main" xmlns="" id="{A2D9D7B5-608E-4304-BB26-501A79A04E1D}"/>
              </a:ext>
            </a:extLst>
          </p:cNvPr>
          <p:cNvCxnSpPr>
            <a:cxnSpLocks/>
          </p:cNvCxnSpPr>
          <p:nvPr/>
        </p:nvCxnSpPr>
        <p:spPr>
          <a:xfrm flipV="1">
            <a:off x="7539073" y="2460603"/>
            <a:ext cx="1856418" cy="18940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直接连接符 188">
            <a:extLst>
              <a:ext uri="{FF2B5EF4-FFF2-40B4-BE49-F238E27FC236}">
                <a16:creationId xmlns:a16="http://schemas.microsoft.com/office/drawing/2014/main" xmlns="" id="{84584CDB-0A99-4EE8-A62F-677EEEDC8693}"/>
              </a:ext>
            </a:extLst>
          </p:cNvPr>
          <p:cNvCxnSpPr>
            <a:cxnSpLocks/>
          </p:cNvCxnSpPr>
          <p:nvPr/>
        </p:nvCxnSpPr>
        <p:spPr>
          <a:xfrm flipV="1">
            <a:off x="6151905" y="1140548"/>
            <a:ext cx="0" cy="26483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文本框 20">
            <a:extLst>
              <a:ext uri="{FF2B5EF4-FFF2-40B4-BE49-F238E27FC236}">
                <a16:creationId xmlns:a16="http://schemas.microsoft.com/office/drawing/2014/main" xmlns="" id="{4B6D6339-8C67-49C0-827E-8A929F99B62F}"/>
              </a:ext>
            </a:extLst>
          </p:cNvPr>
          <p:cNvSpPr txBox="1"/>
          <p:nvPr/>
        </p:nvSpPr>
        <p:spPr>
          <a:xfrm rot="4073829">
            <a:off x="9367709" y="3744981"/>
            <a:ext cx="1698505" cy="996331"/>
          </a:xfrm>
          <a:prstGeom prst="blockArc">
            <a:avLst>
              <a:gd name="adj1" fmla="val 11684899"/>
              <a:gd name="adj2" fmla="val 20579246"/>
              <a:gd name="adj3" fmla="val 4977"/>
            </a:avLst>
          </a:prstGeom>
          <a:noFill/>
          <a:ln w="6350" cap="flat" cmpd="sng" algn="ctr">
            <a:noFill/>
            <a:prstDash val="solid"/>
            <a:miter lim="800000"/>
          </a:ln>
          <a:effectLst/>
        </p:spPr>
        <p:txBody>
          <a:bodyPr rot="0" spcFirstLastPara="1" vertOverflow="overflow" horzOverflow="overflow" vert="horz" wrap="square" lIns="91440" tIns="45720" rIns="91440" bIns="45720" numCol="1" spcCol="0" rtlCol="0" fromWordArt="0" anchor="ctr" anchorCtr="0" forceAA="0" compatLnSpc="1">
            <a:prstTxWarp prst="textArchUp">
              <a:avLst/>
            </a:prstTxWarp>
            <a:noAutofit/>
          </a:bodyPr>
          <a:lstStyle>
            <a:defPPr>
              <a:defRPr lang="zh-CN"/>
            </a:defPPr>
            <a:lvl1pPr marR="0" lvl="0" indent="0" algn="ctr" defTabSz="4978893" fontAlgn="auto">
              <a:lnSpc>
                <a:spcPct val="100000"/>
              </a:lnSpc>
              <a:spcBef>
                <a:spcPts val="0"/>
              </a:spcBef>
              <a:spcAft>
                <a:spcPts val="0"/>
              </a:spcAft>
              <a:buClrTx/>
              <a:buSzTx/>
              <a:buFontTx/>
              <a:buNone/>
              <a:tabLst/>
              <a:defRPr kumimoji="0" sz="4400" b="1" i="0" u="none" strike="noStrike" kern="1500" cap="none" spc="300" normalizeH="0" baseline="0">
                <a:ln>
                  <a:noFill/>
                </a:ln>
                <a:solidFill>
                  <a:prstClr val="white"/>
                </a:solidFill>
                <a:effectLst/>
                <a:uLnTx/>
                <a:uFillTx/>
                <a:latin typeface="Calibri" panose="020F0502020204030204"/>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latin typeface="+mj-ea"/>
                <a:ea typeface="+mj-ea"/>
                <a:cs typeface="Arial" panose="020B0604020202020204" pitchFamily="34" charset="0"/>
                <a:sym typeface="Arial" panose="020B0604020202020204" pitchFamily="34" charset="0"/>
              </a:rPr>
              <a:t>Cloud</a:t>
            </a:r>
            <a:endParaRPr lang="zh-CN" altLang="en-US" sz="1600" dirty="0">
              <a:latin typeface="+mj-ea"/>
              <a:ea typeface="+mj-ea"/>
              <a:cs typeface="Arial" panose="020B0604020202020204" pitchFamily="34" charset="0"/>
              <a:sym typeface="Arial" panose="020B0604020202020204" pitchFamily="34" charset="0"/>
            </a:endParaRPr>
          </a:p>
        </p:txBody>
      </p:sp>
      <p:sp>
        <p:nvSpPr>
          <p:cNvPr id="191" name="文本框 20">
            <a:extLst>
              <a:ext uri="{FF2B5EF4-FFF2-40B4-BE49-F238E27FC236}">
                <a16:creationId xmlns:a16="http://schemas.microsoft.com/office/drawing/2014/main" xmlns="" id="{9774707E-A9B4-4B88-9661-F182052816F4}"/>
              </a:ext>
            </a:extLst>
          </p:cNvPr>
          <p:cNvSpPr txBox="1"/>
          <p:nvPr/>
        </p:nvSpPr>
        <p:spPr>
          <a:xfrm rot="17837272">
            <a:off x="1136749" y="3612794"/>
            <a:ext cx="1593234" cy="697108"/>
          </a:xfrm>
          <a:prstGeom prst="blockArc">
            <a:avLst/>
          </a:prstGeom>
          <a:noFill/>
          <a:ln w="6350" cap="flat" cmpd="sng" algn="ctr">
            <a:noFill/>
            <a:prstDash val="solid"/>
            <a:miter lim="800000"/>
          </a:ln>
          <a:effectLst/>
        </p:spPr>
        <p:txBody>
          <a:bodyPr rot="0" spcFirstLastPara="1" vertOverflow="overflow" horzOverflow="overflow" vert="horz" wrap="square" lIns="91440" tIns="45720" rIns="91440" bIns="45720" numCol="1" spcCol="0" rtlCol="0" fromWordArt="0" anchor="ctr" anchorCtr="0" forceAA="0" compatLnSpc="1">
            <a:prstTxWarp prst="textArchUp">
              <a:avLst/>
            </a:prstTxWarp>
            <a:noAutofit/>
          </a:bodyPr>
          <a:lstStyle>
            <a:defPPr>
              <a:defRPr lang="zh-CN"/>
            </a:defPPr>
            <a:lvl1pPr marR="0" lvl="0" indent="0" algn="ctr" defTabSz="4978893" fontAlgn="auto">
              <a:lnSpc>
                <a:spcPct val="100000"/>
              </a:lnSpc>
              <a:spcBef>
                <a:spcPts val="0"/>
              </a:spcBef>
              <a:spcAft>
                <a:spcPts val="0"/>
              </a:spcAft>
              <a:buClrTx/>
              <a:buSzTx/>
              <a:buFontTx/>
              <a:buNone/>
              <a:tabLst/>
              <a:defRPr kumimoji="0" sz="4000" b="1" i="0" u="none" strike="noStrike" kern="1500" cap="none" spc="300" normalizeH="0" baseline="0">
                <a:ln>
                  <a:noFill/>
                </a:ln>
                <a:solidFill>
                  <a:prstClr val="white"/>
                </a:solidFill>
                <a:effectLst/>
                <a:uLnTx/>
                <a:uFillTx/>
                <a:latin typeface="Calibri" panose="020F0502020204030204"/>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defRPr/>
            </a:pPr>
            <a:r>
              <a:rPr lang="en-US" altLang="zh-CN" sz="1600" dirty="0">
                <a:latin typeface="+mj-ea"/>
                <a:ea typeface="+mj-ea"/>
                <a:cs typeface="Arial" panose="020B0604020202020204" pitchFamily="34" charset="0"/>
                <a:sym typeface="Arial" panose="020B0604020202020204" pitchFamily="34" charset="0"/>
              </a:rPr>
              <a:t>Chip</a:t>
            </a:r>
            <a:endParaRPr kumimoji="0" lang="zh-CN" altLang="en-US" sz="1600" b="1" i="0" u="none" strike="noStrike" kern="1500" cap="none" spc="300" normalizeH="0" baseline="0" noProof="0" dirty="0">
              <a:ln>
                <a:noFill/>
              </a:ln>
              <a:solidFill>
                <a:schemeClr val="bg1"/>
              </a:solidFill>
              <a:effectLst/>
              <a:uLnTx/>
              <a:uFillTx/>
              <a:latin typeface="+mj-ea"/>
              <a:ea typeface="+mj-ea"/>
              <a:cs typeface="Arial" panose="020B0604020202020204" pitchFamily="34" charset="0"/>
              <a:sym typeface="Arial" panose="020B0604020202020204" pitchFamily="34" charset="0"/>
            </a:endParaRPr>
          </a:p>
        </p:txBody>
      </p:sp>
      <p:pic>
        <p:nvPicPr>
          <p:cNvPr id="192" name="Picture 34" descr="See the source image">
            <a:extLst>
              <a:ext uri="{FF2B5EF4-FFF2-40B4-BE49-F238E27FC236}">
                <a16:creationId xmlns:a16="http://schemas.microsoft.com/office/drawing/2014/main" xmlns="" id="{B75BB057-713E-45F1-8F51-F94A1376F77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74915" y="3604631"/>
            <a:ext cx="605821" cy="588042"/>
          </a:xfrm>
          <a:prstGeom prst="rect">
            <a:avLst/>
          </a:prstGeom>
          <a:noFill/>
          <a:extLst>
            <a:ext uri="{909E8E84-426E-40DD-AFC4-6F175D3DCCD1}">
              <a14:hiddenFill xmlns:a14="http://schemas.microsoft.com/office/drawing/2010/main">
                <a:solidFill>
                  <a:srgbClr val="FFFFFF"/>
                </a:solidFill>
              </a14:hiddenFill>
            </a:ext>
          </a:extLst>
        </p:spPr>
      </p:pic>
      <p:pic>
        <p:nvPicPr>
          <p:cNvPr id="193" name="图片 192">
            <a:extLst>
              <a:ext uri="{FF2B5EF4-FFF2-40B4-BE49-F238E27FC236}">
                <a16:creationId xmlns:a16="http://schemas.microsoft.com/office/drawing/2014/main" xmlns="" id="{913C535D-2FCC-4EC2-A8F9-1EAFE5E1379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2379" y="4063482"/>
            <a:ext cx="1075196" cy="300442"/>
          </a:xfrm>
          <a:prstGeom prst="rect">
            <a:avLst/>
          </a:prstGeom>
        </p:spPr>
      </p:pic>
      <p:pic>
        <p:nvPicPr>
          <p:cNvPr id="194" name="图片 193">
            <a:extLst>
              <a:ext uri="{FF2B5EF4-FFF2-40B4-BE49-F238E27FC236}">
                <a16:creationId xmlns:a16="http://schemas.microsoft.com/office/drawing/2014/main" xmlns="" id="{AAD81789-3C74-4E77-B266-8837DFD8675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37291" y="4569815"/>
            <a:ext cx="476174" cy="419513"/>
          </a:xfrm>
          <a:prstGeom prst="rect">
            <a:avLst/>
          </a:prstGeom>
        </p:spPr>
      </p:pic>
      <p:sp>
        <p:nvSpPr>
          <p:cNvPr id="195" name="文本框 194">
            <a:extLst>
              <a:ext uri="{FF2B5EF4-FFF2-40B4-BE49-F238E27FC236}">
                <a16:creationId xmlns:a16="http://schemas.microsoft.com/office/drawing/2014/main" xmlns="" id="{DBF38683-912A-4940-A9DD-ECDFC0F9D932}"/>
              </a:ext>
            </a:extLst>
          </p:cNvPr>
          <p:cNvSpPr txBox="1"/>
          <p:nvPr/>
        </p:nvSpPr>
        <p:spPr>
          <a:xfrm>
            <a:off x="9514531" y="5017033"/>
            <a:ext cx="1121693" cy="154270"/>
          </a:xfrm>
          <a:prstGeom prst="roundRect">
            <a:avLst>
              <a:gd name="adj" fmla="val 50000"/>
            </a:avLst>
          </a:prstGeom>
          <a:no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R="0" lvl="0" indent="0" algn="ctr" defTabSz="4978893" fontAlgn="auto">
              <a:lnSpc>
                <a:spcPct val="100000"/>
              </a:lnSpc>
              <a:spcBef>
                <a:spcPts val="0"/>
              </a:spcBef>
              <a:spcAft>
                <a:spcPts val="0"/>
              </a:spcAft>
              <a:buClrTx/>
              <a:buSzTx/>
              <a:buFontTx/>
              <a:buNone/>
              <a:tabLst/>
              <a:defRPr kumimoji="0" sz="3600" b="1" i="0" u="none" strike="noStrike" kern="1500" cap="none" spc="300" normalizeH="0" baseline="0">
                <a:ln>
                  <a:noFill/>
                </a:ln>
                <a:solidFill>
                  <a:prstClr val="white"/>
                </a:solidFill>
                <a:effectLst/>
                <a:uLnTx/>
                <a:uFillTx/>
                <a:latin typeface="Calibri" panose="020F0502020204030204"/>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978893" rtl="0" eaLnBrk="1" fontAlgn="auto" latinLnBrk="0" hangingPunct="1">
              <a:lnSpc>
                <a:spcPct val="100000"/>
              </a:lnSpc>
              <a:spcBef>
                <a:spcPts val="0"/>
              </a:spcBef>
              <a:spcAft>
                <a:spcPts val="0"/>
              </a:spcAft>
              <a:buClrTx/>
              <a:buSzTx/>
              <a:buFontTx/>
              <a:buNone/>
              <a:tabLst/>
              <a:defRPr/>
            </a:pPr>
            <a:r>
              <a:rPr kumimoji="0" lang="en-US" altLang="zh-CN" sz="1000" b="1" i="0" u="none" strike="noStrike" kern="1500" cap="none" spc="300" normalizeH="0" baseline="0" noProof="0" dirty="0">
                <a:ln>
                  <a:noFill/>
                </a:ln>
                <a:solidFill>
                  <a:schemeClr val="bg1"/>
                </a:solidFill>
                <a:effectLst/>
                <a:uLnTx/>
                <a:uFillTx/>
                <a:latin typeface="+mj-ea"/>
                <a:ea typeface="+mj-ea"/>
                <a:cs typeface="Dubai Medium" panose="020B0603030403030204" pitchFamily="34" charset="-78"/>
                <a:sym typeface="Arial" panose="020B0604020202020204" pitchFamily="34" charset="0"/>
              </a:rPr>
              <a:t>Baidu Cloud</a:t>
            </a:r>
            <a:endParaRPr kumimoji="0" lang="zh-CN" altLang="en-US" sz="1000" b="1" i="0" u="none" strike="noStrike" kern="1500" cap="none" spc="300" normalizeH="0" baseline="0" noProof="0" dirty="0">
              <a:ln>
                <a:noFill/>
              </a:ln>
              <a:solidFill>
                <a:schemeClr val="bg1"/>
              </a:solidFill>
              <a:effectLst/>
              <a:uLnTx/>
              <a:uFillTx/>
              <a:latin typeface="+mj-ea"/>
              <a:ea typeface="+mj-ea"/>
              <a:cs typeface="Dubai Medium" panose="020B0603030403030204" pitchFamily="34" charset="-78"/>
              <a:sym typeface="Arial" panose="020B0604020202020204" pitchFamily="34" charset="0"/>
            </a:endParaRPr>
          </a:p>
        </p:txBody>
      </p:sp>
      <p:pic>
        <p:nvPicPr>
          <p:cNvPr id="196" name="图片 195">
            <a:extLst>
              <a:ext uri="{FF2B5EF4-FFF2-40B4-BE49-F238E27FC236}">
                <a16:creationId xmlns:a16="http://schemas.microsoft.com/office/drawing/2014/main" xmlns="" id="{E04F4F50-F781-4A3C-8CA5-9568B1CC0A0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42475" y="2887791"/>
            <a:ext cx="834242" cy="411586"/>
          </a:xfrm>
          <a:prstGeom prst="rect">
            <a:avLst/>
          </a:prstGeom>
        </p:spPr>
      </p:pic>
      <p:pic>
        <p:nvPicPr>
          <p:cNvPr id="197" name="图片 196">
            <a:extLst>
              <a:ext uri="{FF2B5EF4-FFF2-40B4-BE49-F238E27FC236}">
                <a16:creationId xmlns:a16="http://schemas.microsoft.com/office/drawing/2014/main" xmlns="" id="{F847A9F5-8FAE-4D20-888F-488821483EF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46418" y="4474298"/>
            <a:ext cx="986100" cy="429551"/>
          </a:xfrm>
          <a:prstGeom prst="rect">
            <a:avLst/>
          </a:prstGeom>
        </p:spPr>
      </p:pic>
      <p:pic>
        <p:nvPicPr>
          <p:cNvPr id="198" name="Picture 42" descr="See the source image">
            <a:extLst>
              <a:ext uri="{FF2B5EF4-FFF2-40B4-BE49-F238E27FC236}">
                <a16:creationId xmlns:a16="http://schemas.microsoft.com/office/drawing/2014/main" xmlns="" id="{F480E224-EB36-4AEF-B7BB-195DDBAE72D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985157" y="3443450"/>
            <a:ext cx="552407" cy="552407"/>
          </a:xfrm>
          <a:prstGeom prst="rect">
            <a:avLst/>
          </a:prstGeom>
          <a:noFill/>
          <a:extLst>
            <a:ext uri="{909E8E84-426E-40DD-AFC4-6F175D3DCCD1}">
              <a14:hiddenFill xmlns:a14="http://schemas.microsoft.com/office/drawing/2010/main">
                <a:solidFill>
                  <a:srgbClr val="FFFFFF"/>
                </a:solidFill>
              </a14:hiddenFill>
            </a:ext>
          </a:extLst>
        </p:spPr>
      </p:pic>
      <p:pic>
        <p:nvPicPr>
          <p:cNvPr id="199" name="图片 198">
            <a:extLst>
              <a:ext uri="{FF2B5EF4-FFF2-40B4-BE49-F238E27FC236}">
                <a16:creationId xmlns:a16="http://schemas.microsoft.com/office/drawing/2014/main" xmlns="" id="{8CE572B8-ED17-4C1E-AEDB-0A87017A422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556177" y="3931004"/>
            <a:ext cx="876356" cy="505488"/>
          </a:xfrm>
          <a:prstGeom prst="rect">
            <a:avLst/>
          </a:prstGeom>
        </p:spPr>
      </p:pic>
      <p:pic>
        <p:nvPicPr>
          <p:cNvPr id="200" name="Picture 48" descr="See the source image">
            <a:extLst>
              <a:ext uri="{FF2B5EF4-FFF2-40B4-BE49-F238E27FC236}">
                <a16:creationId xmlns:a16="http://schemas.microsoft.com/office/drawing/2014/main" xmlns="" id="{84FE07B2-54D8-4B48-88E4-236330DA94C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572922" y="5069788"/>
            <a:ext cx="442170" cy="386719"/>
          </a:xfrm>
          <a:prstGeom prst="rect">
            <a:avLst/>
          </a:prstGeom>
          <a:noFill/>
          <a:extLst>
            <a:ext uri="{909E8E84-426E-40DD-AFC4-6F175D3DCCD1}">
              <a14:hiddenFill xmlns:a14="http://schemas.microsoft.com/office/drawing/2010/main">
                <a:solidFill>
                  <a:srgbClr val="FFFFFF"/>
                </a:solidFill>
              </a14:hiddenFill>
            </a:ext>
          </a:extLst>
        </p:spPr>
      </p:pic>
      <p:sp>
        <p:nvSpPr>
          <p:cNvPr id="201" name="文本框 20">
            <a:extLst>
              <a:ext uri="{FF2B5EF4-FFF2-40B4-BE49-F238E27FC236}">
                <a16:creationId xmlns:a16="http://schemas.microsoft.com/office/drawing/2014/main" xmlns="" id="{7D9F496A-1A65-4D8C-BCF8-63092BD4E8CE}"/>
              </a:ext>
            </a:extLst>
          </p:cNvPr>
          <p:cNvSpPr txBox="1"/>
          <p:nvPr/>
        </p:nvSpPr>
        <p:spPr>
          <a:xfrm>
            <a:off x="8259535" y="5485730"/>
            <a:ext cx="1093731" cy="159509"/>
          </a:xfrm>
          <a:prstGeom prst="roundRect">
            <a:avLst>
              <a:gd name="adj" fmla="val 50000"/>
            </a:avLst>
          </a:prstGeom>
          <a:no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R="0" lvl="0" indent="0" algn="ctr" defTabSz="4978893" fontAlgn="auto">
              <a:lnSpc>
                <a:spcPct val="100000"/>
              </a:lnSpc>
              <a:spcBef>
                <a:spcPts val="0"/>
              </a:spcBef>
              <a:spcAft>
                <a:spcPts val="0"/>
              </a:spcAft>
              <a:buClrTx/>
              <a:buSzTx/>
              <a:buFontTx/>
              <a:buNone/>
              <a:tabLst/>
              <a:defRPr kumimoji="0" sz="3600" b="1" i="0" u="none" strike="noStrike" kern="1500" cap="none" spc="300" normalizeH="0" baseline="0">
                <a:ln>
                  <a:noFill/>
                </a:ln>
                <a:solidFill>
                  <a:prstClr val="white"/>
                </a:solidFill>
                <a:effectLst/>
                <a:uLnTx/>
                <a:uFillTx/>
                <a:latin typeface="Calibri" panose="020F0502020204030204"/>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978893" rtl="0" eaLnBrk="1" fontAlgn="auto" latinLnBrk="0" hangingPunct="1">
              <a:lnSpc>
                <a:spcPct val="100000"/>
              </a:lnSpc>
              <a:spcBef>
                <a:spcPts val="0"/>
              </a:spcBef>
              <a:spcAft>
                <a:spcPts val="0"/>
              </a:spcAft>
              <a:buClrTx/>
              <a:buSzTx/>
              <a:buFontTx/>
              <a:buNone/>
              <a:tabLst/>
              <a:defRPr/>
            </a:pPr>
            <a:r>
              <a:rPr kumimoji="0" lang="en-US" altLang="zh-CN" sz="800" b="1" i="0" u="none" strike="noStrike" kern="1500" cap="none" spc="300" normalizeH="0" baseline="0" noProof="0" dirty="0">
                <a:ln>
                  <a:noFill/>
                </a:ln>
                <a:solidFill>
                  <a:schemeClr val="bg1"/>
                </a:solidFill>
                <a:effectLst/>
                <a:uLnTx/>
                <a:uFillTx/>
                <a:latin typeface="+mj-ea"/>
                <a:ea typeface="+mj-ea"/>
                <a:cs typeface="Dubai Medium" panose="020B0603030403030204" pitchFamily="34" charset="-78"/>
                <a:sym typeface="Arial" panose="020B0604020202020204" pitchFamily="34" charset="0"/>
              </a:rPr>
              <a:t>IBM Cloud</a:t>
            </a:r>
            <a:endParaRPr kumimoji="0" lang="zh-CN" altLang="en-US" sz="800" b="1" i="0" u="none" strike="noStrike" kern="1500" cap="none" spc="300" normalizeH="0" baseline="0" noProof="0" dirty="0">
              <a:ln>
                <a:noFill/>
              </a:ln>
              <a:solidFill>
                <a:schemeClr val="bg1"/>
              </a:solidFill>
              <a:effectLst/>
              <a:uLnTx/>
              <a:uFillTx/>
              <a:latin typeface="+mj-ea"/>
              <a:ea typeface="+mj-ea"/>
              <a:cs typeface="Dubai Medium" panose="020B0603030403030204" pitchFamily="34" charset="-78"/>
              <a:sym typeface="Arial" panose="020B0604020202020204" pitchFamily="34" charset="0"/>
            </a:endParaRPr>
          </a:p>
        </p:txBody>
      </p:sp>
      <p:pic>
        <p:nvPicPr>
          <p:cNvPr id="202" name="Picture 68" descr="See the source image">
            <a:extLst>
              <a:ext uri="{FF2B5EF4-FFF2-40B4-BE49-F238E27FC236}">
                <a16:creationId xmlns:a16="http://schemas.microsoft.com/office/drawing/2014/main" xmlns="" id="{B461D89E-A0DD-4B9D-9F3C-0D8C9E575AA3}"/>
              </a:ext>
            </a:extLst>
          </p:cNvPr>
          <p:cNvPicPr>
            <a:picLocks noChangeAspect="1" noChangeArrowheads="1"/>
          </p:cNvPicPr>
          <p:nvPr/>
        </p:nvPicPr>
        <p:blipFill>
          <a:blip r:embed="rId19" cstate="print">
            <a:biLevel thresh="25000"/>
            <a:extLst>
              <a:ext uri="{28A0092B-C50C-407E-A947-70E740481C1C}">
                <a14:useLocalDpi xmlns:a14="http://schemas.microsoft.com/office/drawing/2010/main" val="0"/>
              </a:ext>
            </a:extLst>
          </a:blip>
          <a:srcRect/>
          <a:stretch>
            <a:fillRect/>
          </a:stretch>
        </p:blipFill>
        <p:spPr bwMode="auto">
          <a:xfrm>
            <a:off x="2510252" y="2992206"/>
            <a:ext cx="798789" cy="529863"/>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66" descr="See the source image">
            <a:extLst>
              <a:ext uri="{FF2B5EF4-FFF2-40B4-BE49-F238E27FC236}">
                <a16:creationId xmlns:a16="http://schemas.microsoft.com/office/drawing/2014/main" xmlns="" id="{02809A39-886B-4547-AD58-D827190B297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314986" y="3637152"/>
            <a:ext cx="508468" cy="394784"/>
          </a:xfrm>
          <a:prstGeom prst="rect">
            <a:avLst/>
          </a:prstGeom>
          <a:noFill/>
          <a:extLst>
            <a:ext uri="{909E8E84-426E-40DD-AFC4-6F175D3DCCD1}">
              <a14:hiddenFill xmlns:a14="http://schemas.microsoft.com/office/drawing/2010/main">
                <a:solidFill>
                  <a:srgbClr val="FFFFFF"/>
                </a:solidFill>
              </a14:hiddenFill>
            </a:ext>
          </a:extLst>
        </p:spPr>
      </p:pic>
      <p:pic>
        <p:nvPicPr>
          <p:cNvPr id="204" name="图片 203">
            <a:extLst>
              <a:ext uri="{FF2B5EF4-FFF2-40B4-BE49-F238E27FC236}">
                <a16:creationId xmlns:a16="http://schemas.microsoft.com/office/drawing/2014/main" xmlns="" id="{FBB744CD-81E9-4B31-A490-AAB627D9501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146838" y="4218397"/>
            <a:ext cx="976313" cy="212137"/>
          </a:xfrm>
          <a:prstGeom prst="rect">
            <a:avLst/>
          </a:prstGeom>
        </p:spPr>
      </p:pic>
      <p:pic>
        <p:nvPicPr>
          <p:cNvPr id="205" name="Picture 82" descr="See the source image">
            <a:extLst>
              <a:ext uri="{FF2B5EF4-FFF2-40B4-BE49-F238E27FC236}">
                <a16:creationId xmlns:a16="http://schemas.microsoft.com/office/drawing/2014/main" xmlns="" id="{E9593F1D-D701-4EE2-B942-24D6C06793F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970079" y="4192666"/>
            <a:ext cx="936435" cy="390181"/>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84" descr="See the source image">
            <a:extLst>
              <a:ext uri="{FF2B5EF4-FFF2-40B4-BE49-F238E27FC236}">
                <a16:creationId xmlns:a16="http://schemas.microsoft.com/office/drawing/2014/main" xmlns="" id="{43C4C691-1C60-4A5D-B379-F680BBD201FB}"/>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76580" y="5189841"/>
            <a:ext cx="1032022" cy="373606"/>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4" descr="IBM logo 的图像结果">
            <a:extLst>
              <a:ext uri="{FF2B5EF4-FFF2-40B4-BE49-F238E27FC236}">
                <a16:creationId xmlns:a16="http://schemas.microsoft.com/office/drawing/2014/main" xmlns="" id="{F92B43B5-AB91-4CDC-A3AA-88A0E451E9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294" y="4637225"/>
            <a:ext cx="506706" cy="202682"/>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92" descr="See the source image">
            <a:extLst>
              <a:ext uri="{FF2B5EF4-FFF2-40B4-BE49-F238E27FC236}">
                <a16:creationId xmlns:a16="http://schemas.microsoft.com/office/drawing/2014/main" xmlns="" id="{299745B2-AD65-479D-AF43-81F546603CF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003498" y="3705050"/>
            <a:ext cx="1069338" cy="414284"/>
          </a:xfrm>
          <a:prstGeom prst="rect">
            <a:avLst/>
          </a:prstGeom>
          <a:noFill/>
          <a:extLst>
            <a:ext uri="{909E8E84-426E-40DD-AFC4-6F175D3DCCD1}">
              <a14:hiddenFill xmlns:a14="http://schemas.microsoft.com/office/drawing/2010/main">
                <a:solidFill>
                  <a:srgbClr val="FFFFFF"/>
                </a:solidFill>
              </a14:hiddenFill>
            </a:ext>
          </a:extLst>
        </p:spPr>
      </p:pic>
      <p:pic>
        <p:nvPicPr>
          <p:cNvPr id="209" name="图片 208">
            <a:extLst>
              <a:ext uri="{FF2B5EF4-FFF2-40B4-BE49-F238E27FC236}">
                <a16:creationId xmlns:a16="http://schemas.microsoft.com/office/drawing/2014/main" xmlns="" id="{0AF5E977-5C0E-4E04-9DFD-7E7EE1970D99}"/>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087706" y="1987893"/>
            <a:ext cx="345356" cy="426959"/>
          </a:xfrm>
          <a:prstGeom prst="rect">
            <a:avLst/>
          </a:prstGeom>
        </p:spPr>
      </p:pic>
      <p:pic>
        <p:nvPicPr>
          <p:cNvPr id="210" name="Picture 82" descr="See the source image">
            <a:extLst>
              <a:ext uri="{FF2B5EF4-FFF2-40B4-BE49-F238E27FC236}">
                <a16:creationId xmlns:a16="http://schemas.microsoft.com/office/drawing/2014/main" xmlns="" id="{BDDE547C-0D46-444D-8067-A6E195D2C298}"/>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315511" y="2197900"/>
            <a:ext cx="653898" cy="272457"/>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96" descr="See the source image">
            <a:extLst>
              <a:ext uri="{FF2B5EF4-FFF2-40B4-BE49-F238E27FC236}">
                <a16:creationId xmlns:a16="http://schemas.microsoft.com/office/drawing/2014/main" xmlns="" id="{37E3BF9A-DEE3-4B07-82A9-0C62D731D969}"/>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317661" y="1772237"/>
            <a:ext cx="918305" cy="214842"/>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98" descr="See the source image">
            <a:extLst>
              <a:ext uri="{FF2B5EF4-FFF2-40B4-BE49-F238E27FC236}">
                <a16:creationId xmlns:a16="http://schemas.microsoft.com/office/drawing/2014/main" xmlns="" id="{4C9BB524-C06D-4750-AD4A-CDBFDCA9591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561168" y="2321644"/>
            <a:ext cx="452912" cy="406103"/>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100" descr="See the source image">
            <a:extLst>
              <a:ext uri="{FF2B5EF4-FFF2-40B4-BE49-F238E27FC236}">
                <a16:creationId xmlns:a16="http://schemas.microsoft.com/office/drawing/2014/main" xmlns="" id="{1B5304C4-C352-486B-A4D1-6C7BCDCB98DD}"/>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348127" y="1428501"/>
            <a:ext cx="781085" cy="304015"/>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102" descr="See the source image">
            <a:extLst>
              <a:ext uri="{FF2B5EF4-FFF2-40B4-BE49-F238E27FC236}">
                <a16:creationId xmlns:a16="http://schemas.microsoft.com/office/drawing/2014/main" xmlns="" id="{5B7645E9-3BC5-4E35-AC42-D83B57FF8CE1}"/>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213606" y="1957128"/>
            <a:ext cx="1078522" cy="599371"/>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104" descr="See the source image">
            <a:extLst>
              <a:ext uri="{FF2B5EF4-FFF2-40B4-BE49-F238E27FC236}">
                <a16:creationId xmlns:a16="http://schemas.microsoft.com/office/drawing/2014/main" xmlns="" id="{E45BA756-9CA5-4F00-BF0E-6C7615C06099}"/>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159677" y="1614266"/>
            <a:ext cx="956486" cy="537883"/>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108" descr="See the source image">
            <a:extLst>
              <a:ext uri="{FF2B5EF4-FFF2-40B4-BE49-F238E27FC236}">
                <a16:creationId xmlns:a16="http://schemas.microsoft.com/office/drawing/2014/main" xmlns="" id="{D8EB9DB8-C88B-4B6C-B15F-24DD74AEB878}"/>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435177" y="2826825"/>
            <a:ext cx="496183" cy="330789"/>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110" descr="See the source image">
            <a:extLst>
              <a:ext uri="{FF2B5EF4-FFF2-40B4-BE49-F238E27FC236}">
                <a16:creationId xmlns:a16="http://schemas.microsoft.com/office/drawing/2014/main" xmlns="" id="{792EF4F4-E3A1-4A34-889C-8E6A220EFEB2}"/>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949332" y="2541738"/>
            <a:ext cx="556690" cy="180490"/>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114" descr="See the source image">
            <a:extLst>
              <a:ext uri="{FF2B5EF4-FFF2-40B4-BE49-F238E27FC236}">
                <a16:creationId xmlns:a16="http://schemas.microsoft.com/office/drawing/2014/main" xmlns="" id="{3401300B-F9B1-443A-B9C0-60E56B8344A1}"/>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669001" y="3057809"/>
            <a:ext cx="811527" cy="117912"/>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116" descr="See the source image">
            <a:extLst>
              <a:ext uri="{FF2B5EF4-FFF2-40B4-BE49-F238E27FC236}">
                <a16:creationId xmlns:a16="http://schemas.microsoft.com/office/drawing/2014/main" xmlns="" id="{B98F94AC-0487-4BC1-A79F-6171AF77C2D9}"/>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138438" y="2871041"/>
            <a:ext cx="306239" cy="306239"/>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120" descr="See the source image">
            <a:extLst>
              <a:ext uri="{FF2B5EF4-FFF2-40B4-BE49-F238E27FC236}">
                <a16:creationId xmlns:a16="http://schemas.microsoft.com/office/drawing/2014/main" xmlns="" id="{95315563-5F06-4B2B-96DC-1B46866BCA55}"/>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340296" y="2751115"/>
            <a:ext cx="601604" cy="209731"/>
          </a:xfrm>
          <a:prstGeom prst="rect">
            <a:avLst/>
          </a:prstGeom>
          <a:noFill/>
          <a:extLst>
            <a:ext uri="{909E8E84-426E-40DD-AFC4-6F175D3DCCD1}">
              <a14:hiddenFill xmlns:a14="http://schemas.microsoft.com/office/drawing/2010/main">
                <a:solidFill>
                  <a:srgbClr val="FFFFFF"/>
                </a:solidFill>
              </a14:hiddenFill>
            </a:ext>
          </a:extLst>
        </p:spPr>
      </p:pic>
      <p:pic>
        <p:nvPicPr>
          <p:cNvPr id="221" name="图片 220">
            <a:extLst>
              <a:ext uri="{FF2B5EF4-FFF2-40B4-BE49-F238E27FC236}">
                <a16:creationId xmlns:a16="http://schemas.microsoft.com/office/drawing/2014/main" xmlns="" id="{244617D4-EF31-4414-A1E0-819B177D4A09}"/>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7056898" y="3042468"/>
            <a:ext cx="838756" cy="165436"/>
          </a:xfrm>
          <a:prstGeom prst="rect">
            <a:avLst/>
          </a:prstGeom>
        </p:spPr>
      </p:pic>
      <p:pic>
        <p:nvPicPr>
          <p:cNvPr id="222" name="图片 221">
            <a:extLst>
              <a:ext uri="{FF2B5EF4-FFF2-40B4-BE49-F238E27FC236}">
                <a16:creationId xmlns:a16="http://schemas.microsoft.com/office/drawing/2014/main" xmlns="" id="{CF3D76CF-6BE2-4501-9247-5F3270E51DB3}"/>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217007" y="2446338"/>
            <a:ext cx="675371" cy="216604"/>
          </a:xfrm>
          <a:prstGeom prst="rect">
            <a:avLst/>
          </a:prstGeom>
        </p:spPr>
      </p:pic>
      <p:pic>
        <p:nvPicPr>
          <p:cNvPr id="223" name="Picture 128" descr="See the source image">
            <a:extLst>
              <a:ext uri="{FF2B5EF4-FFF2-40B4-BE49-F238E27FC236}">
                <a16:creationId xmlns:a16="http://schemas.microsoft.com/office/drawing/2014/main" xmlns="" id="{D81904A5-4AB9-4566-B2D1-2B1BF62266A6}"/>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008559" y="3484916"/>
            <a:ext cx="563987" cy="353394"/>
          </a:xfrm>
          <a:prstGeom prst="rect">
            <a:avLst/>
          </a:prstGeom>
          <a:noFill/>
          <a:extLst>
            <a:ext uri="{909E8E84-426E-40DD-AFC4-6F175D3DCCD1}">
              <a14:hiddenFill xmlns:a14="http://schemas.microsoft.com/office/drawing/2010/main">
                <a:solidFill>
                  <a:srgbClr val="FFFFFF"/>
                </a:solidFill>
              </a14:hiddenFill>
            </a:ext>
          </a:extLst>
        </p:spPr>
      </p:pic>
      <p:pic>
        <p:nvPicPr>
          <p:cNvPr id="224" name="图片 223">
            <a:extLst>
              <a:ext uri="{FF2B5EF4-FFF2-40B4-BE49-F238E27FC236}">
                <a16:creationId xmlns:a16="http://schemas.microsoft.com/office/drawing/2014/main" xmlns="" id="{05B5BCA1-BB6D-4D75-926E-0050AE34C542}"/>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7421546" y="3748517"/>
            <a:ext cx="332282" cy="254558"/>
          </a:xfrm>
          <a:prstGeom prst="rect">
            <a:avLst/>
          </a:prstGeom>
        </p:spPr>
      </p:pic>
      <p:pic>
        <p:nvPicPr>
          <p:cNvPr id="225" name="Picture 130" descr="See the source image">
            <a:extLst>
              <a:ext uri="{FF2B5EF4-FFF2-40B4-BE49-F238E27FC236}">
                <a16:creationId xmlns:a16="http://schemas.microsoft.com/office/drawing/2014/main" xmlns="" id="{01EE5F0A-B2C3-4E69-8D1E-5BD9154B08ED}"/>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6768239" y="3322978"/>
            <a:ext cx="306663" cy="306663"/>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132" descr="See the source image">
            <a:extLst>
              <a:ext uri="{FF2B5EF4-FFF2-40B4-BE49-F238E27FC236}">
                <a16:creationId xmlns:a16="http://schemas.microsoft.com/office/drawing/2014/main" xmlns="" id="{00204B94-BEF5-4A00-A6A0-56653A559630}"/>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6315153" y="3233498"/>
            <a:ext cx="313468" cy="313468"/>
          </a:xfrm>
          <a:prstGeom prst="rect">
            <a:avLst/>
          </a:prstGeom>
          <a:noFill/>
          <a:extLst>
            <a:ext uri="{909E8E84-426E-40DD-AFC4-6F175D3DCCD1}">
              <a14:hiddenFill xmlns:a14="http://schemas.microsoft.com/office/drawing/2010/main">
                <a:solidFill>
                  <a:srgbClr val="FFFFFF"/>
                </a:solidFill>
              </a14:hiddenFill>
            </a:ext>
          </a:extLst>
        </p:spPr>
      </p:pic>
      <p:pic>
        <p:nvPicPr>
          <p:cNvPr id="227" name="图片 226">
            <a:extLst>
              <a:ext uri="{FF2B5EF4-FFF2-40B4-BE49-F238E27FC236}">
                <a16:creationId xmlns:a16="http://schemas.microsoft.com/office/drawing/2014/main" xmlns="" id="{F7FA3046-195B-4416-9907-DC2F913C4CBF}"/>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7466657" y="3292189"/>
            <a:ext cx="601604" cy="273647"/>
          </a:xfrm>
          <a:prstGeom prst="rect">
            <a:avLst/>
          </a:prstGeom>
        </p:spPr>
      </p:pic>
      <p:pic>
        <p:nvPicPr>
          <p:cNvPr id="228" name="图片 227">
            <a:extLst>
              <a:ext uri="{FF2B5EF4-FFF2-40B4-BE49-F238E27FC236}">
                <a16:creationId xmlns:a16="http://schemas.microsoft.com/office/drawing/2014/main" xmlns="" id="{CF4FB92B-8F7E-4F57-BBCC-A82A2245B7B4}"/>
              </a:ext>
            </a:extLst>
          </p:cNvPr>
          <p:cNvPicPr>
            <a:picLocks noChangeAspect="1"/>
          </p:cNvPicPr>
          <p:nvPr/>
        </p:nvPicPr>
        <p:blipFill>
          <a:blip r:embed="rId44" cstate="print">
            <a:extLst>
              <a:ext uri="{28A0092B-C50C-407E-A947-70E740481C1C}">
                <a14:useLocalDpi xmlns:a14="http://schemas.microsoft.com/office/drawing/2010/main"/>
              </a:ext>
            </a:extLst>
          </a:blip>
          <a:stretch>
            <a:fillRect/>
          </a:stretch>
        </p:blipFill>
        <p:spPr>
          <a:xfrm>
            <a:off x="6326131" y="2589075"/>
            <a:ext cx="995207" cy="128872"/>
          </a:xfrm>
          <a:prstGeom prst="rect">
            <a:avLst/>
          </a:prstGeom>
        </p:spPr>
      </p:pic>
      <p:sp>
        <p:nvSpPr>
          <p:cNvPr id="229" name="文本框 20">
            <a:extLst>
              <a:ext uri="{FF2B5EF4-FFF2-40B4-BE49-F238E27FC236}">
                <a16:creationId xmlns:a16="http://schemas.microsoft.com/office/drawing/2014/main" xmlns="" id="{009BA38F-E995-4FFB-B09C-01C6ABC85F43}"/>
              </a:ext>
            </a:extLst>
          </p:cNvPr>
          <p:cNvSpPr txBox="1"/>
          <p:nvPr/>
        </p:nvSpPr>
        <p:spPr>
          <a:xfrm rot="1526262">
            <a:off x="6972961" y="1459137"/>
            <a:ext cx="2008103" cy="697108"/>
          </a:xfrm>
          <a:prstGeom prst="blockArc">
            <a:avLst/>
          </a:prstGeom>
          <a:noFill/>
          <a:ln w="6350" cap="flat" cmpd="sng" algn="ctr">
            <a:noFill/>
            <a:prstDash val="solid"/>
            <a:miter lim="800000"/>
          </a:ln>
          <a:effectLst/>
        </p:spPr>
        <p:txBody>
          <a:bodyPr rot="0" spcFirstLastPara="1" vertOverflow="overflow" horzOverflow="overflow" vert="horz" wrap="square" lIns="91440" tIns="45720" rIns="91440" bIns="45720" numCol="1" spcCol="0" rtlCol="0" fromWordArt="0" anchor="ctr" anchorCtr="0" forceAA="0" compatLnSpc="1">
            <a:prstTxWarp prst="textArchUp">
              <a:avLst/>
            </a:prstTxWarp>
            <a:noAutofit/>
          </a:bodyPr>
          <a:lstStyle>
            <a:defPPr>
              <a:defRPr lang="zh-CN"/>
            </a:defPPr>
            <a:lvl1pPr marR="0" lvl="0" indent="0" algn="ctr" defTabSz="4978893" fontAlgn="auto">
              <a:lnSpc>
                <a:spcPct val="100000"/>
              </a:lnSpc>
              <a:spcBef>
                <a:spcPts val="0"/>
              </a:spcBef>
              <a:spcAft>
                <a:spcPts val="0"/>
              </a:spcAft>
              <a:buClrTx/>
              <a:buSzTx/>
              <a:buFontTx/>
              <a:buNone/>
              <a:tabLst/>
              <a:defRPr kumimoji="0" sz="4000" b="1" i="0" u="none" strike="noStrike" kern="1500" cap="none" spc="300" normalizeH="0" baseline="0">
                <a:ln>
                  <a:noFill/>
                </a:ln>
                <a:solidFill>
                  <a:prstClr val="white"/>
                </a:solidFill>
                <a:effectLst/>
                <a:uLnTx/>
                <a:uFillTx/>
                <a:latin typeface="Calibri" panose="020F0502020204030204"/>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latin typeface="+mj-ea"/>
                <a:ea typeface="+mj-ea"/>
                <a:cs typeface="Arial" panose="020B0604020202020204" pitchFamily="34" charset="0"/>
                <a:sym typeface="Arial" panose="020B0604020202020204" pitchFamily="34" charset="0"/>
              </a:rPr>
              <a:t>Application</a:t>
            </a:r>
          </a:p>
        </p:txBody>
      </p:sp>
      <p:pic>
        <p:nvPicPr>
          <p:cNvPr id="230" name="图片 229">
            <a:extLst>
              <a:ext uri="{FF2B5EF4-FFF2-40B4-BE49-F238E27FC236}">
                <a16:creationId xmlns:a16="http://schemas.microsoft.com/office/drawing/2014/main" xmlns="" id="{8736A885-7C53-4704-9A19-D77052366DCF}"/>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9345577" y="5452231"/>
            <a:ext cx="1331420" cy="193390"/>
          </a:xfrm>
          <a:prstGeom prst="rect">
            <a:avLst/>
          </a:prstGeom>
        </p:spPr>
      </p:pic>
      <p:pic>
        <p:nvPicPr>
          <p:cNvPr id="231" name="Picture 2" descr="See the source image">
            <a:extLst>
              <a:ext uri="{FF2B5EF4-FFF2-40B4-BE49-F238E27FC236}">
                <a16:creationId xmlns:a16="http://schemas.microsoft.com/office/drawing/2014/main" xmlns="" id="{96217D1C-37ED-4312-B8B5-2E00FD997CFD}"/>
              </a:ext>
            </a:extLst>
          </p:cNvPr>
          <p:cNvPicPr>
            <a:picLocks noChangeAspect="1" noChangeArrowheads="1"/>
          </p:cNvPicPr>
          <p:nvPr/>
        </p:nvPicPr>
        <p:blipFill rotWithShape="1">
          <a:blip r:embed="rId46" cstate="print">
            <a:extLst>
              <a:ext uri="{28A0092B-C50C-407E-A947-70E740481C1C}">
                <a14:useLocalDpi xmlns:a14="http://schemas.microsoft.com/office/drawing/2010/main" val="0"/>
              </a:ext>
            </a:extLst>
          </a:blip>
          <a:srcRect r="39716"/>
          <a:stretch/>
        </p:blipFill>
        <p:spPr bwMode="auto">
          <a:xfrm>
            <a:off x="9015555" y="3923848"/>
            <a:ext cx="538503" cy="108087"/>
          </a:xfrm>
          <a:prstGeom prst="rect">
            <a:avLst/>
          </a:prstGeom>
          <a:noFill/>
          <a:extLst>
            <a:ext uri="{909E8E84-426E-40DD-AFC4-6F175D3DCCD1}">
              <a14:hiddenFill xmlns:a14="http://schemas.microsoft.com/office/drawing/2010/main">
                <a:solidFill>
                  <a:srgbClr val="FFFFFF"/>
                </a:solidFill>
              </a14:hiddenFill>
            </a:ext>
          </a:extLst>
        </p:spPr>
      </p:pic>
      <p:cxnSp>
        <p:nvCxnSpPr>
          <p:cNvPr id="232" name="直接连接符 231">
            <a:extLst>
              <a:ext uri="{FF2B5EF4-FFF2-40B4-BE49-F238E27FC236}">
                <a16:creationId xmlns:a16="http://schemas.microsoft.com/office/drawing/2014/main" xmlns="" id="{6B292D3E-58BA-4D99-B2B9-1DC22D484B8D}"/>
              </a:ext>
            </a:extLst>
          </p:cNvPr>
          <p:cNvCxnSpPr>
            <a:cxnSpLocks/>
          </p:cNvCxnSpPr>
          <p:nvPr/>
        </p:nvCxnSpPr>
        <p:spPr>
          <a:xfrm flipH="1" flipV="1">
            <a:off x="2784355" y="2379366"/>
            <a:ext cx="1871744" cy="195760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33" name="图片 232">
            <a:extLst>
              <a:ext uri="{FF2B5EF4-FFF2-40B4-BE49-F238E27FC236}">
                <a16:creationId xmlns:a16="http://schemas.microsoft.com/office/drawing/2014/main" xmlns="" id="{F3455C55-A15D-4768-9F4C-872FB38C8515}"/>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2851552" y="4700578"/>
            <a:ext cx="426058" cy="394062"/>
          </a:xfrm>
          <a:prstGeom prst="rect">
            <a:avLst/>
          </a:prstGeom>
        </p:spPr>
      </p:pic>
      <p:sp>
        <p:nvSpPr>
          <p:cNvPr id="234" name="文本框 20">
            <a:extLst>
              <a:ext uri="{FF2B5EF4-FFF2-40B4-BE49-F238E27FC236}">
                <a16:creationId xmlns:a16="http://schemas.microsoft.com/office/drawing/2014/main" xmlns="" id="{1BA19237-8B0C-4524-912D-A90C4AD04DCF}"/>
              </a:ext>
            </a:extLst>
          </p:cNvPr>
          <p:cNvSpPr txBox="1"/>
          <p:nvPr/>
        </p:nvSpPr>
        <p:spPr>
          <a:xfrm>
            <a:off x="2352024" y="5054845"/>
            <a:ext cx="1425113" cy="179954"/>
          </a:xfrm>
          <a:prstGeom prst="roundRect">
            <a:avLst>
              <a:gd name="adj" fmla="val 50000"/>
            </a:avLst>
          </a:prstGeom>
          <a:no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R="0" lvl="0" indent="0" algn="ctr" defTabSz="4978893" fontAlgn="auto">
              <a:lnSpc>
                <a:spcPct val="100000"/>
              </a:lnSpc>
              <a:spcBef>
                <a:spcPts val="0"/>
              </a:spcBef>
              <a:spcAft>
                <a:spcPts val="0"/>
              </a:spcAft>
              <a:buClrTx/>
              <a:buSzTx/>
              <a:buFontTx/>
              <a:buNone/>
              <a:tabLst/>
              <a:defRPr kumimoji="0" sz="3600" b="1" i="0" u="none" strike="noStrike" kern="1500" cap="none" spc="300" normalizeH="0" baseline="0">
                <a:ln>
                  <a:noFill/>
                </a:ln>
                <a:solidFill>
                  <a:prstClr val="white"/>
                </a:solidFill>
                <a:effectLst/>
                <a:uLnTx/>
                <a:uFillTx/>
                <a:latin typeface="Calibri" panose="020F0502020204030204"/>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978893" rtl="0" eaLnBrk="1" fontAlgn="auto" latinLnBrk="0" hangingPunct="1">
              <a:lnSpc>
                <a:spcPct val="100000"/>
              </a:lnSpc>
              <a:spcBef>
                <a:spcPts val="0"/>
              </a:spcBef>
              <a:spcAft>
                <a:spcPts val="0"/>
              </a:spcAft>
              <a:buClrTx/>
              <a:buSzTx/>
              <a:buFontTx/>
              <a:buNone/>
              <a:tabLst/>
              <a:defRPr/>
            </a:pPr>
            <a:r>
              <a:rPr kumimoji="0" lang="en-US" altLang="zh-CN" sz="800" b="1" i="0" u="none" strike="noStrike" kern="1500" cap="none" spc="0" normalizeH="0" baseline="0" noProof="0" dirty="0">
                <a:ln>
                  <a:noFill/>
                </a:ln>
                <a:solidFill>
                  <a:schemeClr val="bg1"/>
                </a:solidFill>
                <a:effectLst/>
                <a:uLnTx/>
                <a:uFillTx/>
                <a:latin typeface="+mj-ea"/>
                <a:ea typeface="+mj-ea"/>
                <a:cs typeface="Aharoni" panose="02010803020104030203" pitchFamily="2" charset="-79"/>
                <a:sym typeface="Arial" panose="020B0604020202020204" pitchFamily="34" charset="0"/>
              </a:rPr>
              <a:t>Horizon Robotics</a:t>
            </a:r>
            <a:endParaRPr kumimoji="0" lang="zh-CN" altLang="en-US" sz="800" b="1" i="0" u="none" strike="noStrike" kern="1500" cap="none" spc="0" normalizeH="0" baseline="0" noProof="0" dirty="0">
              <a:ln>
                <a:noFill/>
              </a:ln>
              <a:solidFill>
                <a:schemeClr val="bg1"/>
              </a:solidFill>
              <a:effectLst/>
              <a:uLnTx/>
              <a:uFillTx/>
              <a:latin typeface="+mj-ea"/>
              <a:ea typeface="+mj-ea"/>
              <a:cs typeface="Aharoni" panose="02010803020104030203" pitchFamily="2" charset="-79"/>
              <a:sym typeface="Arial" panose="020B0604020202020204" pitchFamily="34" charset="0"/>
            </a:endParaRPr>
          </a:p>
        </p:txBody>
      </p:sp>
      <p:pic>
        <p:nvPicPr>
          <p:cNvPr id="235" name="图片 234">
            <a:extLst>
              <a:ext uri="{FF2B5EF4-FFF2-40B4-BE49-F238E27FC236}">
                <a16:creationId xmlns:a16="http://schemas.microsoft.com/office/drawing/2014/main" xmlns="" id="{13365A3E-B8E7-4394-90E4-1D63B7780FC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052343" y="4612806"/>
            <a:ext cx="345356" cy="426959"/>
          </a:xfrm>
          <a:prstGeom prst="rect">
            <a:avLst/>
          </a:prstGeom>
        </p:spPr>
      </p:pic>
      <p:sp>
        <p:nvSpPr>
          <p:cNvPr id="236" name="文本框 20">
            <a:extLst>
              <a:ext uri="{FF2B5EF4-FFF2-40B4-BE49-F238E27FC236}">
                <a16:creationId xmlns:a16="http://schemas.microsoft.com/office/drawing/2014/main" xmlns="" id="{025373D3-EE07-4A88-9CE1-91BAB2A7DF93}"/>
              </a:ext>
            </a:extLst>
          </p:cNvPr>
          <p:cNvSpPr txBox="1"/>
          <p:nvPr/>
        </p:nvSpPr>
        <p:spPr>
          <a:xfrm rot="19822386">
            <a:off x="3001252" y="1575901"/>
            <a:ext cx="1848384" cy="727031"/>
          </a:xfrm>
          <a:prstGeom prst="blockArc">
            <a:avLst>
              <a:gd name="adj1" fmla="val 11616261"/>
              <a:gd name="adj2" fmla="val 20816923"/>
              <a:gd name="adj3" fmla="val 12959"/>
            </a:avLst>
          </a:prstGeom>
          <a:noFill/>
          <a:ln w="6350" cap="flat" cmpd="sng" algn="ctr">
            <a:noFill/>
            <a:prstDash val="solid"/>
            <a:miter lim="800000"/>
          </a:ln>
          <a:effectLst/>
        </p:spPr>
        <p:txBody>
          <a:bodyPr rot="0" spcFirstLastPara="1" vertOverflow="overflow" horzOverflow="overflow" vert="horz" wrap="square" lIns="91440" tIns="45720" rIns="91440" bIns="45720" numCol="1" spcCol="0" rtlCol="0" fromWordArt="0" anchor="ctr" anchorCtr="0" forceAA="0" compatLnSpc="1">
            <a:prstTxWarp prst="textArchUp">
              <a:avLst>
                <a:gd name="adj" fmla="val 10909966"/>
              </a:avLst>
            </a:prstTxWarp>
            <a:noAutofit/>
          </a:bodyPr>
          <a:lstStyle>
            <a:defPPr>
              <a:defRPr lang="zh-CN"/>
            </a:defPPr>
            <a:lvl1pPr marR="0" lvl="0" indent="0" algn="ctr" defTabSz="4978893" fontAlgn="auto">
              <a:lnSpc>
                <a:spcPct val="100000"/>
              </a:lnSpc>
              <a:spcBef>
                <a:spcPts val="0"/>
              </a:spcBef>
              <a:spcAft>
                <a:spcPts val="0"/>
              </a:spcAft>
              <a:buClrTx/>
              <a:buSzTx/>
              <a:buFontTx/>
              <a:buNone/>
              <a:tabLst/>
              <a:defRPr kumimoji="0" sz="4000" b="1" i="0" u="none" strike="noStrike" kern="1500" cap="none" spc="300" normalizeH="0" baseline="0">
                <a:ln>
                  <a:noFill/>
                </a:ln>
                <a:solidFill>
                  <a:prstClr val="white"/>
                </a:solidFill>
                <a:effectLst/>
                <a:uLnTx/>
                <a:uFillTx/>
                <a:latin typeface="Calibri" panose="020F0502020204030204"/>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latin typeface="+mj-ea"/>
                <a:ea typeface="+mj-ea"/>
                <a:cs typeface="Arial" panose="020B0604020202020204" pitchFamily="34" charset="0"/>
                <a:sym typeface="Arial" panose="020B0604020202020204" pitchFamily="34" charset="0"/>
              </a:rPr>
              <a:t>Algorithm</a:t>
            </a:r>
            <a:endParaRPr lang="zh-CN" altLang="en-US" sz="1600" dirty="0">
              <a:latin typeface="+mj-ea"/>
              <a:ea typeface="+mj-ea"/>
              <a:cs typeface="Arial" panose="020B0604020202020204" pitchFamily="34" charset="0"/>
              <a:sym typeface="Arial" panose="020B0604020202020204" pitchFamily="34" charset="0"/>
            </a:endParaRPr>
          </a:p>
        </p:txBody>
      </p:sp>
      <p:pic>
        <p:nvPicPr>
          <p:cNvPr id="237" name="Picture 10" descr="See the source image">
            <a:extLst>
              <a:ext uri="{FF2B5EF4-FFF2-40B4-BE49-F238E27FC236}">
                <a16:creationId xmlns:a16="http://schemas.microsoft.com/office/drawing/2014/main" xmlns="" id="{2FC5D67D-EFBB-4B7E-B877-DCD75313711F}"/>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5074268" y="1450205"/>
            <a:ext cx="1005369" cy="564228"/>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14" descr="See the source image">
            <a:extLst>
              <a:ext uri="{FF2B5EF4-FFF2-40B4-BE49-F238E27FC236}">
                <a16:creationId xmlns:a16="http://schemas.microsoft.com/office/drawing/2014/main" xmlns="" id="{4395DB51-BED5-4D75-B514-8100C274BF06}"/>
              </a:ext>
            </a:extLst>
          </p:cNvPr>
          <p:cNvPicPr>
            <a:picLocks noChangeAspect="1" noChangeArrowheads="1"/>
          </p:cNvPicPr>
          <p:nvPr/>
        </p:nvPicPr>
        <p:blipFill rotWithShape="1">
          <a:blip r:embed="rId49" cstate="print">
            <a:extLst>
              <a:ext uri="{28A0092B-C50C-407E-A947-70E740481C1C}">
                <a14:useLocalDpi xmlns:a14="http://schemas.microsoft.com/office/drawing/2010/main" val="0"/>
              </a:ext>
            </a:extLst>
          </a:blip>
          <a:srcRect t="30176" b="32738"/>
          <a:stretch/>
        </p:blipFill>
        <p:spPr bwMode="auto">
          <a:xfrm>
            <a:off x="4355828" y="3545424"/>
            <a:ext cx="656620" cy="243513"/>
          </a:xfrm>
          <a:prstGeom prst="rect">
            <a:avLst/>
          </a:prstGeom>
          <a:noFill/>
          <a:extLst>
            <a:ext uri="{909E8E84-426E-40DD-AFC4-6F175D3DCCD1}">
              <a14:hiddenFill xmlns:a14="http://schemas.microsoft.com/office/drawing/2010/main">
                <a:solidFill>
                  <a:srgbClr val="FFFFFF"/>
                </a:solidFill>
              </a14:hiddenFill>
            </a:ext>
          </a:extLst>
        </p:spPr>
      </p:pic>
      <p:pic>
        <p:nvPicPr>
          <p:cNvPr id="239" name="图片 238">
            <a:extLst>
              <a:ext uri="{FF2B5EF4-FFF2-40B4-BE49-F238E27FC236}">
                <a16:creationId xmlns:a16="http://schemas.microsoft.com/office/drawing/2014/main" xmlns="" id="{F259600F-ABFF-4FE4-BF70-650DACAB708B}"/>
              </a:ext>
            </a:extLst>
          </p:cNvPr>
          <p:cNvPicPr>
            <a:picLocks noChangeAspect="1"/>
          </p:cNvPicPr>
          <p:nvPr/>
        </p:nvPicPr>
        <p:blipFill>
          <a:blip r:embed="rId50"/>
          <a:stretch>
            <a:fillRect/>
          </a:stretch>
        </p:blipFill>
        <p:spPr>
          <a:xfrm>
            <a:off x="5223276" y="2549845"/>
            <a:ext cx="769037" cy="187429"/>
          </a:xfrm>
          <a:prstGeom prst="rect">
            <a:avLst/>
          </a:prstGeom>
        </p:spPr>
      </p:pic>
      <p:pic>
        <p:nvPicPr>
          <p:cNvPr id="240" name="Picture 96" descr="See the source image">
            <a:extLst>
              <a:ext uri="{FF2B5EF4-FFF2-40B4-BE49-F238E27FC236}">
                <a16:creationId xmlns:a16="http://schemas.microsoft.com/office/drawing/2014/main" xmlns="" id="{371BE1FF-CC1C-4F82-A47B-536FA568320A}"/>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162694" y="2129569"/>
            <a:ext cx="918305" cy="214842"/>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6" descr="See the source image">
            <a:extLst>
              <a:ext uri="{FF2B5EF4-FFF2-40B4-BE49-F238E27FC236}">
                <a16:creationId xmlns:a16="http://schemas.microsoft.com/office/drawing/2014/main" xmlns="" id="{AAE71741-A22A-4688-A921-1492E74E0FC6}"/>
              </a:ext>
            </a:extLst>
          </p:cNvPr>
          <p:cNvPicPr>
            <a:picLocks noChangeAspect="1" noChangeArrowheads="1"/>
          </p:cNvPicPr>
          <p:nvPr/>
        </p:nvPicPr>
        <p:blipFill rotWithShape="1">
          <a:blip r:embed="rId51" cstate="print">
            <a:extLst>
              <a:ext uri="{28A0092B-C50C-407E-A947-70E740481C1C}">
                <a14:useLocalDpi xmlns:a14="http://schemas.microsoft.com/office/drawing/2010/main" val="0"/>
              </a:ext>
            </a:extLst>
          </a:blip>
          <a:srcRect l="44258" t="37287" r="44656" b="47028"/>
          <a:stretch/>
        </p:blipFill>
        <p:spPr bwMode="auto">
          <a:xfrm>
            <a:off x="5456372" y="2941939"/>
            <a:ext cx="265714" cy="232394"/>
          </a:xfrm>
          <a:prstGeom prst="rect">
            <a:avLst/>
          </a:prstGeom>
          <a:noFill/>
          <a:extLst>
            <a:ext uri="{909E8E84-426E-40DD-AFC4-6F175D3DCCD1}">
              <a14:hiddenFill xmlns:a14="http://schemas.microsoft.com/office/drawing/2010/main">
                <a:solidFill>
                  <a:srgbClr val="FFFFFF"/>
                </a:solidFill>
              </a14:hiddenFill>
            </a:ext>
          </a:extLst>
        </p:spPr>
      </p:pic>
      <p:sp>
        <p:nvSpPr>
          <p:cNvPr id="242" name="矩形 241">
            <a:extLst>
              <a:ext uri="{FF2B5EF4-FFF2-40B4-BE49-F238E27FC236}">
                <a16:creationId xmlns:a16="http://schemas.microsoft.com/office/drawing/2014/main" xmlns="" id="{69A85251-E5E9-4026-8D00-B14166A9A721}"/>
              </a:ext>
            </a:extLst>
          </p:cNvPr>
          <p:cNvSpPr/>
          <p:nvPr/>
        </p:nvSpPr>
        <p:spPr>
          <a:xfrm>
            <a:off x="5241529" y="3155996"/>
            <a:ext cx="718466"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 b="1" i="0" u="none" strike="noStrike" kern="1200" cap="none" spc="0" normalizeH="0" baseline="0" noProof="0" dirty="0">
                <a:ln>
                  <a:noFill/>
                </a:ln>
                <a:solidFill>
                  <a:schemeClr val="bg1"/>
                </a:solidFill>
                <a:effectLst/>
                <a:uLnTx/>
                <a:uFillTx/>
                <a:latin typeface="+mj-ea"/>
                <a:ea typeface="+mj-ea"/>
                <a:cs typeface="Aharoni" panose="02010803020104030203" pitchFamily="2" charset="-79"/>
                <a:sym typeface="Arial" panose="020B0604020202020204" pitchFamily="34" charset="0"/>
              </a:rPr>
              <a:t>Facebook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 b="1" i="0" u="none" strike="noStrike" kern="1200" cap="none" spc="0" normalizeH="0" baseline="0" noProof="0" dirty="0">
                <a:ln>
                  <a:noFill/>
                </a:ln>
                <a:solidFill>
                  <a:schemeClr val="bg1"/>
                </a:solidFill>
                <a:effectLst/>
                <a:uLnTx/>
                <a:uFillTx/>
                <a:latin typeface="+mj-ea"/>
                <a:ea typeface="+mj-ea"/>
                <a:cs typeface="Aharoni" panose="02010803020104030203" pitchFamily="2" charset="-79"/>
                <a:sym typeface="Arial" panose="020B0604020202020204" pitchFamily="34" charset="0"/>
              </a:rPr>
              <a:t>AI Research</a:t>
            </a:r>
            <a:endParaRPr kumimoji="0" lang="zh-CN" altLang="en-US" sz="700" b="1" i="0" u="none" strike="noStrike" kern="1200" cap="none" spc="0" normalizeH="0" baseline="0" noProof="0" dirty="0">
              <a:ln>
                <a:noFill/>
              </a:ln>
              <a:solidFill>
                <a:schemeClr val="bg1"/>
              </a:solidFill>
              <a:effectLst/>
              <a:uLnTx/>
              <a:uFillTx/>
              <a:latin typeface="+mj-ea"/>
              <a:ea typeface="+mj-ea"/>
              <a:cs typeface="Aharoni" panose="02010803020104030203" pitchFamily="2" charset="-79"/>
              <a:sym typeface="Arial" panose="020B0604020202020204" pitchFamily="34" charset="0"/>
            </a:endParaRPr>
          </a:p>
        </p:txBody>
      </p:sp>
      <p:pic>
        <p:nvPicPr>
          <p:cNvPr id="243" name="Picture 20" descr="See the source image">
            <a:extLst>
              <a:ext uri="{FF2B5EF4-FFF2-40B4-BE49-F238E27FC236}">
                <a16:creationId xmlns:a16="http://schemas.microsoft.com/office/drawing/2014/main" xmlns="" id="{B39553CD-A3E9-4C1F-843C-712258378694}"/>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4595395" y="2850902"/>
            <a:ext cx="686860" cy="574283"/>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22" descr="See the source image">
            <a:extLst>
              <a:ext uri="{FF2B5EF4-FFF2-40B4-BE49-F238E27FC236}">
                <a16:creationId xmlns:a16="http://schemas.microsoft.com/office/drawing/2014/main" xmlns="" id="{C356A2FF-7B6F-45FF-A8E0-B5AC20024393}"/>
              </a:ext>
            </a:extLst>
          </p:cNvPr>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4079950" y="1933158"/>
            <a:ext cx="909517" cy="280131"/>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24" descr="See the source image">
            <a:extLst>
              <a:ext uri="{FF2B5EF4-FFF2-40B4-BE49-F238E27FC236}">
                <a16:creationId xmlns:a16="http://schemas.microsoft.com/office/drawing/2014/main" xmlns="" id="{122B5805-8847-4D30-A1C1-7D907625346F}"/>
              </a:ext>
            </a:extLst>
          </p:cNvPr>
          <p:cNvPicPr>
            <a:picLocks noChangeAspect="1" noChangeArrowheads="1"/>
          </p:cNvPicPr>
          <p:nvPr/>
        </p:nvPicPr>
        <p:blipFill rotWithShape="1">
          <a:blip r:embed="rId54" cstate="print">
            <a:extLst>
              <a:ext uri="{28A0092B-C50C-407E-A947-70E740481C1C}">
                <a14:useLocalDpi xmlns:a14="http://schemas.microsoft.com/office/drawing/2010/main" val="0"/>
              </a:ext>
            </a:extLst>
          </a:blip>
          <a:srcRect l="3235" t="34239" r="5797" b="34713"/>
          <a:stretch/>
        </p:blipFill>
        <p:spPr bwMode="auto">
          <a:xfrm>
            <a:off x="4142827" y="2421826"/>
            <a:ext cx="919861" cy="239024"/>
          </a:xfrm>
          <a:prstGeom prst="rect">
            <a:avLst/>
          </a:prstGeom>
          <a:noFill/>
          <a:extLst>
            <a:ext uri="{909E8E84-426E-40DD-AFC4-6F175D3DCCD1}">
              <a14:hiddenFill xmlns:a14="http://schemas.microsoft.com/office/drawing/2010/main">
                <a:solidFill>
                  <a:srgbClr val="FFFFFF"/>
                </a:solidFill>
              </a14:hiddenFill>
            </a:ext>
          </a:extLst>
        </p:spPr>
      </p:pic>
      <p:grpSp>
        <p:nvGrpSpPr>
          <p:cNvPr id="247" name="组合 246">
            <a:extLst>
              <a:ext uri="{FF2B5EF4-FFF2-40B4-BE49-F238E27FC236}">
                <a16:creationId xmlns:a16="http://schemas.microsoft.com/office/drawing/2014/main" xmlns="" id="{519D9752-F893-490F-ACD2-DFF7B5387809}"/>
              </a:ext>
            </a:extLst>
          </p:cNvPr>
          <p:cNvGrpSpPr/>
          <p:nvPr/>
        </p:nvGrpSpPr>
        <p:grpSpPr>
          <a:xfrm>
            <a:off x="1320274" y="5969199"/>
            <a:ext cx="9551452" cy="0"/>
            <a:chOff x="1347553" y="6129338"/>
            <a:chExt cx="9551452" cy="0"/>
          </a:xfrm>
        </p:grpSpPr>
        <p:cxnSp>
          <p:nvCxnSpPr>
            <p:cNvPr id="248" name="直接连接符 247">
              <a:extLst>
                <a:ext uri="{FF2B5EF4-FFF2-40B4-BE49-F238E27FC236}">
                  <a16:creationId xmlns:a16="http://schemas.microsoft.com/office/drawing/2014/main" xmlns="" id="{0FD9874F-F885-4D33-86C7-1DD37B34F2D2}"/>
                </a:ext>
              </a:extLst>
            </p:cNvPr>
            <p:cNvCxnSpPr/>
            <p:nvPr/>
          </p:nvCxnSpPr>
          <p:spPr>
            <a:xfrm>
              <a:off x="1347553" y="6129338"/>
              <a:ext cx="3132975" cy="0"/>
            </a:xfrm>
            <a:prstGeom prst="line">
              <a:avLst/>
            </a:prstGeom>
            <a:ln w="28575">
              <a:gradFill>
                <a:gsLst>
                  <a:gs pos="0">
                    <a:srgbClr val="00B0F0">
                      <a:alpha val="0"/>
                    </a:srgbClr>
                  </a:gs>
                  <a:gs pos="100000">
                    <a:srgbClr val="0752B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9" name="直接连接符 248">
              <a:extLst>
                <a:ext uri="{FF2B5EF4-FFF2-40B4-BE49-F238E27FC236}">
                  <a16:creationId xmlns:a16="http://schemas.microsoft.com/office/drawing/2014/main" xmlns="" id="{2EF0EEA1-86DE-45D9-8C14-6AA80C941FC1}"/>
                </a:ext>
              </a:extLst>
            </p:cNvPr>
            <p:cNvCxnSpPr>
              <a:cxnSpLocks/>
            </p:cNvCxnSpPr>
            <p:nvPr/>
          </p:nvCxnSpPr>
          <p:spPr>
            <a:xfrm flipH="1">
              <a:off x="7766030" y="6129338"/>
              <a:ext cx="3132975" cy="0"/>
            </a:xfrm>
            <a:prstGeom prst="line">
              <a:avLst/>
            </a:prstGeom>
            <a:ln w="28575">
              <a:gradFill>
                <a:gsLst>
                  <a:gs pos="0">
                    <a:srgbClr val="00B0F0">
                      <a:alpha val="0"/>
                    </a:srgbClr>
                  </a:gs>
                  <a:gs pos="100000">
                    <a:srgbClr val="0752B0"/>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0" name="文本框 20">
            <a:extLst>
              <a:ext uri="{FF2B5EF4-FFF2-40B4-BE49-F238E27FC236}">
                <a16:creationId xmlns:a16="http://schemas.microsoft.com/office/drawing/2014/main" xmlns="" id="{BC64A462-EAEC-4AC6-9FB7-43D41CEF432F}"/>
              </a:ext>
            </a:extLst>
          </p:cNvPr>
          <p:cNvSpPr txBox="1"/>
          <p:nvPr/>
        </p:nvSpPr>
        <p:spPr>
          <a:xfrm>
            <a:off x="-292811" y="5683195"/>
            <a:ext cx="12889432" cy="937278"/>
          </a:xfrm>
          <a:prstGeom prst="roundRect">
            <a:avLst>
              <a:gd name="adj" fmla="val 50000"/>
            </a:avLst>
          </a:prstGeom>
          <a:no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R="0" lvl="0" indent="0" algn="ctr" defTabSz="4978893" fontAlgn="auto">
              <a:lnSpc>
                <a:spcPct val="100000"/>
              </a:lnSpc>
              <a:spcBef>
                <a:spcPts val="0"/>
              </a:spcBef>
              <a:spcAft>
                <a:spcPts val="0"/>
              </a:spcAft>
              <a:buClrTx/>
              <a:buSzTx/>
              <a:buFontTx/>
              <a:buNone/>
              <a:tabLst/>
              <a:defRPr kumimoji="0" sz="3600" b="1" i="0" u="none" strike="noStrike" kern="1500" cap="none" spc="300" normalizeH="0" baseline="0">
                <a:ln>
                  <a:noFill/>
                </a:ln>
                <a:solidFill>
                  <a:prstClr val="white"/>
                </a:solidFill>
                <a:effectLst/>
                <a:uLnTx/>
                <a:uFillTx/>
                <a:latin typeface="Calibri" panose="020F0502020204030204"/>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smtClean="0">
                <a:latin typeface="+mj-ea"/>
                <a:ea typeface="+mj-ea"/>
                <a:cs typeface="Arial Unicode MS" panose="020B0604020202020204" pitchFamily="34" charset="-122"/>
                <a:sym typeface="Arial" panose="020B0604020202020204" pitchFamily="34" charset="0"/>
              </a:rPr>
              <a:t>Computing</a:t>
            </a:r>
          </a:p>
          <a:p>
            <a:endParaRPr lang="en-US" altLang="zh-CN" sz="800" dirty="0">
              <a:latin typeface="+mj-ea"/>
              <a:ea typeface="+mj-ea"/>
              <a:cs typeface="Arial Unicode MS" panose="020B0604020202020204" pitchFamily="34" charset="-122"/>
              <a:sym typeface="Arial" panose="020B0604020202020204" pitchFamily="34" charset="0"/>
            </a:endParaRPr>
          </a:p>
          <a:p>
            <a:r>
              <a:rPr lang="en-US" altLang="zh-CN" sz="1600" dirty="0">
                <a:latin typeface="+mj-ea"/>
                <a:ea typeface="+mj-ea"/>
                <a:cs typeface="Arial Unicode MS" panose="020B0604020202020204" pitchFamily="34" charset="-122"/>
                <a:sym typeface="Arial" panose="020B0604020202020204" pitchFamily="34" charset="0"/>
              </a:rPr>
              <a:t>The core that facilitates and advances the development of the entire AI industry!</a:t>
            </a:r>
            <a:endParaRPr lang="zh-CN" altLang="en-US" sz="1600" dirty="0">
              <a:latin typeface="+mj-ea"/>
              <a:ea typeface="+mj-ea"/>
              <a:cs typeface="Arial Unicode MS" panose="020B0604020202020204" pitchFamily="34" charset="-122"/>
              <a:sym typeface="Arial" panose="020B0604020202020204" pitchFamily="34" charset="0"/>
            </a:endParaRPr>
          </a:p>
        </p:txBody>
      </p:sp>
    </p:spTree>
    <p:extLst>
      <p:ext uri="{BB962C8B-B14F-4D97-AF65-F5344CB8AC3E}">
        <p14:creationId xmlns:p14="http://schemas.microsoft.com/office/powerpoint/2010/main" val="2095165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en-US" altLang="zh-CN" dirty="0" err="1">
                <a:solidFill>
                  <a:prstClr val="white"/>
                </a:solidFill>
                <a:latin typeface="Arial" panose="020B0604020202020204" pitchFamily="34" charset="0"/>
                <a:ea typeface="微软雅黑" panose="020B0503020204020204" pitchFamily="34" charset="-122"/>
                <a:cs typeface="Arial" panose="020B0604020202020204" pitchFamily="34" charset="0"/>
              </a:rPr>
              <a:t>Inspur</a:t>
            </a:r>
            <a:r>
              <a:rPr lang="en-US" altLang="zh-CN" dirty="0">
                <a:solidFill>
                  <a:prstClr val="white"/>
                </a:solidFill>
                <a:latin typeface="Arial" panose="020B0604020202020204" pitchFamily="34" charset="0"/>
                <a:ea typeface="微软雅黑" panose="020B0503020204020204" pitchFamily="34" charset="-122"/>
                <a:cs typeface="Arial" panose="020B0604020202020204" pitchFamily="34" charset="0"/>
              </a:rPr>
              <a:t>: Leading AI </a:t>
            </a:r>
            <a:r>
              <a:rPr lang="en-US" altLang="zh-CN"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Computing</a:t>
            </a:r>
            <a:endParaRPr lang="en-GB" dirty="0"/>
          </a:p>
        </p:txBody>
      </p:sp>
      <p:grpSp>
        <p:nvGrpSpPr>
          <p:cNvPr id="5" name="组合 4">
            <a:extLst>
              <a:ext uri="{FF2B5EF4-FFF2-40B4-BE49-F238E27FC236}">
                <a16:creationId xmlns:a16="http://schemas.microsoft.com/office/drawing/2014/main" xmlns="" id="{C07B50A8-EDD9-461C-87AB-B9A57D1822D5}"/>
              </a:ext>
            </a:extLst>
          </p:cNvPr>
          <p:cNvGrpSpPr/>
          <p:nvPr/>
        </p:nvGrpSpPr>
        <p:grpSpPr>
          <a:xfrm>
            <a:off x="788441" y="2590453"/>
            <a:ext cx="5856979" cy="2474303"/>
            <a:chOff x="1648729" y="7305447"/>
            <a:chExt cx="18534303" cy="7734791"/>
          </a:xfrm>
        </p:grpSpPr>
        <p:sp>
          <p:nvSpPr>
            <p:cNvPr id="6" name="Pentagon 3">
              <a:extLst>
                <a:ext uri="{FF2B5EF4-FFF2-40B4-BE49-F238E27FC236}">
                  <a16:creationId xmlns:a16="http://schemas.microsoft.com/office/drawing/2014/main" xmlns="" id="{A1545E3F-8DF8-432B-AAFA-839C40FA6C58}"/>
                </a:ext>
              </a:extLst>
            </p:cNvPr>
            <p:cNvSpPr/>
            <p:nvPr/>
          </p:nvSpPr>
          <p:spPr>
            <a:xfrm>
              <a:off x="9817377" y="7326876"/>
              <a:ext cx="3384000" cy="1312039"/>
            </a:xfrm>
            <a:prstGeom prst="homePlate">
              <a:avLst>
                <a:gd name="adj" fmla="val 0"/>
              </a:avLst>
            </a:prstGeom>
            <a:noFill/>
            <a:ln w="28575" cap="flat" cmpd="sng" algn="ctr">
              <a:solidFill>
                <a:srgbClr val="00DBFF"/>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lvl="0" algn="ctr">
                <a:defRPr/>
              </a:pPr>
              <a:r>
                <a:rPr lang="en-US" altLang="zh-CN" sz="11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Vertical AI Solutions</a:t>
              </a:r>
            </a:p>
          </p:txBody>
        </p:sp>
        <p:sp>
          <p:nvSpPr>
            <p:cNvPr id="7" name="Pentagon 5">
              <a:extLst>
                <a:ext uri="{FF2B5EF4-FFF2-40B4-BE49-F238E27FC236}">
                  <a16:creationId xmlns:a16="http://schemas.microsoft.com/office/drawing/2014/main" xmlns="" id="{853FC81C-DCBB-418B-B444-519F58682566}"/>
                </a:ext>
              </a:extLst>
            </p:cNvPr>
            <p:cNvSpPr/>
            <p:nvPr/>
          </p:nvSpPr>
          <p:spPr>
            <a:xfrm>
              <a:off x="9817377" y="9460650"/>
              <a:ext cx="3384000" cy="1312039"/>
            </a:xfrm>
            <a:prstGeom prst="homePlate">
              <a:avLst>
                <a:gd name="adj" fmla="val 1034"/>
              </a:avLst>
            </a:prstGeom>
            <a:noFill/>
            <a:ln w="28575" cap="flat" cmpd="sng" algn="ctr">
              <a:solidFill>
                <a:srgbClr val="00DBFF"/>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lvl="0" algn="ctr">
                <a:defRPr/>
              </a:pPr>
              <a:r>
                <a:rPr lang="en-US" altLang="zh-CN" sz="11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Caffe-MPI</a:t>
              </a:r>
              <a:endParaRPr lang="zh-CN" altLang="en-US" sz="11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Pentagon 6">
              <a:extLst>
                <a:ext uri="{FF2B5EF4-FFF2-40B4-BE49-F238E27FC236}">
                  <a16:creationId xmlns:a16="http://schemas.microsoft.com/office/drawing/2014/main" xmlns="" id="{6CAA33B0-B45A-4169-9FB7-B9DB7BEEB2D8}"/>
                </a:ext>
              </a:extLst>
            </p:cNvPr>
            <p:cNvSpPr/>
            <p:nvPr/>
          </p:nvSpPr>
          <p:spPr>
            <a:xfrm>
              <a:off x="9817377" y="11594424"/>
              <a:ext cx="3384000" cy="1312039"/>
            </a:xfrm>
            <a:prstGeom prst="homePlate">
              <a:avLst>
                <a:gd name="adj" fmla="val 0"/>
              </a:avLst>
            </a:prstGeom>
            <a:noFill/>
            <a:ln w="28575" cap="flat" cmpd="sng" algn="ctr">
              <a:solidFill>
                <a:srgbClr val="00DBFF"/>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lvl="0" algn="ctr">
                <a:defRPr/>
              </a:pPr>
              <a:r>
                <a:rPr lang="en-US" altLang="zh-CN" sz="11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AIStation</a:t>
              </a:r>
              <a:endParaRPr lang="zh-CN" altLang="en-US" sz="11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Pentagon 6">
              <a:extLst>
                <a:ext uri="{FF2B5EF4-FFF2-40B4-BE49-F238E27FC236}">
                  <a16:creationId xmlns:a16="http://schemas.microsoft.com/office/drawing/2014/main" xmlns="" id="{17F8C347-EC22-4481-B27C-B6A092C2786D}"/>
                </a:ext>
              </a:extLst>
            </p:cNvPr>
            <p:cNvSpPr/>
            <p:nvPr/>
          </p:nvSpPr>
          <p:spPr>
            <a:xfrm>
              <a:off x="13305672" y="11583441"/>
              <a:ext cx="3384000" cy="1312039"/>
            </a:xfrm>
            <a:prstGeom prst="homePlate">
              <a:avLst>
                <a:gd name="adj" fmla="val 0"/>
              </a:avLst>
            </a:prstGeom>
            <a:noFill/>
            <a:ln w="28575" cap="flat" cmpd="sng" algn="ctr">
              <a:solidFill>
                <a:srgbClr val="00DBFF"/>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lvl="0" algn="ctr">
                <a:defRPr/>
              </a:pPr>
              <a:r>
                <a:rPr lang="en-US" altLang="zh-CN" sz="11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T-Eye</a:t>
              </a:r>
              <a:endParaRPr lang="zh-CN" altLang="en-US" sz="11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Pentagon 7">
              <a:extLst>
                <a:ext uri="{FF2B5EF4-FFF2-40B4-BE49-F238E27FC236}">
                  <a16:creationId xmlns:a16="http://schemas.microsoft.com/office/drawing/2014/main" xmlns="" id="{B2154747-0F24-4BA7-8B72-B695DCCE8C87}"/>
                </a:ext>
              </a:extLst>
            </p:cNvPr>
            <p:cNvSpPr/>
            <p:nvPr/>
          </p:nvSpPr>
          <p:spPr>
            <a:xfrm>
              <a:off x="9817376" y="13728199"/>
              <a:ext cx="3384000" cy="1312039"/>
            </a:xfrm>
            <a:prstGeom prst="homePlate">
              <a:avLst>
                <a:gd name="adj" fmla="val 0"/>
              </a:avLst>
            </a:prstGeom>
            <a:noFill/>
            <a:ln w="28575" cap="flat" cmpd="sng" algn="ctr">
              <a:solidFill>
                <a:srgbClr val="00DBFF"/>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r>
                <a:rPr lang="en-US" altLang="zh-CN" sz="1100" dirty="0">
                  <a:solidFill>
                    <a:schemeClr val="bg1"/>
                  </a:solidFill>
                  <a:latin typeface="微软雅黑" panose="020B0503020204020204" pitchFamily="34" charset="-122"/>
                  <a:ea typeface="微软雅黑" panose="020B0503020204020204" pitchFamily="34" charset="-122"/>
                  <a:cs typeface="Tahoma" panose="020B0604030504040204" pitchFamily="34" charset="0"/>
                  <a:sym typeface="Arial" pitchFamily="34" charset="0"/>
                </a:rPr>
                <a:t> </a:t>
              </a:r>
              <a:r>
                <a:rPr lang="en-US" altLang="zh-CN"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rPr>
                <a:t>GPU</a:t>
              </a:r>
              <a:r>
                <a:rPr lang="zh-CN" altLang="en-US"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rPr>
                <a:t> </a:t>
              </a:r>
              <a:r>
                <a:rPr lang="en-US" altLang="zh-CN"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rPr>
                <a:t>Server</a:t>
              </a:r>
              <a:endParaRPr lang="zh-CN" altLang="en-US"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Pentagon 7">
              <a:extLst>
                <a:ext uri="{FF2B5EF4-FFF2-40B4-BE49-F238E27FC236}">
                  <a16:creationId xmlns:a16="http://schemas.microsoft.com/office/drawing/2014/main" xmlns="" id="{98B8771E-7E2A-420B-918B-E36D7B6C80A5}"/>
                </a:ext>
              </a:extLst>
            </p:cNvPr>
            <p:cNvSpPr/>
            <p:nvPr/>
          </p:nvSpPr>
          <p:spPr>
            <a:xfrm>
              <a:off x="13305672" y="13728199"/>
              <a:ext cx="3384000" cy="1312039"/>
            </a:xfrm>
            <a:prstGeom prst="homePlate">
              <a:avLst>
                <a:gd name="adj" fmla="val 0"/>
              </a:avLst>
            </a:prstGeom>
            <a:noFill/>
            <a:ln w="28575" cap="flat" cmpd="sng" algn="ctr">
              <a:solidFill>
                <a:srgbClr val="00DBFF"/>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r>
                <a:rPr lang="en-US" altLang="zh-CN" sz="1100" dirty="0">
                  <a:solidFill>
                    <a:schemeClr val="bg1"/>
                  </a:solidFill>
                  <a:latin typeface="微软雅黑" panose="020B0503020204020204" pitchFamily="34" charset="-122"/>
                  <a:ea typeface="微软雅黑" panose="020B0503020204020204" pitchFamily="34" charset="-122"/>
                  <a:cs typeface="Tahoma" panose="020B0604030504040204" pitchFamily="34" charset="0"/>
                  <a:sym typeface="Arial" pitchFamily="34" charset="0"/>
                </a:rPr>
                <a:t> </a:t>
              </a:r>
              <a:r>
                <a:rPr lang="en-US" altLang="zh-CN"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rPr>
                <a:t>CPU</a:t>
              </a:r>
              <a:r>
                <a:rPr lang="zh-CN" altLang="en-US"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rPr>
                <a:t> </a:t>
              </a:r>
              <a:r>
                <a:rPr lang="en-US" altLang="zh-CN"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rPr>
                <a:t>Server</a:t>
              </a:r>
              <a:endParaRPr lang="zh-CN" altLang="en-US"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Pentagon 7">
              <a:extLst>
                <a:ext uri="{FF2B5EF4-FFF2-40B4-BE49-F238E27FC236}">
                  <a16:creationId xmlns:a16="http://schemas.microsoft.com/office/drawing/2014/main" xmlns="" id="{F4E997D5-4410-4E75-AAFB-3CCAA7C0D4F1}"/>
                </a:ext>
              </a:extLst>
            </p:cNvPr>
            <p:cNvSpPr/>
            <p:nvPr/>
          </p:nvSpPr>
          <p:spPr>
            <a:xfrm>
              <a:off x="16799032" y="13728199"/>
              <a:ext cx="3384000" cy="1312039"/>
            </a:xfrm>
            <a:prstGeom prst="homePlate">
              <a:avLst>
                <a:gd name="adj" fmla="val 0"/>
              </a:avLst>
            </a:prstGeom>
            <a:noFill/>
            <a:ln w="28575" cap="flat" cmpd="sng" algn="ctr">
              <a:solidFill>
                <a:srgbClr val="00DBFF"/>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r>
                <a:rPr lang="en-US" altLang="zh-CN"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sym typeface="Arial" pitchFamily="34" charset="0"/>
                </a:rPr>
                <a:t>FPGA Accelerator</a:t>
              </a:r>
              <a:endParaRPr lang="zh-CN" altLang="en-US" sz="1100"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Pentagon 3">
              <a:extLst>
                <a:ext uri="{FF2B5EF4-FFF2-40B4-BE49-F238E27FC236}">
                  <a16:creationId xmlns:a16="http://schemas.microsoft.com/office/drawing/2014/main" xmlns="" id="{79A89CEF-BED4-45F7-AF14-F2D7E2188FB4}"/>
                </a:ext>
              </a:extLst>
            </p:cNvPr>
            <p:cNvSpPr/>
            <p:nvPr/>
          </p:nvSpPr>
          <p:spPr>
            <a:xfrm>
              <a:off x="1648729" y="7324902"/>
              <a:ext cx="8056603" cy="1312039"/>
            </a:xfrm>
            <a:prstGeom prst="homePlate">
              <a:avLst>
                <a:gd name="adj" fmla="val 0"/>
              </a:avLst>
            </a:prstGeom>
            <a:noFill/>
            <a:ln w="28575" cap="flat" cmpd="sng" algn="ctr">
              <a:solidFill>
                <a:srgbClr val="00DBFF"/>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r>
                <a:rPr lang="en-US" altLang="zh-CN" sz="1100" b="1"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          End-to-End AI Solutions</a:t>
              </a:r>
            </a:p>
          </p:txBody>
        </p:sp>
        <p:grpSp>
          <p:nvGrpSpPr>
            <p:cNvPr id="14" name="组合 13">
              <a:extLst>
                <a:ext uri="{FF2B5EF4-FFF2-40B4-BE49-F238E27FC236}">
                  <a16:creationId xmlns:a16="http://schemas.microsoft.com/office/drawing/2014/main" xmlns="" id="{28A39C38-F3B6-4EAF-9FCB-C57AE50C4B38}"/>
                </a:ext>
              </a:extLst>
            </p:cNvPr>
            <p:cNvGrpSpPr/>
            <p:nvPr/>
          </p:nvGrpSpPr>
          <p:grpSpPr>
            <a:xfrm>
              <a:off x="1648730" y="7305447"/>
              <a:ext cx="1246742" cy="1314635"/>
              <a:chOff x="1494119" y="7865144"/>
              <a:chExt cx="1246742" cy="1314635"/>
            </a:xfrm>
          </p:grpSpPr>
          <p:sp>
            <p:nvSpPr>
              <p:cNvPr id="35" name="Rectangle 8">
                <a:extLst>
                  <a:ext uri="{FF2B5EF4-FFF2-40B4-BE49-F238E27FC236}">
                    <a16:creationId xmlns:a16="http://schemas.microsoft.com/office/drawing/2014/main" xmlns="" id="{225E44E9-6EFA-4171-8AEA-74CBE822F109}"/>
                  </a:ext>
                </a:extLst>
              </p:cNvPr>
              <p:cNvSpPr/>
              <p:nvPr/>
            </p:nvSpPr>
            <p:spPr>
              <a:xfrm>
                <a:off x="1494119" y="7865144"/>
                <a:ext cx="1246742" cy="1314635"/>
              </a:xfrm>
              <a:prstGeom prst="rect">
                <a:avLst/>
              </a:prstGeom>
              <a:noFill/>
              <a:ln w="28575" cap="flat" cmpd="sng" algn="ctr">
                <a:solidFill>
                  <a:srgbClr val="00DBFF"/>
                </a:solidFill>
                <a:prstDash val="solid"/>
                <a:miter lim="800000"/>
              </a:ln>
              <a:effectLst/>
            </p:spPr>
            <p:txBody>
              <a:bodyPr rtlCol="0" anchor="ctr"/>
              <a:lstStyle/>
              <a:p>
                <a:pPr algn="ctr" defTabSz="504017">
                  <a:defRPr/>
                </a:pPr>
                <a:endParaRPr lang="en-GB"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6" name="Freeform 40">
                <a:extLst>
                  <a:ext uri="{FF2B5EF4-FFF2-40B4-BE49-F238E27FC236}">
                    <a16:creationId xmlns:a16="http://schemas.microsoft.com/office/drawing/2014/main" xmlns="" id="{A0564397-DB6F-44DD-9D0F-63237B74C13D}"/>
                  </a:ext>
                </a:extLst>
              </p:cNvPr>
              <p:cNvSpPr>
                <a:spLocks noEditPoints="1"/>
              </p:cNvSpPr>
              <p:nvPr/>
            </p:nvSpPr>
            <p:spPr bwMode="auto">
              <a:xfrm>
                <a:off x="1887467" y="8111196"/>
                <a:ext cx="546656" cy="918691"/>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noFill/>
              <a:ln>
                <a:solidFill>
                  <a:srgbClr val="00DBFF"/>
                </a:solidFill>
              </a:ln>
              <a:extLst/>
            </p:spPr>
            <p:txBody>
              <a:bodyPr vert="horz" wrap="square" lIns="50398" tIns="25199" rIns="50398" bIns="2519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5" name="Pentagon 6">
              <a:extLst>
                <a:ext uri="{FF2B5EF4-FFF2-40B4-BE49-F238E27FC236}">
                  <a16:creationId xmlns:a16="http://schemas.microsoft.com/office/drawing/2014/main" xmlns="" id="{EB1ECB94-C6B2-42F9-9229-6821926F17EE}"/>
                </a:ext>
              </a:extLst>
            </p:cNvPr>
            <p:cNvSpPr/>
            <p:nvPr/>
          </p:nvSpPr>
          <p:spPr>
            <a:xfrm>
              <a:off x="1654962" y="11604426"/>
              <a:ext cx="8055416" cy="1312039"/>
            </a:xfrm>
            <a:prstGeom prst="homePlate">
              <a:avLst>
                <a:gd name="adj" fmla="val 0"/>
              </a:avLst>
            </a:prstGeom>
            <a:noFill/>
            <a:ln w="28575" cap="flat" cmpd="sng" algn="ctr">
              <a:solidFill>
                <a:srgbClr val="00DBFF"/>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r>
                <a:rPr lang="en-US" altLang="zh-CN" sz="1100" b="1" kern="0" spc="-37"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       Comprehensive </a:t>
              </a:r>
            </a:p>
            <a:p>
              <a:pPr algn="ctr">
                <a:defRPr/>
              </a:pPr>
              <a:r>
                <a:rPr lang="en-US" altLang="zh-CN" sz="1100" b="1" kern="0" spc="-37"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       Management Suite</a:t>
              </a:r>
            </a:p>
          </p:txBody>
        </p:sp>
        <p:grpSp>
          <p:nvGrpSpPr>
            <p:cNvPr id="16" name="组合 15">
              <a:extLst>
                <a:ext uri="{FF2B5EF4-FFF2-40B4-BE49-F238E27FC236}">
                  <a16:creationId xmlns:a16="http://schemas.microsoft.com/office/drawing/2014/main" xmlns="" id="{35479FFC-24F8-4CC1-9701-5E02E7FCB87F}"/>
                </a:ext>
              </a:extLst>
            </p:cNvPr>
            <p:cNvGrpSpPr/>
            <p:nvPr/>
          </p:nvGrpSpPr>
          <p:grpSpPr>
            <a:xfrm>
              <a:off x="1648729" y="11574311"/>
              <a:ext cx="1246742" cy="1314635"/>
              <a:chOff x="1494119" y="12145527"/>
              <a:chExt cx="1246742" cy="1314635"/>
            </a:xfrm>
          </p:grpSpPr>
          <p:sp>
            <p:nvSpPr>
              <p:cNvPr id="33" name="Rectangle 10">
                <a:extLst>
                  <a:ext uri="{FF2B5EF4-FFF2-40B4-BE49-F238E27FC236}">
                    <a16:creationId xmlns:a16="http://schemas.microsoft.com/office/drawing/2014/main" xmlns="" id="{418AF7AE-3DD9-4571-859D-4B0D2C8F9E8B}"/>
                  </a:ext>
                </a:extLst>
              </p:cNvPr>
              <p:cNvSpPr/>
              <p:nvPr/>
            </p:nvSpPr>
            <p:spPr>
              <a:xfrm>
                <a:off x="1494119" y="12145527"/>
                <a:ext cx="1246742" cy="1314635"/>
              </a:xfrm>
              <a:prstGeom prst="rect">
                <a:avLst/>
              </a:prstGeom>
              <a:noFill/>
              <a:ln w="28575" cap="flat" cmpd="sng" algn="ctr">
                <a:solidFill>
                  <a:srgbClr val="00DBFF"/>
                </a:solidFill>
                <a:prstDash val="solid"/>
                <a:miter lim="800000"/>
              </a:ln>
              <a:effectLst/>
            </p:spPr>
            <p:txBody>
              <a:bodyPr rtlCol="0" anchor="ctr"/>
              <a:lstStyle/>
              <a:p>
                <a:pPr algn="ctr" defTabSz="504017">
                  <a:defRPr/>
                </a:pPr>
                <a:endParaRPr lang="en-GB"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AutoShape 29">
                <a:extLst>
                  <a:ext uri="{FF2B5EF4-FFF2-40B4-BE49-F238E27FC236}">
                    <a16:creationId xmlns:a16="http://schemas.microsoft.com/office/drawing/2014/main" xmlns="" id="{D5B36FA5-92EA-4A9B-94D9-ADFBC4DCB190}"/>
                  </a:ext>
                </a:extLst>
              </p:cNvPr>
              <p:cNvSpPr>
                <a:spLocks noChangeAspect="1"/>
              </p:cNvSpPr>
              <p:nvPr/>
            </p:nvSpPr>
            <p:spPr bwMode="auto">
              <a:xfrm>
                <a:off x="1787777" y="12488815"/>
                <a:ext cx="728682" cy="7349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00DBFF"/>
              </a:solidFill>
              <a:ln>
                <a:solidFill>
                  <a:srgbClr val="00DBFF"/>
                </a:solidFill>
              </a:ln>
              <a:effectLst/>
              <a:extLst/>
            </p:spPr>
            <p:txBody>
              <a:bodyPr lIns="55985" tIns="55985" rIns="55985" bIns="55985" anchor="ctr"/>
              <a:lstStyle/>
              <a:p>
                <a:pPr defTabSz="503904">
                  <a:defRPr/>
                </a:pPr>
                <a:endParaRPr lang="es-ES" sz="1100"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Arial" panose="020B0604020202020204" pitchFamily="34" charset="0"/>
                  <a:sym typeface="Gill Sans" charset="0"/>
                </a:endParaRPr>
              </a:p>
            </p:txBody>
          </p:sp>
        </p:grpSp>
        <p:sp>
          <p:nvSpPr>
            <p:cNvPr id="17" name="Pentagon 5">
              <a:extLst>
                <a:ext uri="{FF2B5EF4-FFF2-40B4-BE49-F238E27FC236}">
                  <a16:creationId xmlns:a16="http://schemas.microsoft.com/office/drawing/2014/main" xmlns="" id="{198B4AB7-6BDF-403A-ACBA-94AEE81858FE}"/>
                </a:ext>
              </a:extLst>
            </p:cNvPr>
            <p:cNvSpPr/>
            <p:nvPr/>
          </p:nvSpPr>
          <p:spPr>
            <a:xfrm>
              <a:off x="1682534" y="9458138"/>
              <a:ext cx="8056603" cy="1312039"/>
            </a:xfrm>
            <a:prstGeom prst="homePlate">
              <a:avLst>
                <a:gd name="adj" fmla="val 1034"/>
              </a:avLst>
            </a:prstGeom>
            <a:noFill/>
            <a:ln w="28575" cap="flat" cmpd="sng" algn="ctr">
              <a:solidFill>
                <a:srgbClr val="00DBFF"/>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defRPr/>
              </a:pPr>
              <a:r>
                <a:rPr lang="en-US" altLang="zh-CN" sz="1100" b="1"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         Optimized Frameworks</a:t>
              </a:r>
            </a:p>
          </p:txBody>
        </p:sp>
        <p:grpSp>
          <p:nvGrpSpPr>
            <p:cNvPr id="18" name="组合 17">
              <a:extLst>
                <a:ext uri="{FF2B5EF4-FFF2-40B4-BE49-F238E27FC236}">
                  <a16:creationId xmlns:a16="http://schemas.microsoft.com/office/drawing/2014/main" xmlns="" id="{9C3D15E7-A9B8-49B0-AA7E-02DD1936EAE8}"/>
                </a:ext>
              </a:extLst>
            </p:cNvPr>
            <p:cNvGrpSpPr/>
            <p:nvPr/>
          </p:nvGrpSpPr>
          <p:grpSpPr>
            <a:xfrm>
              <a:off x="1648729" y="9439879"/>
              <a:ext cx="1246742" cy="1314635"/>
              <a:chOff x="1494119" y="9997084"/>
              <a:chExt cx="1246742" cy="1314635"/>
            </a:xfrm>
          </p:grpSpPr>
          <p:sp>
            <p:nvSpPr>
              <p:cNvPr id="31" name="Rectangle 9">
                <a:extLst>
                  <a:ext uri="{FF2B5EF4-FFF2-40B4-BE49-F238E27FC236}">
                    <a16:creationId xmlns:a16="http://schemas.microsoft.com/office/drawing/2014/main" xmlns="" id="{B0465AD9-3EBE-4B4F-8FCB-E2F433FC7B3B}"/>
                  </a:ext>
                </a:extLst>
              </p:cNvPr>
              <p:cNvSpPr/>
              <p:nvPr/>
            </p:nvSpPr>
            <p:spPr>
              <a:xfrm>
                <a:off x="1494119" y="9997084"/>
                <a:ext cx="1246742" cy="1314635"/>
              </a:xfrm>
              <a:prstGeom prst="rect">
                <a:avLst/>
              </a:prstGeom>
              <a:noFill/>
              <a:ln w="28575" cap="flat" cmpd="sng" algn="ctr">
                <a:solidFill>
                  <a:srgbClr val="00DBFF"/>
                </a:solidFill>
                <a:prstDash val="solid"/>
                <a:miter lim="800000"/>
              </a:ln>
              <a:effectLst/>
            </p:spPr>
            <p:txBody>
              <a:bodyPr rtlCol="0" anchor="ctr"/>
              <a:lstStyle/>
              <a:p>
                <a:pPr algn="ctr" defTabSz="504017">
                  <a:defRPr/>
                </a:pPr>
                <a:endParaRPr lang="en-GB"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Freeform 25">
                <a:extLst>
                  <a:ext uri="{FF2B5EF4-FFF2-40B4-BE49-F238E27FC236}">
                    <a16:creationId xmlns:a16="http://schemas.microsoft.com/office/drawing/2014/main" xmlns="" id="{54ECF698-BD45-4BAE-8363-50333CB56236}"/>
                  </a:ext>
                </a:extLst>
              </p:cNvPr>
              <p:cNvSpPr>
                <a:spLocks noChangeAspect="1" noChangeArrowheads="1"/>
              </p:cNvSpPr>
              <p:nvPr/>
            </p:nvSpPr>
            <p:spPr bwMode="auto">
              <a:xfrm>
                <a:off x="1808754" y="10316588"/>
                <a:ext cx="685116" cy="826822"/>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rgbClr val="00DBFF"/>
              </a:solidFill>
              <a:ln w="9525" cap="flat">
                <a:solidFill>
                  <a:srgbClr val="808080"/>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9" name="Pentagon 7">
              <a:extLst>
                <a:ext uri="{FF2B5EF4-FFF2-40B4-BE49-F238E27FC236}">
                  <a16:creationId xmlns:a16="http://schemas.microsoft.com/office/drawing/2014/main" xmlns="" id="{D4786D4E-E1DB-4CDE-A668-FE432DE503C0}"/>
                </a:ext>
              </a:extLst>
            </p:cNvPr>
            <p:cNvSpPr/>
            <p:nvPr/>
          </p:nvSpPr>
          <p:spPr>
            <a:xfrm>
              <a:off x="1648729" y="13720135"/>
              <a:ext cx="8056603" cy="1312039"/>
            </a:xfrm>
            <a:prstGeom prst="homePlate">
              <a:avLst>
                <a:gd name="adj" fmla="val 0"/>
              </a:avLst>
            </a:prstGeom>
            <a:noFill/>
            <a:ln w="28575" cap="flat" cmpd="sng" algn="ctr">
              <a:solidFill>
                <a:srgbClr val="00DBFF"/>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r>
                <a:rPr lang="en-US" altLang="zh-CN" sz="1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Leading AI</a:t>
              </a:r>
              <a:r>
                <a:rPr lang="zh-CN" altLang="en-US" sz="1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1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Computing       </a:t>
              </a:r>
            </a:p>
            <a:p>
              <a:pPr algn="ctr"/>
              <a:r>
                <a:rPr lang="en-US" altLang="zh-CN" sz="1100" b="1"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Platform</a:t>
              </a:r>
            </a:p>
          </p:txBody>
        </p:sp>
        <p:grpSp>
          <p:nvGrpSpPr>
            <p:cNvPr id="20" name="组合 19">
              <a:extLst>
                <a:ext uri="{FF2B5EF4-FFF2-40B4-BE49-F238E27FC236}">
                  <a16:creationId xmlns:a16="http://schemas.microsoft.com/office/drawing/2014/main" xmlns="" id="{F88253B6-2447-4563-9CAF-53B872508AEF}"/>
                </a:ext>
              </a:extLst>
            </p:cNvPr>
            <p:cNvGrpSpPr/>
            <p:nvPr/>
          </p:nvGrpSpPr>
          <p:grpSpPr>
            <a:xfrm>
              <a:off x="1648730" y="13708744"/>
              <a:ext cx="1246742" cy="1314635"/>
              <a:chOff x="1494119" y="14268441"/>
              <a:chExt cx="1246742" cy="1314635"/>
            </a:xfrm>
          </p:grpSpPr>
          <p:sp>
            <p:nvSpPr>
              <p:cNvPr id="22" name="Rectangle 11">
                <a:extLst>
                  <a:ext uri="{FF2B5EF4-FFF2-40B4-BE49-F238E27FC236}">
                    <a16:creationId xmlns:a16="http://schemas.microsoft.com/office/drawing/2014/main" xmlns="" id="{C8C34431-339A-4361-82BF-236BDEF8CD78}"/>
                  </a:ext>
                </a:extLst>
              </p:cNvPr>
              <p:cNvSpPr/>
              <p:nvPr/>
            </p:nvSpPr>
            <p:spPr>
              <a:xfrm>
                <a:off x="1494119" y="14268441"/>
                <a:ext cx="1246742" cy="1314635"/>
              </a:xfrm>
              <a:prstGeom prst="rect">
                <a:avLst/>
              </a:prstGeom>
              <a:noFill/>
              <a:ln w="28575" cap="flat" cmpd="sng" algn="ctr">
                <a:solidFill>
                  <a:srgbClr val="00DBFF"/>
                </a:solidFill>
                <a:prstDash val="solid"/>
                <a:miter lim="800000"/>
              </a:ln>
              <a:effectLst/>
            </p:spPr>
            <p:txBody>
              <a:bodyPr rtlCol="0" anchor="ctr"/>
              <a:lstStyle/>
              <a:p>
                <a:pPr algn="ctr" defTabSz="504017">
                  <a:defRPr/>
                </a:pPr>
                <a:endParaRPr lang="en-GB" sz="1100" ker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Freeform 250">
                <a:extLst>
                  <a:ext uri="{FF2B5EF4-FFF2-40B4-BE49-F238E27FC236}">
                    <a16:creationId xmlns:a16="http://schemas.microsoft.com/office/drawing/2014/main" xmlns="" id="{50AD4CEE-2FA7-4697-B769-64D44FCE57FD}"/>
                  </a:ext>
                </a:extLst>
              </p:cNvPr>
              <p:cNvSpPr>
                <a:spLocks noChangeArrowheads="1"/>
              </p:cNvSpPr>
              <p:nvPr/>
            </p:nvSpPr>
            <p:spPr bwMode="auto">
              <a:xfrm>
                <a:off x="1745848" y="15077084"/>
                <a:ext cx="330878" cy="333725"/>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noFill/>
              <a:ln w="9525" cap="flat">
                <a:solidFill>
                  <a:srgbClr val="808080"/>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Freeform 251">
                <a:extLst>
                  <a:ext uri="{FF2B5EF4-FFF2-40B4-BE49-F238E27FC236}">
                    <a16:creationId xmlns:a16="http://schemas.microsoft.com/office/drawing/2014/main" xmlns="" id="{112AA645-AF10-4432-A0F8-868F5B120D7D}"/>
                  </a:ext>
                </a:extLst>
              </p:cNvPr>
              <p:cNvSpPr>
                <a:spLocks noChangeArrowheads="1"/>
              </p:cNvSpPr>
              <p:nvPr/>
            </p:nvSpPr>
            <p:spPr bwMode="auto">
              <a:xfrm>
                <a:off x="1745848" y="15077084"/>
                <a:ext cx="330878" cy="333725"/>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solidFill>
                <a:srgbClr val="00DBFF"/>
              </a:solidFill>
              <a:ln w="9525"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5" name="Freeform 252">
                <a:extLst>
                  <a:ext uri="{FF2B5EF4-FFF2-40B4-BE49-F238E27FC236}">
                    <a16:creationId xmlns:a16="http://schemas.microsoft.com/office/drawing/2014/main" xmlns="" id="{3616DA87-06F8-4D74-8E1D-26546A5F8645}"/>
                  </a:ext>
                </a:extLst>
              </p:cNvPr>
              <p:cNvSpPr>
                <a:spLocks noChangeArrowheads="1"/>
              </p:cNvSpPr>
              <p:nvPr/>
            </p:nvSpPr>
            <p:spPr bwMode="auto">
              <a:xfrm>
                <a:off x="1837274" y="15077084"/>
                <a:ext cx="4355" cy="439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525"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Freeform 253">
                <a:extLst>
                  <a:ext uri="{FF2B5EF4-FFF2-40B4-BE49-F238E27FC236}">
                    <a16:creationId xmlns:a16="http://schemas.microsoft.com/office/drawing/2014/main" xmlns="" id="{C3C1342F-CC2B-4A70-9F5F-6B134DE28DC5}"/>
                  </a:ext>
                </a:extLst>
              </p:cNvPr>
              <p:cNvSpPr>
                <a:spLocks noChangeArrowheads="1"/>
              </p:cNvSpPr>
              <p:nvPr/>
            </p:nvSpPr>
            <p:spPr bwMode="auto">
              <a:xfrm>
                <a:off x="2172507" y="15077084"/>
                <a:ext cx="330878" cy="333725"/>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noFill/>
              <a:ln w="9525" cap="flat">
                <a:solidFill>
                  <a:srgbClr val="808080"/>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Freeform 254">
                <a:extLst>
                  <a:ext uri="{FF2B5EF4-FFF2-40B4-BE49-F238E27FC236}">
                    <a16:creationId xmlns:a16="http://schemas.microsoft.com/office/drawing/2014/main" xmlns="" id="{1A587A56-86E9-40CE-B1B6-FE6E6A996F9C}"/>
                  </a:ext>
                </a:extLst>
              </p:cNvPr>
              <p:cNvSpPr>
                <a:spLocks noChangeArrowheads="1"/>
              </p:cNvSpPr>
              <p:nvPr/>
            </p:nvSpPr>
            <p:spPr bwMode="auto">
              <a:xfrm>
                <a:off x="2172507" y="15077084"/>
                <a:ext cx="330878" cy="333725"/>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solidFill>
                <a:srgbClr val="00DBFF"/>
              </a:solidFill>
              <a:ln w="9525"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Freeform 255">
                <a:extLst>
                  <a:ext uri="{FF2B5EF4-FFF2-40B4-BE49-F238E27FC236}">
                    <a16:creationId xmlns:a16="http://schemas.microsoft.com/office/drawing/2014/main" xmlns="" id="{1C13DC2C-996B-4337-8C6B-DFBEC353F137}"/>
                  </a:ext>
                </a:extLst>
              </p:cNvPr>
              <p:cNvSpPr>
                <a:spLocks noChangeArrowheads="1"/>
              </p:cNvSpPr>
              <p:nvPr/>
            </p:nvSpPr>
            <p:spPr bwMode="auto">
              <a:xfrm>
                <a:off x="2420664" y="15077084"/>
                <a:ext cx="4355" cy="439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525"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Freeform 256">
                <a:extLst>
                  <a:ext uri="{FF2B5EF4-FFF2-40B4-BE49-F238E27FC236}">
                    <a16:creationId xmlns:a16="http://schemas.microsoft.com/office/drawing/2014/main" xmlns="" id="{F205D6B9-A072-4091-881D-85C14EB5C6A1}"/>
                  </a:ext>
                </a:extLst>
              </p:cNvPr>
              <p:cNvSpPr>
                <a:spLocks noChangeArrowheads="1"/>
              </p:cNvSpPr>
              <p:nvPr/>
            </p:nvSpPr>
            <p:spPr bwMode="auto">
              <a:xfrm>
                <a:off x="1771970" y="14409634"/>
                <a:ext cx="718353" cy="715751"/>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solidFill>
                <a:srgbClr val="00DBFF"/>
              </a:solidFill>
              <a:ln w="9525" cap="flat">
                <a:solidFill>
                  <a:srgbClr val="808080"/>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Freeform 259">
                <a:extLst>
                  <a:ext uri="{FF2B5EF4-FFF2-40B4-BE49-F238E27FC236}">
                    <a16:creationId xmlns:a16="http://schemas.microsoft.com/office/drawing/2014/main" xmlns="" id="{5F422753-2654-4272-A62D-81A14C177A81}"/>
                  </a:ext>
                </a:extLst>
              </p:cNvPr>
              <p:cNvSpPr>
                <a:spLocks noChangeArrowheads="1"/>
              </p:cNvSpPr>
              <p:nvPr/>
            </p:nvSpPr>
            <p:spPr bwMode="auto">
              <a:xfrm>
                <a:off x="2059312" y="14686273"/>
                <a:ext cx="4352" cy="439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noFill/>
              <a:ln w="9525"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11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1" name="Pentagon 5">
              <a:extLst>
                <a:ext uri="{FF2B5EF4-FFF2-40B4-BE49-F238E27FC236}">
                  <a16:creationId xmlns:a16="http://schemas.microsoft.com/office/drawing/2014/main" xmlns="" id="{CC38873C-8D0B-492F-B876-BDE29518DE33}"/>
                </a:ext>
              </a:extLst>
            </p:cNvPr>
            <p:cNvSpPr/>
            <p:nvPr/>
          </p:nvSpPr>
          <p:spPr>
            <a:xfrm>
              <a:off x="13305672" y="9458138"/>
              <a:ext cx="3384000" cy="1312039"/>
            </a:xfrm>
            <a:prstGeom prst="homePlate">
              <a:avLst>
                <a:gd name="adj" fmla="val 1034"/>
              </a:avLst>
            </a:prstGeom>
            <a:noFill/>
            <a:ln w="28575" cap="flat" cmpd="sng" algn="ctr">
              <a:solidFill>
                <a:srgbClr val="00DBFF"/>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rtlCol="0" anchor="ctr"/>
            <a:lstStyle/>
            <a:p>
              <a:pPr lvl="0" algn="ctr">
                <a:defRPr/>
              </a:pPr>
              <a:r>
                <a:rPr lang="en-US" altLang="zh-CN" sz="11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TensorFlow-</a:t>
              </a:r>
              <a:r>
                <a:rPr lang="en-US" altLang="zh-CN" sz="1100" kern="0" dirty="0" err="1">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Opt</a:t>
              </a:r>
              <a:endParaRPr lang="zh-CN" altLang="en-US" sz="1100" kern="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7" name="标题 1">
            <a:extLst>
              <a:ext uri="{FF2B5EF4-FFF2-40B4-BE49-F238E27FC236}">
                <a16:creationId xmlns:a16="http://schemas.microsoft.com/office/drawing/2014/main" xmlns="" id="{5B9F96E8-9451-4B53-BB47-61696BA64AF3}"/>
              </a:ext>
            </a:extLst>
          </p:cNvPr>
          <p:cNvSpPr txBox="1">
            <a:spLocks/>
          </p:cNvSpPr>
          <p:nvPr/>
        </p:nvSpPr>
        <p:spPr>
          <a:xfrm>
            <a:off x="-267348" y="1939146"/>
            <a:ext cx="5559111" cy="460646"/>
          </a:xfrm>
          <a:prstGeom prst="rect">
            <a:avLst/>
          </a:prstGeom>
        </p:spPr>
        <p:txBody>
          <a:bodyPr>
            <a:noAutofit/>
          </a:bodyPr>
          <a:lstStyle>
            <a:lvl1pPr algn="l" defTabSz="2304014" rtl="0" eaLnBrk="1" latinLnBrk="0" hangingPunct="1">
              <a:lnSpc>
                <a:spcPct val="90000"/>
              </a:lnSpc>
              <a:spcBef>
                <a:spcPct val="0"/>
              </a:spcBef>
              <a:buNone/>
              <a:defRPr sz="11087" kern="1200">
                <a:solidFill>
                  <a:schemeClr val="tx1"/>
                </a:solidFill>
                <a:latin typeface="+mj-lt"/>
                <a:ea typeface="+mj-ea"/>
                <a:cs typeface="+mj-cs"/>
              </a:defRPr>
            </a:lvl1pPr>
          </a:lstStyle>
          <a:p>
            <a:pPr algn="ctr" defTabSz="7438057">
              <a:lnSpc>
                <a:spcPct val="120000"/>
              </a:lnSpc>
            </a:pPr>
            <a:r>
              <a:rPr lang="en-US" altLang="zh-CN" sz="2000" b="1" dirty="0">
                <a:solidFill>
                  <a:schemeClr val="bg1"/>
                </a:solidFill>
                <a:latin typeface="+mn-lt"/>
                <a:ea typeface="+mn-ea"/>
                <a:cs typeface="+mn-cs"/>
              </a:rPr>
              <a:t>Inspur Full-Stack AI </a:t>
            </a:r>
            <a:r>
              <a:rPr lang="en-US" altLang="zh-CN" sz="2000" b="1" dirty="0">
                <a:solidFill>
                  <a:schemeClr val="bg1"/>
                </a:solidFill>
                <a:latin typeface="+mn-lt"/>
              </a:rPr>
              <a:t>System</a:t>
            </a:r>
            <a:endParaRPr lang="zh-CN" altLang="en-US" sz="2000" b="1" dirty="0">
              <a:solidFill>
                <a:schemeClr val="bg1"/>
              </a:solidFill>
              <a:latin typeface="+mn-lt"/>
              <a:ea typeface="+mn-ea"/>
              <a:cs typeface="+mn-cs"/>
            </a:endParaRPr>
          </a:p>
        </p:txBody>
      </p:sp>
      <p:graphicFrame>
        <p:nvGraphicFramePr>
          <p:cNvPr id="74" name="Chart 10">
            <a:extLst>
              <a:ext uri="{FF2B5EF4-FFF2-40B4-BE49-F238E27FC236}">
                <a16:creationId xmlns="" xmlns:a16="http://schemas.microsoft.com/office/drawing/2014/main" id="{08FCA572-820F-4F36-99E0-91B52F705761}"/>
              </a:ext>
            </a:extLst>
          </p:cNvPr>
          <p:cNvGraphicFramePr/>
          <p:nvPr>
            <p:extLst>
              <p:ext uri="{D42A27DB-BD31-4B8C-83A1-F6EECF244321}">
                <p14:modId xmlns:p14="http://schemas.microsoft.com/office/powerpoint/2010/main" val="2306014471"/>
              </p:ext>
            </p:extLst>
          </p:nvPr>
        </p:nvGraphicFramePr>
        <p:xfrm>
          <a:off x="7032104" y="1939146"/>
          <a:ext cx="4311714" cy="32463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8466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a:solidFill>
                  <a:schemeClr val="bg1"/>
                </a:solidFill>
                <a:latin typeface="Arial" panose="020B0604020202020204" pitchFamily="34" charset="0"/>
                <a:ea typeface="微软雅黑" panose="020B0503020204020204" pitchFamily="34" charset="-122"/>
                <a:cs typeface="Arial" panose="020B0604020202020204" pitchFamily="34" charset="0"/>
              </a:rPr>
              <a:t>Inspur</a:t>
            </a: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rPr>
              <a:t>: Leading AI Computing</a:t>
            </a:r>
            <a:endParaRPr lang="en-GB" dirty="0">
              <a:solidFill>
                <a:schemeClr val="bg1"/>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984497366"/>
              </p:ext>
            </p:extLst>
          </p:nvPr>
        </p:nvGraphicFramePr>
        <p:xfrm>
          <a:off x="3312549" y="1291340"/>
          <a:ext cx="8567403" cy="3098804"/>
        </p:xfrm>
        <a:graphic>
          <a:graphicData uri="http://schemas.openxmlformats.org/drawingml/2006/table">
            <a:tbl>
              <a:tblPr firstRow="1" firstCol="1" bandRow="1"/>
              <a:tblGrid>
                <a:gridCol w="527029">
                  <a:extLst>
                    <a:ext uri="{9D8B030D-6E8A-4147-A177-3AD203B41FA5}">
                      <a16:colId xmlns:a16="http://schemas.microsoft.com/office/drawing/2014/main" xmlns="" val="20000"/>
                    </a:ext>
                  </a:extLst>
                </a:gridCol>
                <a:gridCol w="739190">
                  <a:extLst>
                    <a:ext uri="{9D8B030D-6E8A-4147-A177-3AD203B41FA5}">
                      <a16:colId xmlns:a16="http://schemas.microsoft.com/office/drawing/2014/main" xmlns="" val="20001"/>
                    </a:ext>
                  </a:extLst>
                </a:gridCol>
                <a:gridCol w="886699">
                  <a:extLst>
                    <a:ext uri="{9D8B030D-6E8A-4147-A177-3AD203B41FA5}">
                      <a16:colId xmlns:a16="http://schemas.microsoft.com/office/drawing/2014/main" xmlns="" val="20002"/>
                    </a:ext>
                  </a:extLst>
                </a:gridCol>
                <a:gridCol w="2093300">
                  <a:extLst>
                    <a:ext uri="{9D8B030D-6E8A-4147-A177-3AD203B41FA5}">
                      <a16:colId xmlns:a16="http://schemas.microsoft.com/office/drawing/2014/main" xmlns="" val="20003"/>
                    </a:ext>
                  </a:extLst>
                </a:gridCol>
                <a:gridCol w="494793">
                  <a:extLst>
                    <a:ext uri="{9D8B030D-6E8A-4147-A177-3AD203B41FA5}">
                      <a16:colId xmlns:a16="http://schemas.microsoft.com/office/drawing/2014/main" xmlns="" val="20004"/>
                    </a:ext>
                  </a:extLst>
                </a:gridCol>
                <a:gridCol w="1913196">
                  <a:extLst>
                    <a:ext uri="{9D8B030D-6E8A-4147-A177-3AD203B41FA5}">
                      <a16:colId xmlns:a16="http://schemas.microsoft.com/office/drawing/2014/main" xmlns="" val="20005"/>
                    </a:ext>
                  </a:extLst>
                </a:gridCol>
                <a:gridCol w="1913196">
                  <a:extLst>
                    <a:ext uri="{9D8B030D-6E8A-4147-A177-3AD203B41FA5}">
                      <a16:colId xmlns:a16="http://schemas.microsoft.com/office/drawing/2014/main" xmlns="" val="20006"/>
                    </a:ext>
                  </a:extLst>
                </a:gridCol>
              </a:tblGrid>
              <a:tr h="410281">
                <a:tc>
                  <a:txBody>
                    <a:bodyPr/>
                    <a:lstStyle/>
                    <a:p>
                      <a:pPr algn="ctr">
                        <a:spcAft>
                          <a:spcPts val="0"/>
                        </a:spcAft>
                      </a:pPr>
                      <a:r>
                        <a:rPr lang="en-US" altLang="zh-CN" sz="1100" dirty="0" smtClean="0">
                          <a:ln>
                            <a:noFill/>
                          </a:ln>
                          <a:solidFill>
                            <a:schemeClr val="bg1"/>
                          </a:solidFill>
                          <a:effectLst/>
                          <a:latin typeface="+mn-lt"/>
                          <a:ea typeface="+mn-ea"/>
                          <a:cs typeface="+mn-ea"/>
                          <a:sym typeface="+mn-lt"/>
                        </a:rPr>
                        <a:t>Rank</a:t>
                      </a: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100" dirty="0" smtClean="0">
                          <a:ln>
                            <a:noFill/>
                          </a:ln>
                          <a:solidFill>
                            <a:schemeClr val="bg1"/>
                          </a:solidFill>
                          <a:effectLst/>
                          <a:latin typeface="+mn-lt"/>
                          <a:ea typeface="+mn-ea"/>
                          <a:cs typeface="+mn-ea"/>
                          <a:sym typeface="+mn-lt"/>
                        </a:rPr>
                        <a:t>Vendor</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100" dirty="0" smtClean="0">
                          <a:ln>
                            <a:noFill/>
                          </a:ln>
                          <a:solidFill>
                            <a:schemeClr val="bg1"/>
                          </a:solidFill>
                          <a:effectLst/>
                          <a:latin typeface="+mn-lt"/>
                          <a:ea typeface="+mn-ea"/>
                          <a:cs typeface="+mn-ea"/>
                          <a:sym typeface="+mn-lt"/>
                        </a:rPr>
                        <a:t>Server</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CPU</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smtClean="0">
                          <a:ln>
                            <a:noFill/>
                          </a:ln>
                          <a:solidFill>
                            <a:schemeClr val="bg1"/>
                          </a:solidFill>
                          <a:effectLst/>
                          <a:latin typeface="+mn-lt"/>
                          <a:ea typeface="+mn-ea"/>
                          <a:cs typeface="+mn-ea"/>
                          <a:sym typeface="+mn-lt"/>
                        </a:rPr>
                        <a:t>CPU</a:t>
                      </a:r>
                      <a:r>
                        <a:rPr lang="en-US" altLang="zh-CN" sz="1100" dirty="0" smtClean="0">
                          <a:ln>
                            <a:noFill/>
                          </a:ln>
                          <a:solidFill>
                            <a:schemeClr val="bg1"/>
                          </a:solidFill>
                          <a:effectLst/>
                          <a:latin typeface="+mn-lt"/>
                          <a:ea typeface="+mn-ea"/>
                          <a:cs typeface="+mn-ea"/>
                          <a:sym typeface="+mn-lt"/>
                        </a:rPr>
                        <a:t> </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GPU</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100" dirty="0" err="1" smtClean="0">
                          <a:ln>
                            <a:noFill/>
                          </a:ln>
                          <a:solidFill>
                            <a:schemeClr val="bg1"/>
                          </a:solidFill>
                          <a:effectLst/>
                          <a:latin typeface="+mn-lt"/>
                          <a:ea typeface="+mn-ea"/>
                          <a:cs typeface="+mn-ea"/>
                          <a:sym typeface="+mn-lt"/>
                        </a:rPr>
                        <a:t>ResNet</a:t>
                      </a:r>
                      <a:r>
                        <a:rPr lang="en-US" altLang="zh-CN" sz="1100" dirty="0" smtClean="0">
                          <a:ln>
                            <a:noFill/>
                          </a:ln>
                          <a:solidFill>
                            <a:schemeClr val="bg1"/>
                          </a:solidFill>
                          <a:effectLst/>
                          <a:latin typeface="+mn-lt"/>
                          <a:ea typeface="+mn-ea"/>
                          <a:cs typeface="+mn-ea"/>
                          <a:sym typeface="+mn-lt"/>
                        </a:rPr>
                        <a:t> 50</a:t>
                      </a:r>
                    </a:p>
                    <a:p>
                      <a:pPr algn="ctr">
                        <a:spcAft>
                          <a:spcPts val="0"/>
                        </a:spcAft>
                      </a:pPr>
                      <a:r>
                        <a:rPr lang="en-US" altLang="zh-CN" sz="1100" dirty="0" smtClean="0">
                          <a:ln>
                            <a:noFill/>
                          </a:ln>
                          <a:solidFill>
                            <a:schemeClr val="bg1"/>
                          </a:solidFill>
                          <a:effectLst/>
                          <a:latin typeface="+mn-lt"/>
                          <a:ea typeface="+mn-ea"/>
                          <a:cs typeface="+mn-ea"/>
                          <a:sym typeface="+mn-lt"/>
                        </a:rPr>
                        <a:t>Performance</a:t>
                      </a:r>
                      <a:r>
                        <a:rPr lang="en-US" altLang="zh-CN" sz="1100" baseline="0" dirty="0" smtClean="0">
                          <a:ln>
                            <a:noFill/>
                          </a:ln>
                          <a:solidFill>
                            <a:schemeClr val="bg1"/>
                          </a:solidFill>
                          <a:effectLst/>
                          <a:latin typeface="+mn-lt"/>
                          <a:ea typeface="+mn-ea"/>
                          <a:cs typeface="+mn-ea"/>
                          <a:sym typeface="+mn-lt"/>
                        </a:rPr>
                        <a:t> (minutes</a:t>
                      </a:r>
                      <a:r>
                        <a:rPr lang="zh-CN" altLang="en-US" sz="1100" baseline="0" dirty="0" smtClean="0">
                          <a:ln>
                            <a:noFill/>
                          </a:ln>
                          <a:solidFill>
                            <a:schemeClr val="bg1"/>
                          </a:solidFill>
                          <a:effectLst/>
                          <a:latin typeface="+mn-lt"/>
                          <a:ea typeface="+mn-ea"/>
                          <a:cs typeface="+mn-ea"/>
                          <a:sym typeface="+mn-lt"/>
                        </a:rPr>
                        <a:t>）</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0"/>
                  </a:ext>
                </a:extLst>
              </a:tr>
              <a:tr h="262659">
                <a:tc>
                  <a:txBody>
                    <a:bodyPr/>
                    <a:lstStyle/>
                    <a:p>
                      <a:pPr algn="ctr">
                        <a:spcAft>
                          <a:spcPts val="0"/>
                        </a:spcAft>
                      </a:pPr>
                      <a:r>
                        <a:rPr lang="en-US" sz="1100" b="1" dirty="0">
                          <a:ln>
                            <a:noFill/>
                          </a:ln>
                          <a:solidFill>
                            <a:srgbClr val="FFC000"/>
                          </a:solidFill>
                          <a:effectLst/>
                          <a:latin typeface="+mn-lt"/>
                          <a:ea typeface="+mn-ea"/>
                          <a:cs typeface="+mn-ea"/>
                          <a:sym typeface="+mn-lt"/>
                        </a:rPr>
                        <a:t>1</a:t>
                      </a:r>
                      <a:endParaRPr lang="zh-CN" sz="1100" b="1" dirty="0">
                        <a:ln>
                          <a:noFill/>
                        </a:ln>
                        <a:solidFill>
                          <a:srgbClr val="FFC000"/>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b="1" dirty="0">
                          <a:ln>
                            <a:noFill/>
                          </a:ln>
                          <a:solidFill>
                            <a:srgbClr val="FFC000"/>
                          </a:solidFill>
                          <a:effectLst/>
                          <a:latin typeface="+mn-lt"/>
                          <a:ea typeface="+mn-ea"/>
                          <a:cs typeface="+mn-ea"/>
                          <a:sym typeface="+mn-lt"/>
                        </a:rPr>
                        <a:t>Inspur</a:t>
                      </a:r>
                      <a:endParaRPr lang="zh-CN" sz="1100" b="1" dirty="0">
                        <a:ln>
                          <a:noFill/>
                        </a:ln>
                        <a:solidFill>
                          <a:srgbClr val="FFC000"/>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b="1" dirty="0" smtClean="0">
                          <a:ln>
                            <a:noFill/>
                          </a:ln>
                          <a:solidFill>
                            <a:srgbClr val="FFC000"/>
                          </a:solidFill>
                          <a:effectLst/>
                          <a:latin typeface="+mn-lt"/>
                          <a:ea typeface="+mn-ea"/>
                          <a:cs typeface="+mn-ea"/>
                          <a:sym typeface="+mn-lt"/>
                        </a:rPr>
                        <a:t>NF5488A5</a:t>
                      </a:r>
                      <a:endParaRPr lang="zh-CN" sz="1100" b="1" dirty="0">
                        <a:ln>
                          <a:noFill/>
                        </a:ln>
                        <a:solidFill>
                          <a:srgbClr val="FFC000"/>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b="1" dirty="0">
                          <a:ln>
                            <a:noFill/>
                          </a:ln>
                          <a:solidFill>
                            <a:srgbClr val="FFC000"/>
                          </a:solidFill>
                          <a:effectLst/>
                          <a:latin typeface="+mn-lt"/>
                          <a:ea typeface="+mn-ea"/>
                          <a:cs typeface="+mn-ea"/>
                          <a:sym typeface="+mn-lt"/>
                        </a:rPr>
                        <a:t>AMD EPYC 7742</a:t>
                      </a:r>
                      <a:endParaRPr lang="zh-CN" sz="1100" b="1" dirty="0">
                        <a:ln>
                          <a:noFill/>
                        </a:ln>
                        <a:solidFill>
                          <a:srgbClr val="FFC000"/>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b="1" dirty="0">
                          <a:ln>
                            <a:noFill/>
                          </a:ln>
                          <a:solidFill>
                            <a:srgbClr val="FFC000"/>
                          </a:solidFill>
                          <a:effectLst/>
                          <a:latin typeface="+mn-lt"/>
                          <a:ea typeface="+mn-ea"/>
                          <a:cs typeface="+mn-ea"/>
                          <a:sym typeface="+mn-lt"/>
                        </a:rPr>
                        <a:t>2</a:t>
                      </a:r>
                      <a:endParaRPr lang="zh-CN" sz="1100" b="1" dirty="0">
                        <a:ln>
                          <a:noFill/>
                        </a:ln>
                        <a:solidFill>
                          <a:srgbClr val="FFC000"/>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b="1" dirty="0">
                          <a:ln>
                            <a:noFill/>
                          </a:ln>
                          <a:solidFill>
                            <a:srgbClr val="FFC000"/>
                          </a:solidFill>
                          <a:effectLst/>
                          <a:latin typeface="+mn-lt"/>
                          <a:ea typeface="+mn-ea"/>
                          <a:cs typeface="+mn-ea"/>
                          <a:sym typeface="+mn-lt"/>
                        </a:rPr>
                        <a:t>A100-SXM4-40GB (400W)</a:t>
                      </a:r>
                      <a:endParaRPr lang="zh-CN" sz="1100" b="1" dirty="0">
                        <a:ln>
                          <a:noFill/>
                        </a:ln>
                        <a:solidFill>
                          <a:srgbClr val="FFC000"/>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356" rtl="0" eaLnBrk="1" latinLnBrk="0" hangingPunct="1">
                        <a:spcAft>
                          <a:spcPts val="0"/>
                        </a:spcAft>
                      </a:pPr>
                      <a:r>
                        <a:rPr lang="en-US" sz="1100" b="1" kern="1200" dirty="0">
                          <a:ln>
                            <a:noFill/>
                          </a:ln>
                          <a:solidFill>
                            <a:srgbClr val="FFC000"/>
                          </a:solidFill>
                          <a:effectLst/>
                          <a:latin typeface="+mn-lt"/>
                          <a:ea typeface="+mn-ea"/>
                          <a:cs typeface="+mn-ea"/>
                          <a:sym typeface="+mn-lt"/>
                        </a:rPr>
                        <a:t>33.37</a:t>
                      </a:r>
                      <a:endParaRPr lang="zh-CN" sz="1100" b="1" kern="1200" dirty="0">
                        <a:ln>
                          <a:noFill/>
                        </a:ln>
                        <a:solidFill>
                          <a:srgbClr val="FFC000"/>
                        </a:solidFill>
                        <a:effectLst/>
                        <a:latin typeface="+mn-lt"/>
                        <a:ea typeface="+mn-ea"/>
                        <a:cs typeface="+mn-ea"/>
                        <a:sym typeface="+mn-lt"/>
                      </a:endParaRPr>
                    </a:p>
                  </a:txBody>
                  <a:tcPr marL="72378" marR="72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52935">
                <a:tc>
                  <a:txBody>
                    <a:bodyPr/>
                    <a:lstStyle/>
                    <a:p>
                      <a:pPr algn="ctr">
                        <a:spcAft>
                          <a:spcPts val="0"/>
                        </a:spcAft>
                      </a:pPr>
                      <a:r>
                        <a:rPr lang="en-US" sz="1100">
                          <a:ln>
                            <a:noFill/>
                          </a:ln>
                          <a:solidFill>
                            <a:schemeClr val="bg1"/>
                          </a:solidFill>
                          <a:effectLst/>
                          <a:latin typeface="+mn-lt"/>
                          <a:ea typeface="+mn-ea"/>
                          <a:cs typeface="+mn-ea"/>
                          <a:sym typeface="+mn-lt"/>
                        </a:rPr>
                        <a:t>2</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NVIDIA</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DGX2H</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Intel Xeon Platinum 8174</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2</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V100-SXM3-32GB (450W)</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356" rtl="0" eaLnBrk="1" latinLnBrk="0" hangingPunct="1">
                        <a:spcAft>
                          <a:spcPts val="0"/>
                        </a:spcAft>
                      </a:pPr>
                      <a:r>
                        <a:rPr lang="en-US" sz="1100" kern="1200" dirty="0">
                          <a:ln>
                            <a:noFill/>
                          </a:ln>
                          <a:solidFill>
                            <a:schemeClr val="bg1"/>
                          </a:solidFill>
                          <a:effectLst/>
                          <a:latin typeface="+mn-lt"/>
                          <a:ea typeface="+mn-ea"/>
                          <a:cs typeface="+mn-ea"/>
                          <a:sym typeface="+mn-lt"/>
                        </a:rPr>
                        <a:t>35.25</a:t>
                      </a:r>
                      <a:endParaRPr lang="zh-CN" sz="1100" kern="1200" dirty="0">
                        <a:ln>
                          <a:noFill/>
                        </a:ln>
                        <a:solidFill>
                          <a:schemeClr val="bg1"/>
                        </a:solidFill>
                        <a:effectLst/>
                        <a:latin typeface="+mn-lt"/>
                        <a:ea typeface="+mn-ea"/>
                        <a:cs typeface="+mn-ea"/>
                        <a:sym typeface="+mn-lt"/>
                      </a:endParaRPr>
                    </a:p>
                  </a:txBody>
                  <a:tcPr marL="72378" marR="72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262659">
                <a:tc>
                  <a:txBody>
                    <a:bodyPr/>
                    <a:lstStyle/>
                    <a:p>
                      <a:pPr algn="ctr">
                        <a:spcAft>
                          <a:spcPts val="0"/>
                        </a:spcAft>
                      </a:pPr>
                      <a:r>
                        <a:rPr lang="en-US" sz="1100">
                          <a:ln>
                            <a:noFill/>
                          </a:ln>
                          <a:solidFill>
                            <a:schemeClr val="bg1"/>
                          </a:solidFill>
                          <a:effectLst/>
                          <a:latin typeface="+mn-lt"/>
                          <a:ea typeface="+mn-ea"/>
                          <a:cs typeface="+mn-ea"/>
                          <a:sym typeface="+mn-lt"/>
                        </a:rPr>
                        <a:t>3</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NVIDIA</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DGXA100</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AMD EPYC 7742</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2</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A100-SXM4-40GB (400W)</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356" rtl="0" eaLnBrk="1" latinLnBrk="0" hangingPunct="1">
                        <a:spcAft>
                          <a:spcPts val="0"/>
                        </a:spcAft>
                      </a:pPr>
                      <a:r>
                        <a:rPr lang="en-US" sz="1100" kern="1200" dirty="0">
                          <a:ln>
                            <a:noFill/>
                          </a:ln>
                          <a:solidFill>
                            <a:schemeClr val="bg1"/>
                          </a:solidFill>
                          <a:effectLst/>
                          <a:latin typeface="+mn-lt"/>
                          <a:ea typeface="+mn-ea"/>
                          <a:cs typeface="+mn-ea"/>
                          <a:sym typeface="+mn-lt"/>
                        </a:rPr>
                        <a:t>39.78</a:t>
                      </a:r>
                      <a:endParaRPr lang="zh-CN" sz="1100" kern="1200" dirty="0">
                        <a:ln>
                          <a:noFill/>
                        </a:ln>
                        <a:solidFill>
                          <a:schemeClr val="bg1"/>
                        </a:solidFill>
                        <a:effectLst/>
                        <a:latin typeface="+mn-lt"/>
                        <a:ea typeface="+mn-ea"/>
                        <a:cs typeface="+mn-ea"/>
                        <a:sym typeface="+mn-lt"/>
                      </a:endParaRPr>
                    </a:p>
                  </a:txBody>
                  <a:tcPr marL="72378" marR="72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429817">
                <a:tc>
                  <a:txBody>
                    <a:bodyPr/>
                    <a:lstStyle/>
                    <a:p>
                      <a:pPr algn="ctr">
                        <a:spcAft>
                          <a:spcPts val="0"/>
                        </a:spcAft>
                      </a:pPr>
                      <a:r>
                        <a:rPr lang="en-US" sz="1100" dirty="0">
                          <a:ln>
                            <a:noFill/>
                          </a:ln>
                          <a:solidFill>
                            <a:schemeClr val="bg1"/>
                          </a:solidFill>
                          <a:effectLst/>
                          <a:latin typeface="+mn-lt"/>
                          <a:ea typeface="+mn-ea"/>
                          <a:cs typeface="+mn-ea"/>
                          <a:sym typeface="+mn-lt"/>
                        </a:rPr>
                        <a:t>4</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Alibaba</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HJBOG</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Intel® Xeon® Platinum 8269CY</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2</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A100-SXM4-40GB (400W)</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356" rtl="0" eaLnBrk="1" latinLnBrk="0" hangingPunct="1">
                        <a:spcAft>
                          <a:spcPts val="0"/>
                        </a:spcAft>
                      </a:pPr>
                      <a:r>
                        <a:rPr lang="en-US" sz="1100" kern="1200" dirty="0">
                          <a:ln>
                            <a:noFill/>
                          </a:ln>
                          <a:solidFill>
                            <a:schemeClr val="bg1"/>
                          </a:solidFill>
                          <a:effectLst/>
                          <a:latin typeface="+mn-lt"/>
                          <a:ea typeface="+mn-ea"/>
                          <a:cs typeface="+mn-ea"/>
                          <a:sym typeface="+mn-lt"/>
                        </a:rPr>
                        <a:t>40.49</a:t>
                      </a:r>
                      <a:endParaRPr lang="zh-CN" sz="1100" kern="1200" dirty="0">
                        <a:ln>
                          <a:noFill/>
                        </a:ln>
                        <a:solidFill>
                          <a:schemeClr val="bg1"/>
                        </a:solidFill>
                        <a:effectLst/>
                        <a:latin typeface="+mn-lt"/>
                        <a:ea typeface="+mn-ea"/>
                        <a:cs typeface="+mn-ea"/>
                        <a:sym typeface="+mn-lt"/>
                      </a:endParaRPr>
                    </a:p>
                  </a:txBody>
                  <a:tcPr marL="72378" marR="72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262659">
                <a:tc>
                  <a:txBody>
                    <a:bodyPr/>
                    <a:lstStyle/>
                    <a:p>
                      <a:pPr algn="ctr">
                        <a:spcAft>
                          <a:spcPts val="0"/>
                        </a:spcAft>
                      </a:pPr>
                      <a:r>
                        <a:rPr lang="en-US" sz="1100">
                          <a:ln>
                            <a:noFill/>
                          </a:ln>
                          <a:solidFill>
                            <a:schemeClr val="bg1"/>
                          </a:solidFill>
                          <a:effectLst/>
                          <a:latin typeface="+mn-lt"/>
                          <a:ea typeface="+mn-ea"/>
                          <a:cs typeface="+mn-ea"/>
                          <a:sym typeface="+mn-lt"/>
                        </a:rPr>
                        <a:t>5</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Fujitsu</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GX2570M5</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Intel® Xeon® Platinum 8268</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2</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V100-SXM3-32GB (300W)</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356" rtl="0" eaLnBrk="1" latinLnBrk="0" hangingPunct="1">
                        <a:spcAft>
                          <a:spcPts val="0"/>
                        </a:spcAft>
                      </a:pPr>
                      <a:r>
                        <a:rPr lang="en-US" sz="1100" kern="1200" dirty="0">
                          <a:ln>
                            <a:noFill/>
                          </a:ln>
                          <a:solidFill>
                            <a:schemeClr val="bg1"/>
                          </a:solidFill>
                          <a:effectLst/>
                          <a:latin typeface="+mn-lt"/>
                          <a:ea typeface="+mn-ea"/>
                          <a:cs typeface="+mn-ea"/>
                          <a:sym typeface="+mn-lt"/>
                        </a:rPr>
                        <a:t>68.82</a:t>
                      </a:r>
                      <a:endParaRPr lang="zh-CN" sz="1100" kern="1200" dirty="0">
                        <a:ln>
                          <a:noFill/>
                        </a:ln>
                        <a:solidFill>
                          <a:schemeClr val="bg1"/>
                        </a:solidFill>
                        <a:effectLst/>
                        <a:latin typeface="+mn-lt"/>
                        <a:ea typeface="+mn-ea"/>
                        <a:cs typeface="+mn-ea"/>
                        <a:sym typeface="+mn-lt"/>
                      </a:endParaRPr>
                    </a:p>
                  </a:txBody>
                  <a:tcPr marL="72378" marR="72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262659">
                <a:tc>
                  <a:txBody>
                    <a:bodyPr/>
                    <a:lstStyle/>
                    <a:p>
                      <a:pPr algn="ctr">
                        <a:spcAft>
                          <a:spcPts val="0"/>
                        </a:spcAft>
                      </a:pPr>
                      <a:r>
                        <a:rPr lang="en-US" sz="1100">
                          <a:ln>
                            <a:noFill/>
                          </a:ln>
                          <a:solidFill>
                            <a:schemeClr val="bg1"/>
                          </a:solidFill>
                          <a:effectLst/>
                          <a:latin typeface="+mn-lt"/>
                          <a:ea typeface="+mn-ea"/>
                          <a:cs typeface="+mn-ea"/>
                          <a:sym typeface="+mn-lt"/>
                        </a:rPr>
                        <a:t>6</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NVIDIA</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DGX1</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Intel® Xeon® E5-2698 v4</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2</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V100-SXM2-16GB (300W)</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356" rtl="0" eaLnBrk="1" latinLnBrk="0" hangingPunct="1">
                        <a:spcAft>
                          <a:spcPts val="0"/>
                        </a:spcAft>
                      </a:pPr>
                      <a:r>
                        <a:rPr lang="en-US" sz="1100" kern="1200" dirty="0">
                          <a:ln>
                            <a:noFill/>
                          </a:ln>
                          <a:solidFill>
                            <a:schemeClr val="bg1"/>
                          </a:solidFill>
                          <a:effectLst/>
                          <a:latin typeface="+mn-lt"/>
                          <a:ea typeface="+mn-ea"/>
                          <a:cs typeface="+mn-ea"/>
                          <a:sym typeface="+mn-lt"/>
                        </a:rPr>
                        <a:t>71.28</a:t>
                      </a:r>
                      <a:endParaRPr lang="zh-CN" sz="1100" kern="1200" dirty="0">
                        <a:ln>
                          <a:noFill/>
                        </a:ln>
                        <a:solidFill>
                          <a:schemeClr val="bg1"/>
                        </a:solidFill>
                        <a:effectLst/>
                        <a:latin typeface="+mn-lt"/>
                        <a:ea typeface="+mn-ea"/>
                        <a:cs typeface="+mn-ea"/>
                        <a:sym typeface="+mn-lt"/>
                      </a:endParaRPr>
                    </a:p>
                  </a:txBody>
                  <a:tcPr marL="72378" marR="72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6"/>
                  </a:ext>
                </a:extLst>
              </a:tr>
              <a:tr h="262659">
                <a:tc>
                  <a:txBody>
                    <a:bodyPr/>
                    <a:lstStyle/>
                    <a:p>
                      <a:pPr algn="ctr">
                        <a:spcAft>
                          <a:spcPts val="0"/>
                        </a:spcAft>
                      </a:pPr>
                      <a:r>
                        <a:rPr lang="en-US" sz="1100">
                          <a:ln>
                            <a:noFill/>
                          </a:ln>
                          <a:solidFill>
                            <a:schemeClr val="bg1"/>
                          </a:solidFill>
                          <a:effectLst/>
                          <a:latin typeface="+mn-lt"/>
                          <a:ea typeface="+mn-ea"/>
                          <a:cs typeface="+mn-ea"/>
                          <a:sym typeface="+mn-lt"/>
                        </a:rPr>
                        <a:t>7</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DellEMC</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DSS8440</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Intel® Xeon® Gold 6248</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2</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V100S-PCIe-32GB (300W)</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356" rtl="0" eaLnBrk="1" latinLnBrk="0" hangingPunct="1">
                        <a:spcAft>
                          <a:spcPts val="0"/>
                        </a:spcAft>
                      </a:pPr>
                      <a:r>
                        <a:rPr lang="en-US" sz="1100" kern="1200" dirty="0">
                          <a:ln>
                            <a:noFill/>
                          </a:ln>
                          <a:solidFill>
                            <a:schemeClr val="bg1"/>
                          </a:solidFill>
                          <a:effectLst/>
                          <a:latin typeface="+mn-lt"/>
                          <a:ea typeface="+mn-ea"/>
                          <a:cs typeface="+mn-ea"/>
                          <a:sym typeface="+mn-lt"/>
                        </a:rPr>
                        <a:t>78.54</a:t>
                      </a:r>
                      <a:endParaRPr lang="zh-CN" sz="1100" kern="1200" dirty="0">
                        <a:ln>
                          <a:noFill/>
                        </a:ln>
                        <a:solidFill>
                          <a:schemeClr val="bg1"/>
                        </a:solidFill>
                        <a:effectLst/>
                        <a:latin typeface="+mn-lt"/>
                        <a:ea typeface="+mn-ea"/>
                        <a:cs typeface="+mn-ea"/>
                        <a:sym typeface="+mn-lt"/>
                      </a:endParaRPr>
                    </a:p>
                  </a:txBody>
                  <a:tcPr marL="72378" marR="72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7"/>
                  </a:ext>
                </a:extLst>
              </a:tr>
              <a:tr h="262659">
                <a:tc>
                  <a:txBody>
                    <a:bodyPr/>
                    <a:lstStyle/>
                    <a:p>
                      <a:pPr algn="ctr">
                        <a:spcAft>
                          <a:spcPts val="0"/>
                        </a:spcAft>
                      </a:pPr>
                      <a:r>
                        <a:rPr lang="en-US" sz="1100">
                          <a:ln>
                            <a:noFill/>
                          </a:ln>
                          <a:solidFill>
                            <a:schemeClr val="bg1"/>
                          </a:solidFill>
                          <a:effectLst/>
                          <a:latin typeface="+mn-lt"/>
                          <a:ea typeface="+mn-ea"/>
                          <a:cs typeface="+mn-ea"/>
                          <a:sym typeface="+mn-lt"/>
                        </a:rPr>
                        <a:t>8</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DellEMC</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C4140</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Intel® Xeon® Gold 6148</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2</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V100-SXM2-32GB (300W)</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356" rtl="0" eaLnBrk="1" latinLnBrk="0" hangingPunct="1">
                        <a:spcAft>
                          <a:spcPts val="0"/>
                        </a:spcAft>
                      </a:pPr>
                      <a:r>
                        <a:rPr lang="en-US" sz="1100" kern="1200" dirty="0">
                          <a:ln>
                            <a:noFill/>
                          </a:ln>
                          <a:solidFill>
                            <a:schemeClr val="bg1"/>
                          </a:solidFill>
                          <a:effectLst/>
                          <a:latin typeface="+mn-lt"/>
                          <a:ea typeface="+mn-ea"/>
                          <a:cs typeface="+mn-ea"/>
                          <a:sym typeface="+mn-lt"/>
                        </a:rPr>
                        <a:t>154.04</a:t>
                      </a:r>
                      <a:endParaRPr lang="zh-CN" sz="1100" kern="1200" dirty="0">
                        <a:ln>
                          <a:noFill/>
                        </a:ln>
                        <a:solidFill>
                          <a:schemeClr val="bg1"/>
                        </a:solidFill>
                        <a:effectLst/>
                        <a:latin typeface="+mn-lt"/>
                        <a:ea typeface="+mn-ea"/>
                        <a:cs typeface="+mn-ea"/>
                        <a:sym typeface="+mn-lt"/>
                      </a:endParaRPr>
                    </a:p>
                  </a:txBody>
                  <a:tcPr marL="72378" marR="72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8"/>
                  </a:ext>
                </a:extLst>
              </a:tr>
              <a:tr h="429817">
                <a:tc>
                  <a:txBody>
                    <a:bodyPr/>
                    <a:lstStyle/>
                    <a:p>
                      <a:pPr algn="ctr">
                        <a:spcAft>
                          <a:spcPts val="0"/>
                        </a:spcAft>
                      </a:pPr>
                      <a:r>
                        <a:rPr lang="en-US" sz="1100" dirty="0">
                          <a:ln>
                            <a:noFill/>
                          </a:ln>
                          <a:solidFill>
                            <a:schemeClr val="bg1"/>
                          </a:solidFill>
                          <a:effectLst/>
                          <a:latin typeface="+mn-lt"/>
                          <a:ea typeface="+mn-ea"/>
                          <a:cs typeface="+mn-ea"/>
                          <a:sym typeface="+mn-lt"/>
                        </a:rPr>
                        <a:t>9</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Intel</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a:ln>
                            <a:noFill/>
                          </a:ln>
                          <a:solidFill>
                            <a:schemeClr val="bg1"/>
                          </a:solidFill>
                          <a:effectLst/>
                          <a:latin typeface="+mn-lt"/>
                          <a:ea typeface="+mn-ea"/>
                          <a:cs typeface="+mn-ea"/>
                          <a:sym typeface="+mn-lt"/>
                        </a:rPr>
                        <a:t>-</a:t>
                      </a:r>
                      <a:endParaRPr lang="zh-CN" sz="110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Intel® Xeon® Platinum 8380H</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8</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sz="1100" dirty="0">
                          <a:ln>
                            <a:noFill/>
                          </a:ln>
                          <a:solidFill>
                            <a:schemeClr val="bg1"/>
                          </a:solidFill>
                          <a:effectLst/>
                          <a:latin typeface="+mn-lt"/>
                          <a:ea typeface="+mn-ea"/>
                          <a:cs typeface="+mn-ea"/>
                          <a:sym typeface="+mn-lt"/>
                        </a:rPr>
                        <a:t>-</a:t>
                      </a:r>
                      <a:endParaRPr lang="zh-CN" sz="1100" dirty="0">
                        <a:ln>
                          <a:noFill/>
                        </a:ln>
                        <a:solidFill>
                          <a:schemeClr val="bg1"/>
                        </a:solidFill>
                        <a:effectLst/>
                        <a:latin typeface="+mn-lt"/>
                        <a:ea typeface="+mn-ea"/>
                        <a:cs typeface="+mn-ea"/>
                        <a:sym typeface="+mn-lt"/>
                      </a:endParaRPr>
                    </a:p>
                  </a:txBody>
                  <a:tcPr marL="72378" marR="723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356" rtl="0" eaLnBrk="1" latinLnBrk="0" hangingPunct="1">
                        <a:spcAft>
                          <a:spcPts val="0"/>
                        </a:spcAft>
                      </a:pPr>
                      <a:r>
                        <a:rPr lang="en-US" sz="1100" kern="1200" dirty="0">
                          <a:ln>
                            <a:noFill/>
                          </a:ln>
                          <a:solidFill>
                            <a:schemeClr val="bg1"/>
                          </a:solidFill>
                          <a:effectLst/>
                          <a:latin typeface="+mn-lt"/>
                          <a:ea typeface="+mn-ea"/>
                          <a:cs typeface="+mn-ea"/>
                          <a:sym typeface="+mn-lt"/>
                        </a:rPr>
                        <a:t>1104.53</a:t>
                      </a:r>
                      <a:endParaRPr lang="zh-CN" sz="1100" kern="1200" dirty="0">
                        <a:ln>
                          <a:noFill/>
                        </a:ln>
                        <a:solidFill>
                          <a:schemeClr val="bg1"/>
                        </a:solidFill>
                        <a:effectLst/>
                        <a:latin typeface="+mn-lt"/>
                        <a:ea typeface="+mn-ea"/>
                        <a:cs typeface="+mn-ea"/>
                        <a:sym typeface="+mn-lt"/>
                      </a:endParaRPr>
                    </a:p>
                  </a:txBody>
                  <a:tcPr marL="72378" marR="723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9"/>
                  </a:ext>
                </a:extLst>
              </a:tr>
            </a:tbl>
          </a:graphicData>
        </a:graphic>
      </p:graphicFrame>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123" y="4557929"/>
            <a:ext cx="1664215" cy="1108783"/>
          </a:xfrm>
          <a:prstGeom prst="rect">
            <a:avLst/>
          </a:prstGeom>
        </p:spPr>
      </p:pic>
      <p:pic>
        <p:nvPicPr>
          <p:cNvPr id="10" name="图片 9"/>
          <p:cNvPicPr>
            <a:picLocks noChangeAspect="1"/>
          </p:cNvPicPr>
          <p:nvPr/>
        </p:nvPicPr>
        <p:blipFill>
          <a:blip r:embed="rId4"/>
          <a:stretch>
            <a:fillRect/>
          </a:stretch>
        </p:blipFill>
        <p:spPr>
          <a:xfrm>
            <a:off x="3588983" y="5060086"/>
            <a:ext cx="266013" cy="276946"/>
          </a:xfrm>
          <a:prstGeom prst="rect">
            <a:avLst/>
          </a:prstGeom>
        </p:spPr>
      </p:pic>
      <p:pic>
        <p:nvPicPr>
          <p:cNvPr id="11" name="图片 10"/>
          <p:cNvPicPr>
            <a:picLocks noChangeAspect="1"/>
          </p:cNvPicPr>
          <p:nvPr/>
        </p:nvPicPr>
        <p:blipFill>
          <a:blip r:embed="rId5"/>
          <a:stretch>
            <a:fillRect/>
          </a:stretch>
        </p:blipFill>
        <p:spPr>
          <a:xfrm>
            <a:off x="3586781" y="4806325"/>
            <a:ext cx="276971" cy="261795"/>
          </a:xfrm>
          <a:prstGeom prst="rect">
            <a:avLst/>
          </a:prstGeom>
        </p:spPr>
      </p:pic>
      <p:pic>
        <p:nvPicPr>
          <p:cNvPr id="12" name="图片 11"/>
          <p:cNvPicPr>
            <a:picLocks noChangeAspect="1"/>
          </p:cNvPicPr>
          <p:nvPr/>
        </p:nvPicPr>
        <p:blipFill>
          <a:blip r:embed="rId6">
            <a:biLevel thresh="75000"/>
          </a:blip>
          <a:stretch>
            <a:fillRect/>
          </a:stretch>
        </p:blipFill>
        <p:spPr>
          <a:xfrm>
            <a:off x="3597058" y="5393872"/>
            <a:ext cx="246927" cy="98771"/>
          </a:xfrm>
          <a:prstGeom prst="rect">
            <a:avLst/>
          </a:prstGeom>
        </p:spPr>
      </p:pic>
      <p:pic>
        <p:nvPicPr>
          <p:cNvPr id="13" name="Picture 18" descr="Image result for STORAGE icon"/>
          <p:cNvPicPr>
            <a:picLocks noChangeAspect="1" noChangeArrowheads="1"/>
          </p:cNvPicPr>
          <p:nvPr/>
        </p:nvPicPr>
        <p:blipFill>
          <a:blip r:embed="rId7" cstate="print">
            <a:duotone>
              <a:prstClr val="black"/>
              <a:schemeClr val="bg1">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3635947" y="5568513"/>
            <a:ext cx="163008" cy="163009"/>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3823981" y="5087009"/>
            <a:ext cx="1148071" cy="215444"/>
          </a:xfrm>
          <a:prstGeom prst="rect">
            <a:avLst/>
          </a:prstGeom>
        </p:spPr>
        <p:txBody>
          <a:bodyPr wrap="none">
            <a:spAutoFit/>
          </a:bodyPr>
          <a:lstStyle/>
          <a:p>
            <a:pPr defTabSz="767588"/>
            <a:r>
              <a:rPr lang="en-US" altLang="zh-CN" sz="800" dirty="0">
                <a:solidFill>
                  <a:schemeClr val="bg1"/>
                </a:solidFill>
                <a:cs typeface="+mn-ea"/>
                <a:sym typeface="+mn-lt"/>
              </a:rPr>
              <a:t>8x NVidia A100 GPU</a:t>
            </a:r>
            <a:endParaRPr lang="zh-CN" altLang="en-US" sz="800" dirty="0">
              <a:solidFill>
                <a:schemeClr val="bg1"/>
              </a:solidFill>
              <a:cs typeface="+mn-ea"/>
              <a:sym typeface="+mn-lt"/>
            </a:endParaRPr>
          </a:p>
        </p:txBody>
      </p:sp>
      <p:sp>
        <p:nvSpPr>
          <p:cNvPr id="15" name="矩形 14"/>
          <p:cNvSpPr/>
          <p:nvPr/>
        </p:nvSpPr>
        <p:spPr>
          <a:xfrm>
            <a:off x="3816954" y="5336925"/>
            <a:ext cx="1148071" cy="215444"/>
          </a:xfrm>
          <a:prstGeom prst="rect">
            <a:avLst/>
          </a:prstGeom>
        </p:spPr>
        <p:txBody>
          <a:bodyPr wrap="none">
            <a:spAutoFit/>
          </a:bodyPr>
          <a:lstStyle/>
          <a:p>
            <a:pPr defTabSz="767588"/>
            <a:r>
              <a:rPr lang="en-US" altLang="zh-CN" sz="800" dirty="0">
                <a:solidFill>
                  <a:schemeClr val="bg1"/>
                </a:solidFill>
                <a:cs typeface="+mn-ea"/>
                <a:sym typeface="+mn-lt"/>
              </a:rPr>
              <a:t>32x 64G DDR4-2933</a:t>
            </a:r>
            <a:endParaRPr lang="zh-CN" altLang="en-US" sz="800" dirty="0">
              <a:solidFill>
                <a:schemeClr val="bg1"/>
              </a:solidFill>
              <a:cs typeface="+mn-ea"/>
              <a:sym typeface="+mn-lt"/>
            </a:endParaRPr>
          </a:p>
        </p:txBody>
      </p:sp>
      <p:sp>
        <p:nvSpPr>
          <p:cNvPr id="16" name="矩形 15"/>
          <p:cNvSpPr/>
          <p:nvPr/>
        </p:nvSpPr>
        <p:spPr>
          <a:xfrm>
            <a:off x="3825528" y="5556208"/>
            <a:ext cx="1072730" cy="215444"/>
          </a:xfrm>
          <a:prstGeom prst="rect">
            <a:avLst/>
          </a:prstGeom>
        </p:spPr>
        <p:txBody>
          <a:bodyPr wrap="none">
            <a:spAutoFit/>
          </a:bodyPr>
          <a:lstStyle/>
          <a:p>
            <a:pPr defTabSz="767588"/>
            <a:r>
              <a:rPr lang="en-US" altLang="zh-CN" sz="800" dirty="0">
                <a:solidFill>
                  <a:schemeClr val="bg1"/>
                </a:solidFill>
                <a:cs typeface="+mn-ea"/>
                <a:sym typeface="+mn-lt"/>
              </a:rPr>
              <a:t>4* 3.2T NVMe SSD</a:t>
            </a:r>
            <a:endParaRPr lang="zh-CN" altLang="en-US" sz="800" dirty="0">
              <a:solidFill>
                <a:schemeClr val="bg1"/>
              </a:solidFill>
              <a:cs typeface="+mn-ea"/>
              <a:sym typeface="+mn-lt"/>
            </a:endParaRPr>
          </a:p>
        </p:txBody>
      </p:sp>
      <p:sp>
        <p:nvSpPr>
          <p:cNvPr id="17" name="矩形 16"/>
          <p:cNvSpPr/>
          <p:nvPr/>
        </p:nvSpPr>
        <p:spPr>
          <a:xfrm>
            <a:off x="3832964" y="4842945"/>
            <a:ext cx="1731564" cy="215444"/>
          </a:xfrm>
          <a:prstGeom prst="rect">
            <a:avLst/>
          </a:prstGeom>
        </p:spPr>
        <p:txBody>
          <a:bodyPr wrap="none">
            <a:spAutoFit/>
          </a:bodyPr>
          <a:lstStyle/>
          <a:p>
            <a:pPr defTabSz="767588"/>
            <a:r>
              <a:rPr lang="en-US" altLang="zh-CN" sz="800" dirty="0">
                <a:solidFill>
                  <a:schemeClr val="bg1"/>
                </a:solidFill>
                <a:cs typeface="+mn-ea"/>
                <a:sym typeface="+mn-lt"/>
              </a:rPr>
              <a:t>2x AMD EPYC CPU , PCIe Gen4 </a:t>
            </a:r>
            <a:endParaRPr lang="zh-CN" altLang="en-US" sz="800" dirty="0">
              <a:solidFill>
                <a:schemeClr val="bg1"/>
              </a:solidFill>
              <a:cs typeface="+mn-ea"/>
              <a:sym typeface="+mn-lt"/>
            </a:endParaRPr>
          </a:p>
        </p:txBody>
      </p:sp>
      <p:sp>
        <p:nvSpPr>
          <p:cNvPr id="18" name="矩形 17"/>
          <p:cNvSpPr/>
          <p:nvPr/>
        </p:nvSpPr>
        <p:spPr>
          <a:xfrm>
            <a:off x="687887" y="5782121"/>
            <a:ext cx="2469191" cy="311175"/>
          </a:xfrm>
          <a:prstGeom prst="rect">
            <a:avLst/>
          </a:prstGeom>
        </p:spPr>
        <p:txBody>
          <a:bodyPr wrap="square">
            <a:spAutoFit/>
          </a:bodyPr>
          <a:lstStyle/>
          <a:p>
            <a:pPr algn="ctr" defTabSz="767588"/>
            <a:r>
              <a:rPr lang="en-US" altLang="zh-CN" sz="1422" b="1" dirty="0">
                <a:solidFill>
                  <a:schemeClr val="bg1"/>
                </a:solidFill>
                <a:cs typeface="+mn-ea"/>
                <a:sym typeface="+mn-lt"/>
              </a:rPr>
              <a:t>NF5488A5</a:t>
            </a:r>
          </a:p>
        </p:txBody>
      </p:sp>
      <p:sp>
        <p:nvSpPr>
          <p:cNvPr id="19" name="矩形 18"/>
          <p:cNvSpPr/>
          <p:nvPr/>
        </p:nvSpPr>
        <p:spPr>
          <a:xfrm>
            <a:off x="5554662" y="4778672"/>
            <a:ext cx="5702191" cy="523220"/>
          </a:xfrm>
          <a:prstGeom prst="rect">
            <a:avLst/>
          </a:prstGeom>
        </p:spPr>
        <p:txBody>
          <a:bodyPr wrap="square">
            <a:spAutoFit/>
          </a:bodyPr>
          <a:lstStyle/>
          <a:p>
            <a:pPr algn="just" defTabSz="767588"/>
            <a:r>
              <a:rPr lang="en-US" altLang="zh-CN" sz="1400" b="1" dirty="0">
                <a:solidFill>
                  <a:schemeClr val="bg1"/>
                </a:solidFill>
                <a:cs typeface="+mn-ea"/>
                <a:sym typeface="+mn-lt"/>
              </a:rPr>
              <a:t>1</a:t>
            </a:r>
            <a:r>
              <a:rPr lang="en-US" altLang="zh-CN" sz="1400" b="1" baseline="30000" dirty="0">
                <a:solidFill>
                  <a:schemeClr val="bg1"/>
                </a:solidFill>
                <a:cs typeface="+mn-ea"/>
                <a:sym typeface="+mn-lt"/>
              </a:rPr>
              <a:t>st</a:t>
            </a:r>
            <a:r>
              <a:rPr lang="en-US" altLang="zh-CN" sz="1400" b="1" dirty="0">
                <a:solidFill>
                  <a:schemeClr val="bg1"/>
                </a:solidFill>
                <a:cs typeface="+mn-ea"/>
                <a:sym typeface="+mn-lt"/>
              </a:rPr>
              <a:t> Rank </a:t>
            </a:r>
            <a:r>
              <a:rPr lang="en-US" altLang="zh-CN" sz="1400" dirty="0">
                <a:solidFill>
                  <a:schemeClr val="bg1"/>
                </a:solidFill>
                <a:cs typeface="+mn-ea"/>
                <a:sym typeface="+mn-lt"/>
              </a:rPr>
              <a:t>in MLPerf v0.7 Performance Resnet50 Benchmark, ~</a:t>
            </a:r>
            <a:r>
              <a:rPr lang="en-US" altLang="zh-CN" sz="1400" b="1" dirty="0">
                <a:solidFill>
                  <a:schemeClr val="bg1"/>
                </a:solidFill>
                <a:cs typeface="+mn-ea"/>
                <a:sym typeface="+mn-lt"/>
              </a:rPr>
              <a:t>20% higher </a:t>
            </a:r>
            <a:r>
              <a:rPr lang="en-US" altLang="zh-CN" sz="1400" dirty="0">
                <a:solidFill>
                  <a:schemeClr val="bg1"/>
                </a:solidFill>
                <a:cs typeface="+mn-ea"/>
                <a:sym typeface="+mn-lt"/>
              </a:rPr>
              <a:t>than other A100 system  </a:t>
            </a:r>
          </a:p>
        </p:txBody>
      </p:sp>
      <p:sp>
        <p:nvSpPr>
          <p:cNvPr id="20" name="矩形 19"/>
          <p:cNvSpPr/>
          <p:nvPr/>
        </p:nvSpPr>
        <p:spPr>
          <a:xfrm>
            <a:off x="8869388" y="5117224"/>
            <a:ext cx="2469191" cy="230832"/>
          </a:xfrm>
          <a:prstGeom prst="rect">
            <a:avLst/>
          </a:prstGeom>
        </p:spPr>
        <p:txBody>
          <a:bodyPr wrap="square">
            <a:spAutoFit/>
          </a:bodyPr>
          <a:lstStyle/>
          <a:p>
            <a:pPr algn="ctr" defTabSz="767588"/>
            <a:r>
              <a:rPr lang="en-US" altLang="zh-CN" sz="900" dirty="0">
                <a:solidFill>
                  <a:schemeClr val="bg1"/>
                </a:solidFill>
                <a:cs typeface="+mn-ea"/>
                <a:sym typeface="+mn-lt"/>
              </a:rPr>
              <a:t>2020/07/29 MLPerf v0.7 Released  </a:t>
            </a:r>
          </a:p>
        </p:txBody>
      </p:sp>
      <p:sp>
        <p:nvSpPr>
          <p:cNvPr id="21" name="矩形 20"/>
          <p:cNvSpPr/>
          <p:nvPr/>
        </p:nvSpPr>
        <p:spPr>
          <a:xfrm>
            <a:off x="5554662" y="5440317"/>
            <a:ext cx="5702191" cy="307777"/>
          </a:xfrm>
          <a:prstGeom prst="rect">
            <a:avLst/>
          </a:prstGeom>
        </p:spPr>
        <p:txBody>
          <a:bodyPr wrap="square">
            <a:spAutoFit/>
          </a:bodyPr>
          <a:lstStyle/>
          <a:p>
            <a:pPr algn="just" defTabSz="767588"/>
            <a:r>
              <a:rPr lang="en-US" altLang="zh-CN" sz="1400" b="1" dirty="0">
                <a:solidFill>
                  <a:schemeClr val="bg1"/>
                </a:solidFill>
                <a:cs typeface="+mn-ea"/>
                <a:sym typeface="+mn-lt"/>
              </a:rPr>
              <a:t>Break 18th  World records </a:t>
            </a:r>
            <a:r>
              <a:rPr lang="en-US" altLang="zh-CN" sz="1400" dirty="0">
                <a:solidFill>
                  <a:schemeClr val="bg1"/>
                </a:solidFill>
                <a:cs typeface="+mn-ea"/>
                <a:sym typeface="+mn-lt"/>
              </a:rPr>
              <a:t>in MLPerf v0.7 Resnet50 Inference scene.  </a:t>
            </a:r>
          </a:p>
        </p:txBody>
      </p:sp>
      <p:sp>
        <p:nvSpPr>
          <p:cNvPr id="22" name="矩形 21"/>
          <p:cNvSpPr/>
          <p:nvPr/>
        </p:nvSpPr>
        <p:spPr>
          <a:xfrm>
            <a:off x="8748132" y="5762990"/>
            <a:ext cx="2469191" cy="230832"/>
          </a:xfrm>
          <a:prstGeom prst="rect">
            <a:avLst/>
          </a:prstGeom>
        </p:spPr>
        <p:txBody>
          <a:bodyPr wrap="square">
            <a:spAutoFit/>
          </a:bodyPr>
          <a:lstStyle/>
          <a:p>
            <a:pPr algn="ctr" defTabSz="767588"/>
            <a:r>
              <a:rPr lang="en-US" altLang="zh-CN" sz="900" dirty="0">
                <a:solidFill>
                  <a:schemeClr val="bg1"/>
                </a:solidFill>
                <a:cs typeface="+mn-ea"/>
                <a:sym typeface="+mn-lt"/>
              </a:rPr>
              <a:t>2020/10/22 MLPerf v0.7 will release  </a:t>
            </a:r>
          </a:p>
        </p:txBody>
      </p:sp>
      <p:pic>
        <p:nvPicPr>
          <p:cNvPr id="24" name="图片 23"/>
          <p:cNvPicPr>
            <a:picLocks noChangeAspect="1"/>
          </p:cNvPicPr>
          <p:nvPr/>
        </p:nvPicPr>
        <p:blipFill>
          <a:blip r:embed="rId8">
            <a:clrChange>
              <a:clrFrom>
                <a:srgbClr val="4C4C4C"/>
              </a:clrFrom>
              <a:clrTo>
                <a:srgbClr val="4C4C4C">
                  <a:alpha val="0"/>
                </a:srgbClr>
              </a:clrTo>
            </a:clrChange>
          </a:blip>
          <a:stretch>
            <a:fillRect/>
          </a:stretch>
        </p:blipFill>
        <p:spPr>
          <a:xfrm>
            <a:off x="555043" y="1988840"/>
            <a:ext cx="2632200" cy="1619213"/>
          </a:xfrm>
          <a:prstGeom prst="rect">
            <a:avLst/>
          </a:prstGeom>
        </p:spPr>
      </p:pic>
    </p:spTree>
    <p:extLst>
      <p:ext uri="{BB962C8B-B14F-4D97-AF65-F5344CB8AC3E}">
        <p14:creationId xmlns:p14="http://schemas.microsoft.com/office/powerpoint/2010/main" val="1783762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en-US" altLang="zh-CN" dirty="0">
                <a:solidFill>
                  <a:prstClr val="white"/>
                </a:solidFill>
                <a:latin typeface="+mj-ea"/>
                <a:cs typeface="Arial" panose="020B0604020202020204" pitchFamily="34" charset="0"/>
              </a:rPr>
              <a:t>Trends in the Development of AI </a:t>
            </a:r>
            <a:r>
              <a:rPr lang="en-US" altLang="zh-CN" dirty="0" smtClean="0">
                <a:solidFill>
                  <a:prstClr val="white"/>
                </a:solidFill>
                <a:latin typeface="+mj-ea"/>
                <a:cs typeface="Arial" panose="020B0604020202020204" pitchFamily="34" charset="0"/>
              </a:rPr>
              <a:t>Industry</a:t>
            </a:r>
            <a:endParaRPr lang="en-GB" dirty="0">
              <a:latin typeface="+mj-ea"/>
            </a:endParaRPr>
          </a:p>
        </p:txBody>
      </p:sp>
      <p:grpSp>
        <p:nvGrpSpPr>
          <p:cNvPr id="41" name="组合 40"/>
          <p:cNvGrpSpPr/>
          <p:nvPr/>
        </p:nvGrpSpPr>
        <p:grpSpPr>
          <a:xfrm>
            <a:off x="2366087" y="1268760"/>
            <a:ext cx="7459829" cy="5270311"/>
            <a:chOff x="2236571" y="1196752"/>
            <a:chExt cx="7661950" cy="5413109"/>
          </a:xfrm>
        </p:grpSpPr>
        <p:pic>
          <p:nvPicPr>
            <p:cNvPr id="32" name="图片 31">
              <a:extLst>
                <a:ext uri="{FF2B5EF4-FFF2-40B4-BE49-F238E27FC236}">
                  <a16:creationId xmlns:a16="http://schemas.microsoft.com/office/drawing/2014/main" xmlns="" id="{8726F1A8-C46E-428F-B0D9-E5D00DF6093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590782" y="4027948"/>
              <a:ext cx="3292974" cy="1975785"/>
            </a:xfrm>
            <a:prstGeom prst="rect">
              <a:avLst/>
            </a:prstGeom>
            <a:effectLst>
              <a:glow rad="101600">
                <a:schemeClr val="accent3">
                  <a:satMod val="175000"/>
                  <a:alpha val="40000"/>
                </a:schemeClr>
              </a:glow>
              <a:reflection blurRad="6350" stA="52000" endA="300" endPos="35000" dir="5400000" sy="-100000" algn="bl" rotWithShape="0"/>
            </a:effectLst>
          </p:spPr>
        </p:pic>
        <p:pic>
          <p:nvPicPr>
            <p:cNvPr id="39" name="Picture 4" descr="ç§æ®ï¼æ°æ®ä¸­å¿éåçå å¤§æ³¨æäºé¡¹ ">
              <a:extLst>
                <a:ext uri="{FF2B5EF4-FFF2-40B4-BE49-F238E27FC236}">
                  <a16:creationId xmlns:a16="http://schemas.microsoft.com/office/drawing/2014/main" xmlns="" id="{F9EBC131-9303-48F1-BF03-755C4D56F2C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571" y="4027949"/>
              <a:ext cx="3292974" cy="1975785"/>
            </a:xfrm>
            <a:prstGeom prst="rect">
              <a:avLst/>
            </a:prstGeom>
            <a:effectLst>
              <a:glow rad="101600">
                <a:schemeClr val="accent3">
                  <a:satMod val="175000"/>
                  <a:alpha val="40000"/>
                </a:schemeClr>
              </a:glo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21" name="图片 20">
              <a:extLst>
                <a:ext uri="{FF2B5EF4-FFF2-40B4-BE49-F238E27FC236}">
                  <a16:creationId xmlns:a16="http://schemas.microsoft.com/office/drawing/2014/main" xmlns="" id="{7234E89B-4D60-4FAA-9D9F-0F807D6ABF2D}"/>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2236571" y="1196752"/>
              <a:ext cx="3292974" cy="1975785"/>
            </a:xfrm>
            <a:prstGeom prst="rect">
              <a:avLst/>
            </a:prstGeom>
            <a:effectLst>
              <a:glow rad="101600">
                <a:schemeClr val="accent3">
                  <a:satMod val="175000"/>
                  <a:alpha val="40000"/>
                </a:schemeClr>
              </a:glow>
              <a:reflection blurRad="6350" stA="52000" endA="300" endPos="35000" dir="5400000" sy="-100000" algn="bl" rotWithShape="0"/>
            </a:effectLst>
          </p:spPr>
        </p:pic>
        <p:sp>
          <p:nvSpPr>
            <p:cNvPr id="22" name="文本框 21">
              <a:extLst>
                <a:ext uri="{FF2B5EF4-FFF2-40B4-BE49-F238E27FC236}">
                  <a16:creationId xmlns:a16="http://schemas.microsoft.com/office/drawing/2014/main" xmlns="" id="{54A25ABE-CBDF-4DF8-BD3C-3DF597175A60}"/>
                </a:ext>
              </a:extLst>
            </p:cNvPr>
            <p:cNvSpPr txBox="1"/>
            <p:nvPr/>
          </p:nvSpPr>
          <p:spPr>
            <a:xfrm>
              <a:off x="2237585" y="3223565"/>
              <a:ext cx="3305138" cy="474174"/>
            </a:xfrm>
            <a:prstGeom prst="rect">
              <a:avLst/>
            </a:prstGeom>
            <a:noFill/>
          </p:spPr>
          <p:txBody>
            <a:bodyPr wrap="square" rtlCol="0">
              <a:spAutoFit/>
            </a:bodyPr>
            <a:lstStyle/>
            <a:p>
              <a:pPr algn="ctr"/>
              <a:r>
                <a:rPr lang="en-US" altLang="zh-CN" sz="1200" b="1" dirty="0">
                  <a:solidFill>
                    <a:schemeClr val="bg1"/>
                  </a:solidFill>
                  <a:latin typeface="+mj-ea"/>
                  <a:ea typeface="+mj-ea"/>
                  <a:cs typeface="Arial" panose="020B0604020202020204" pitchFamily="34" charset="0"/>
                </a:rPr>
                <a:t>Shorten AI application R&amp;D cycle</a:t>
              </a:r>
              <a:br>
                <a:rPr lang="en-US" altLang="zh-CN" sz="1200" b="1" dirty="0">
                  <a:solidFill>
                    <a:schemeClr val="bg1"/>
                  </a:solidFill>
                  <a:latin typeface="+mj-ea"/>
                  <a:ea typeface="+mj-ea"/>
                  <a:cs typeface="Arial" panose="020B0604020202020204" pitchFamily="34" charset="0"/>
                </a:rPr>
              </a:br>
              <a:r>
                <a:rPr lang="en-US" altLang="zh-CN" sz="1200" b="1" dirty="0">
                  <a:solidFill>
                    <a:schemeClr val="bg1"/>
                  </a:solidFill>
                  <a:latin typeface="+mj-ea"/>
                  <a:ea typeface="+mj-ea"/>
                  <a:cs typeface="Arial" panose="020B0604020202020204" pitchFamily="34" charset="0"/>
                </a:rPr>
                <a:t>Improve innovation efficiency</a:t>
              </a:r>
              <a:endParaRPr lang="zh-CN" altLang="en-US" sz="1200" b="1" dirty="0">
                <a:solidFill>
                  <a:schemeClr val="bg1"/>
                </a:solidFill>
                <a:latin typeface="+mj-ea"/>
                <a:ea typeface="+mj-ea"/>
                <a:cs typeface="Arial" panose="020B0604020202020204" pitchFamily="34" charset="0"/>
                <a:sym typeface="+mn-lt"/>
              </a:endParaRPr>
            </a:p>
          </p:txBody>
        </p:sp>
        <p:pic>
          <p:nvPicPr>
            <p:cNvPr id="23" name="图片 22">
              <a:extLst>
                <a:ext uri="{FF2B5EF4-FFF2-40B4-BE49-F238E27FC236}">
                  <a16:creationId xmlns:a16="http://schemas.microsoft.com/office/drawing/2014/main" xmlns="" id="{5F726936-EDF5-4109-B5E9-523AFB91AC27}"/>
                </a:ext>
              </a:extLst>
            </p:cNvPr>
            <p:cNvPicPr>
              <a:picLocks/>
            </p:cNvPicPr>
            <p:nvPr/>
          </p:nvPicPr>
          <p:blipFill rotWithShape="1">
            <a:blip r:embed="rId6" cstate="print">
              <a:extLst>
                <a:ext uri="{28A0092B-C50C-407E-A947-70E740481C1C}">
                  <a14:useLocalDpi xmlns:a14="http://schemas.microsoft.com/office/drawing/2010/main" val="0"/>
                </a:ext>
              </a:extLst>
            </a:blip>
            <a:srcRect l="6052" r="8650"/>
            <a:stretch/>
          </p:blipFill>
          <p:spPr>
            <a:xfrm>
              <a:off x="6605547" y="1196752"/>
              <a:ext cx="3292974" cy="1975785"/>
            </a:xfrm>
            <a:prstGeom prst="rect">
              <a:avLst/>
            </a:prstGeom>
            <a:effectLst>
              <a:glow rad="101600">
                <a:schemeClr val="accent3">
                  <a:satMod val="175000"/>
                  <a:alpha val="40000"/>
                </a:schemeClr>
              </a:glow>
              <a:reflection blurRad="6350" stA="52000" endA="300" endPos="35000" dir="5400000" sy="-100000" algn="bl" rotWithShape="0"/>
            </a:effectLst>
          </p:spPr>
        </p:pic>
        <p:sp>
          <p:nvSpPr>
            <p:cNvPr id="30" name="文本框 29">
              <a:extLst>
                <a:ext uri="{FF2B5EF4-FFF2-40B4-BE49-F238E27FC236}">
                  <a16:creationId xmlns:a16="http://schemas.microsoft.com/office/drawing/2014/main" xmlns="" id="{EAB614DD-609B-4E91-9494-2AA866DFAA8C}"/>
                </a:ext>
              </a:extLst>
            </p:cNvPr>
            <p:cNvSpPr txBox="1"/>
            <p:nvPr/>
          </p:nvSpPr>
          <p:spPr>
            <a:xfrm>
              <a:off x="2831463" y="6108596"/>
              <a:ext cx="2200654" cy="474174"/>
            </a:xfrm>
            <a:prstGeom prst="rect">
              <a:avLst/>
            </a:prstGeom>
            <a:noFill/>
          </p:spPr>
          <p:txBody>
            <a:bodyPr wrap="square" rtlCol="0">
              <a:spAutoFit/>
            </a:bodyPr>
            <a:lstStyle>
              <a:defPPr>
                <a:defRPr lang="zh-CN"/>
              </a:defPPr>
              <a:lvl1pPr algn="ctr">
                <a:defRPr sz="4800" b="1">
                  <a:solidFill>
                    <a:schemeClr val="bg1"/>
                  </a:solidFill>
                  <a:latin typeface="Arial" panose="020B0604020202020204" pitchFamily="34" charset="0"/>
                  <a:cs typeface="Arial" panose="020B0604020202020204" pitchFamily="34" charset="0"/>
                </a:defRPr>
              </a:lvl1pPr>
            </a:lstStyle>
            <a:p>
              <a:r>
                <a:rPr lang="en-US" altLang="zh-CN" sz="1200" dirty="0">
                  <a:latin typeface="+mj-ea"/>
                  <a:ea typeface="+mj-ea"/>
                </a:rPr>
                <a:t>AI and IT infrastructure</a:t>
              </a:r>
              <a:br>
                <a:rPr lang="en-US" altLang="zh-CN" sz="1200" dirty="0">
                  <a:latin typeface="+mj-ea"/>
                  <a:ea typeface="+mj-ea"/>
                </a:rPr>
              </a:br>
              <a:r>
                <a:rPr lang="en-US" altLang="zh-CN" sz="1200" dirty="0">
                  <a:latin typeface="+mj-ea"/>
                  <a:ea typeface="+mj-ea"/>
                </a:rPr>
                <a:t>integration &amp; operation</a:t>
              </a:r>
              <a:endParaRPr lang="zh-CN" altLang="en-US" sz="1200" dirty="0">
                <a:latin typeface="+mj-ea"/>
                <a:ea typeface="+mj-ea"/>
                <a:sym typeface="+mn-lt"/>
              </a:endParaRPr>
            </a:p>
          </p:txBody>
        </p:sp>
        <p:sp>
          <p:nvSpPr>
            <p:cNvPr id="31" name="文本框 30">
              <a:extLst>
                <a:ext uri="{FF2B5EF4-FFF2-40B4-BE49-F238E27FC236}">
                  <a16:creationId xmlns:a16="http://schemas.microsoft.com/office/drawing/2014/main" xmlns="" id="{4519B588-392C-4ECF-810A-5CDF7E660BEB}"/>
                </a:ext>
              </a:extLst>
            </p:cNvPr>
            <p:cNvSpPr txBox="1"/>
            <p:nvPr/>
          </p:nvSpPr>
          <p:spPr>
            <a:xfrm>
              <a:off x="6652078" y="6135687"/>
              <a:ext cx="3199912" cy="474174"/>
            </a:xfrm>
            <a:prstGeom prst="rect">
              <a:avLst/>
            </a:prstGeom>
            <a:noFill/>
          </p:spPr>
          <p:txBody>
            <a:bodyPr wrap="square" rtlCol="0">
              <a:spAutoFit/>
            </a:bodyPr>
            <a:lstStyle>
              <a:defPPr>
                <a:defRPr lang="zh-CN"/>
              </a:defPPr>
              <a:lvl1pPr algn="ctr">
                <a:defRPr sz="4800" b="1">
                  <a:solidFill>
                    <a:schemeClr val="bg1"/>
                  </a:solidFill>
                  <a:latin typeface="Arial" panose="020B0604020202020204" pitchFamily="34" charset="0"/>
                  <a:cs typeface="Arial" panose="020B0604020202020204" pitchFamily="34" charset="0"/>
                </a:defRPr>
              </a:lvl1pPr>
            </a:lstStyle>
            <a:p>
              <a:r>
                <a:rPr lang="en-US" altLang="zh-CN" sz="1200" dirty="0">
                  <a:latin typeface="+mj-ea"/>
                  <a:ea typeface="+mj-ea"/>
                </a:rPr>
                <a:t>AI fast empowerment accelerate the</a:t>
              </a:r>
              <a:endParaRPr lang="zh-CN" altLang="en-US" sz="1200" dirty="0">
                <a:latin typeface="+mj-ea"/>
                <a:ea typeface="+mj-ea"/>
                <a:sym typeface="+mn-lt"/>
              </a:endParaRPr>
            </a:p>
            <a:p>
              <a:r>
                <a:rPr lang="en-US" altLang="zh-CN" sz="1200" dirty="0">
                  <a:latin typeface="+mj-ea"/>
                  <a:ea typeface="+mj-ea"/>
                </a:rPr>
                <a:t>traditional industry AI transformation</a:t>
              </a:r>
              <a:endParaRPr lang="zh-CN" altLang="en-US" sz="1200" dirty="0">
                <a:latin typeface="+mj-ea"/>
                <a:ea typeface="+mj-ea"/>
                <a:sym typeface="+mn-lt"/>
              </a:endParaRPr>
            </a:p>
          </p:txBody>
        </p:sp>
        <p:sp>
          <p:nvSpPr>
            <p:cNvPr id="37" name="文本框 36">
              <a:extLst>
                <a:ext uri="{FF2B5EF4-FFF2-40B4-BE49-F238E27FC236}">
                  <a16:creationId xmlns:a16="http://schemas.microsoft.com/office/drawing/2014/main" xmlns="" id="{B48655FC-9677-41BD-A4A3-B89EDF8048EB}"/>
                </a:ext>
              </a:extLst>
            </p:cNvPr>
            <p:cNvSpPr txBox="1"/>
            <p:nvPr/>
          </p:nvSpPr>
          <p:spPr>
            <a:xfrm>
              <a:off x="6652078" y="3223565"/>
              <a:ext cx="3199912" cy="474174"/>
            </a:xfrm>
            <a:prstGeom prst="rect">
              <a:avLst/>
            </a:prstGeom>
            <a:noFill/>
          </p:spPr>
          <p:txBody>
            <a:bodyPr wrap="square" rtlCol="0">
              <a:spAutoFit/>
            </a:bodyPr>
            <a:lstStyle>
              <a:defPPr>
                <a:defRPr lang="zh-CN"/>
              </a:defPPr>
              <a:lvl1pPr algn="ctr">
                <a:defRPr sz="4800" b="1">
                  <a:solidFill>
                    <a:schemeClr val="bg1"/>
                  </a:solidFill>
                  <a:latin typeface="Arial" panose="020B0604020202020204" pitchFamily="34" charset="0"/>
                  <a:cs typeface="Arial" panose="020B0604020202020204" pitchFamily="34" charset="0"/>
                </a:defRPr>
              </a:lvl1pPr>
            </a:lstStyle>
            <a:p>
              <a:r>
                <a:rPr lang="it-IT" altLang="zh-CN" sz="1200" dirty="0">
                  <a:latin typeface="+mj-ea"/>
                  <a:ea typeface="+mj-ea"/>
                </a:rPr>
                <a:t>Accelerate AI application lau</a:t>
              </a:r>
              <a:r>
                <a:rPr lang="en-US" altLang="zh-CN" sz="1200" dirty="0">
                  <a:latin typeface="+mj-ea"/>
                  <a:ea typeface="+mj-ea"/>
                </a:rPr>
                <a:t>n</a:t>
              </a:r>
              <a:r>
                <a:rPr lang="it-IT" altLang="zh-CN" sz="1200" dirty="0">
                  <a:latin typeface="+mj-ea"/>
                  <a:ea typeface="+mj-ea"/>
                </a:rPr>
                <a:t>ch </a:t>
              </a:r>
              <a:br>
                <a:rPr lang="it-IT" altLang="zh-CN" sz="1200" dirty="0">
                  <a:latin typeface="+mj-ea"/>
                  <a:ea typeface="+mj-ea"/>
                </a:rPr>
              </a:br>
              <a:r>
                <a:rPr lang="it-IT" altLang="zh-CN" sz="1200" dirty="0">
                  <a:latin typeface="+mj-ea"/>
                  <a:ea typeface="+mj-ea"/>
                </a:rPr>
                <a:t>Reduce operational CAPEX</a:t>
              </a:r>
              <a:endParaRPr lang="en-US" altLang="zh-CN" sz="1200" dirty="0">
                <a:latin typeface="+mj-ea"/>
                <a:ea typeface="+mj-ea"/>
                <a:sym typeface="+mn-lt"/>
              </a:endParaRPr>
            </a:p>
          </p:txBody>
        </p:sp>
      </p:grpSp>
    </p:spTree>
    <p:extLst>
      <p:ext uri="{BB962C8B-B14F-4D97-AF65-F5344CB8AC3E}">
        <p14:creationId xmlns:p14="http://schemas.microsoft.com/office/powerpoint/2010/main" val="3271658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527053" y="260351"/>
            <a:ext cx="11905651" cy="720724"/>
          </a:xfrm>
        </p:spPr>
        <p:txBody>
          <a:bodyPr>
            <a:normAutofit fontScale="90000"/>
          </a:bodyPr>
          <a:lstStyle/>
          <a:p>
            <a:pPr lvl="0"/>
            <a:r>
              <a:rPr lang="en-US" altLang="zh-CN" dirty="0">
                <a:solidFill>
                  <a:prstClr val="white"/>
                </a:solidFill>
                <a:latin typeface="+mj-ea"/>
                <a:cs typeface="Arial" panose="020B0604020202020204" pitchFamily="34" charset="0"/>
              </a:rPr>
              <a:t>Trend 1: AI Innovation Speed Becomes Competitiveness </a:t>
            </a:r>
            <a:r>
              <a:rPr lang="en-US" altLang="zh-CN" dirty="0" smtClean="0">
                <a:solidFill>
                  <a:prstClr val="white"/>
                </a:solidFill>
                <a:latin typeface="+mj-ea"/>
                <a:cs typeface="Arial" panose="020B0604020202020204" pitchFamily="34" charset="0"/>
              </a:rPr>
              <a:t>Core</a:t>
            </a:r>
            <a:endParaRPr lang="en-GB" dirty="0">
              <a:latin typeface="+mj-ea"/>
            </a:endParaRPr>
          </a:p>
        </p:txBody>
      </p:sp>
      <p:grpSp>
        <p:nvGrpSpPr>
          <p:cNvPr id="5" name="组合 4"/>
          <p:cNvGrpSpPr/>
          <p:nvPr/>
        </p:nvGrpSpPr>
        <p:grpSpPr>
          <a:xfrm>
            <a:off x="983432" y="1576472"/>
            <a:ext cx="3967618" cy="3168352"/>
            <a:chOff x="1721425" y="1404193"/>
            <a:chExt cx="2065609" cy="1800200"/>
          </a:xfrm>
        </p:grpSpPr>
        <p:cxnSp>
          <p:nvCxnSpPr>
            <p:cNvPr id="6" name="直接箭头连接符 5"/>
            <p:cNvCxnSpPr/>
            <p:nvPr/>
          </p:nvCxnSpPr>
          <p:spPr>
            <a:xfrm flipV="1">
              <a:off x="1728120" y="1404193"/>
              <a:ext cx="0" cy="180020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1721425" y="3204393"/>
              <a:ext cx="2040140"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任意多边形 7"/>
            <p:cNvSpPr/>
            <p:nvPr/>
          </p:nvSpPr>
          <p:spPr>
            <a:xfrm>
              <a:off x="1800275" y="1673829"/>
              <a:ext cx="1665754" cy="1420611"/>
            </a:xfrm>
            <a:custGeom>
              <a:avLst/>
              <a:gdLst>
                <a:gd name="connsiteX0" fmla="*/ 0 w 1365663"/>
                <a:gd name="connsiteY0" fmla="*/ 1270660 h 1270660"/>
                <a:gd name="connsiteX1" fmla="*/ 593767 w 1365663"/>
                <a:gd name="connsiteY1" fmla="*/ 1056904 h 1270660"/>
                <a:gd name="connsiteX2" fmla="*/ 1365663 w 1365663"/>
                <a:gd name="connsiteY2" fmla="*/ 0 h 1270660"/>
                <a:gd name="connsiteX0" fmla="*/ 0 w 1508166"/>
                <a:gd name="connsiteY0" fmla="*/ 1270660 h 1270660"/>
                <a:gd name="connsiteX1" fmla="*/ 736270 w 1508166"/>
                <a:gd name="connsiteY1" fmla="*/ 1056904 h 1270660"/>
                <a:gd name="connsiteX2" fmla="*/ 1508166 w 1508166"/>
                <a:gd name="connsiteY2" fmla="*/ 0 h 1270660"/>
                <a:gd name="connsiteX0" fmla="*/ 0 w 1436914"/>
                <a:gd name="connsiteY0" fmla="*/ 1270660 h 1270660"/>
                <a:gd name="connsiteX1" fmla="*/ 665018 w 1436914"/>
                <a:gd name="connsiteY1" fmla="*/ 1056904 h 1270660"/>
                <a:gd name="connsiteX2" fmla="*/ 1436914 w 1436914"/>
                <a:gd name="connsiteY2" fmla="*/ 0 h 1270660"/>
              </a:gdLst>
              <a:ahLst/>
              <a:cxnLst>
                <a:cxn ang="0">
                  <a:pos x="connsiteX0" y="connsiteY0"/>
                </a:cxn>
                <a:cxn ang="0">
                  <a:pos x="connsiteX1" y="connsiteY1"/>
                </a:cxn>
                <a:cxn ang="0">
                  <a:pos x="connsiteX2" y="connsiteY2"/>
                </a:cxn>
              </a:cxnLst>
              <a:rect l="l" t="t" r="r" b="b"/>
              <a:pathLst>
                <a:path w="1436914" h="1270660">
                  <a:moveTo>
                    <a:pt x="0" y="1270660"/>
                  </a:moveTo>
                  <a:cubicBezTo>
                    <a:pt x="183078" y="1269670"/>
                    <a:pt x="425532" y="1268681"/>
                    <a:pt x="665018" y="1056904"/>
                  </a:cubicBezTo>
                  <a:cubicBezTo>
                    <a:pt x="904504" y="845127"/>
                    <a:pt x="1164771" y="422563"/>
                    <a:pt x="1436914" y="0"/>
                  </a:cubicBez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500">
                <a:latin typeface="+mj-ea"/>
                <a:ea typeface="+mj-ea"/>
              </a:endParaRPr>
            </a:p>
          </p:txBody>
        </p:sp>
        <p:sp>
          <p:nvSpPr>
            <p:cNvPr id="9" name="文本框 8"/>
            <p:cNvSpPr txBox="1"/>
            <p:nvPr/>
          </p:nvSpPr>
          <p:spPr>
            <a:xfrm>
              <a:off x="2549157" y="3002878"/>
              <a:ext cx="1237877" cy="174873"/>
            </a:xfrm>
            <a:prstGeom prst="rect">
              <a:avLst/>
            </a:prstGeom>
            <a:noFill/>
          </p:spPr>
          <p:txBody>
            <a:bodyPr wrap="square" rtlCol="0">
              <a:spAutoFit/>
            </a:bodyPr>
            <a:lstStyle/>
            <a:p>
              <a:pPr algn="ctr"/>
              <a:r>
                <a:rPr lang="en-US" altLang="zh-CN" sz="1400" dirty="0">
                  <a:solidFill>
                    <a:schemeClr val="bg1"/>
                  </a:solidFill>
                  <a:latin typeface="+mj-ea"/>
                  <a:ea typeface="+mj-ea"/>
                  <a:cs typeface="Arial" panose="020B0604020202020204" pitchFamily="34" charset="0"/>
                </a:rPr>
                <a:t>MODELS/ALGORITHMS </a:t>
              </a:r>
              <a:endParaRPr lang="zh-CN" altLang="en-US" sz="1400" dirty="0">
                <a:solidFill>
                  <a:schemeClr val="bg1"/>
                </a:solidFill>
                <a:latin typeface="+mj-ea"/>
                <a:ea typeface="+mj-ea"/>
                <a:cs typeface="Arial" panose="020B0604020202020204" pitchFamily="34" charset="0"/>
              </a:endParaRPr>
            </a:p>
          </p:txBody>
        </p:sp>
        <p:sp>
          <p:nvSpPr>
            <p:cNvPr id="10" name="文本框 9"/>
            <p:cNvSpPr txBox="1"/>
            <p:nvPr/>
          </p:nvSpPr>
          <p:spPr>
            <a:xfrm>
              <a:off x="1722541" y="1489382"/>
              <a:ext cx="208304" cy="1407731"/>
            </a:xfrm>
            <a:prstGeom prst="rect">
              <a:avLst/>
            </a:prstGeom>
            <a:noFill/>
          </p:spPr>
          <p:txBody>
            <a:bodyPr vert="eaVert" wrap="square" rtlCol="0">
              <a:spAutoFit/>
            </a:bodyPr>
            <a:lstStyle/>
            <a:p>
              <a:r>
                <a:rPr lang="en-US" altLang="zh-CN" sz="1400" dirty="0">
                  <a:solidFill>
                    <a:schemeClr val="bg1"/>
                  </a:solidFill>
                  <a:latin typeface="+mj-ea"/>
                  <a:ea typeface="+mj-ea"/>
                  <a:cs typeface="Arial" panose="020B0604020202020204" pitchFamily="34" charset="0"/>
                </a:rPr>
                <a:t>COMPUTING POWER</a:t>
              </a:r>
              <a:endParaRPr lang="zh-CN" altLang="en-US" sz="1400" dirty="0">
                <a:solidFill>
                  <a:schemeClr val="bg1"/>
                </a:solidFill>
                <a:latin typeface="+mj-ea"/>
                <a:ea typeface="+mj-ea"/>
                <a:cs typeface="Arial" panose="020B0604020202020204" pitchFamily="34" charset="0"/>
              </a:endParaRPr>
            </a:p>
          </p:txBody>
        </p:sp>
        <p:sp>
          <p:nvSpPr>
            <p:cNvPr id="11" name="文本框 10"/>
            <p:cNvSpPr txBox="1"/>
            <p:nvPr/>
          </p:nvSpPr>
          <p:spPr>
            <a:xfrm>
              <a:off x="2529345" y="1629942"/>
              <a:ext cx="851755" cy="367234"/>
            </a:xfrm>
            <a:prstGeom prst="rect">
              <a:avLst/>
            </a:prstGeom>
            <a:noFill/>
          </p:spPr>
          <p:txBody>
            <a:bodyPr wrap="square" rtlCol="0">
              <a:spAutoFit/>
            </a:bodyPr>
            <a:lstStyle/>
            <a:p>
              <a:r>
                <a:rPr lang="en-US" altLang="zh-CN" b="1" dirty="0">
                  <a:solidFill>
                    <a:schemeClr val="bg1"/>
                  </a:solidFill>
                  <a:latin typeface="+mj-ea"/>
                  <a:ea typeface="+mj-ea"/>
                  <a:cs typeface="Arial" panose="020B0604020202020204" pitchFamily="34" charset="0"/>
                </a:rPr>
                <a:t>AI TRAINING</a:t>
              </a:r>
              <a:endParaRPr lang="zh-CN" altLang="en-US" b="1" dirty="0">
                <a:solidFill>
                  <a:schemeClr val="bg1"/>
                </a:solidFill>
                <a:latin typeface="+mj-ea"/>
                <a:ea typeface="+mj-ea"/>
                <a:cs typeface="Arial" panose="020B0604020202020204" pitchFamily="34" charset="0"/>
              </a:endParaRPr>
            </a:p>
          </p:txBody>
        </p:sp>
      </p:grpSp>
      <p:sp>
        <p:nvSpPr>
          <p:cNvPr id="12" name="矩形 11"/>
          <p:cNvSpPr/>
          <p:nvPr/>
        </p:nvSpPr>
        <p:spPr>
          <a:xfrm>
            <a:off x="533528" y="4966256"/>
            <a:ext cx="4664342" cy="584775"/>
          </a:xfrm>
          <a:prstGeom prst="rect">
            <a:avLst/>
          </a:prstGeom>
        </p:spPr>
        <p:txBody>
          <a:bodyPr wrap="square">
            <a:spAutoFit/>
          </a:bodyPr>
          <a:lstStyle/>
          <a:p>
            <a:pPr algn="ctr"/>
            <a:r>
              <a:rPr lang="en-US" altLang="zh-CN" sz="1600" dirty="0">
                <a:solidFill>
                  <a:schemeClr val="bg1"/>
                </a:solidFill>
                <a:latin typeface="+mj-ea"/>
                <a:ea typeface="+mj-ea"/>
                <a:cs typeface="Arial" panose="020B0604020202020204" pitchFamily="34" charset="0"/>
              </a:rPr>
              <a:t>New development of models and algorithms require exponential compute power increase</a:t>
            </a:r>
          </a:p>
        </p:txBody>
      </p:sp>
      <p:sp>
        <p:nvSpPr>
          <p:cNvPr id="14" name="矩形 13"/>
          <p:cNvSpPr/>
          <p:nvPr/>
        </p:nvSpPr>
        <p:spPr>
          <a:xfrm>
            <a:off x="-5854957" y="5991671"/>
            <a:ext cx="23901917" cy="461665"/>
          </a:xfrm>
          <a:prstGeom prst="rect">
            <a:avLst/>
          </a:prstGeom>
        </p:spPr>
        <p:txBody>
          <a:bodyPr wrap="square" anchor="b">
            <a:spAutoFit/>
          </a:bodyPr>
          <a:lstStyle/>
          <a:p>
            <a:pPr algn="ctr"/>
            <a:r>
              <a:rPr lang="en-US" altLang="zh-CN" sz="2400" b="1" dirty="0">
                <a:solidFill>
                  <a:schemeClr val="bg1"/>
                </a:solidFill>
                <a:latin typeface="+mj-ea"/>
                <a:ea typeface="+mj-ea"/>
                <a:cs typeface="Arial" panose="020B0604020202020204" pitchFamily="34" charset="0"/>
              </a:rPr>
              <a:t>Faster growth in computing power translates to faster AI R&amp;D cycles! </a:t>
            </a:r>
          </a:p>
        </p:txBody>
      </p:sp>
      <p:graphicFrame>
        <p:nvGraphicFramePr>
          <p:cNvPr id="15" name="图表 14"/>
          <p:cNvGraphicFramePr/>
          <p:nvPr>
            <p:extLst>
              <p:ext uri="{D42A27DB-BD31-4B8C-83A1-F6EECF244321}">
                <p14:modId xmlns:p14="http://schemas.microsoft.com/office/powerpoint/2010/main" val="3479892138"/>
              </p:ext>
            </p:extLst>
          </p:nvPr>
        </p:nvGraphicFramePr>
        <p:xfrm>
          <a:off x="5727856" y="1844653"/>
          <a:ext cx="6003878" cy="3706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0739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en-US" altLang="zh-CN" dirty="0">
                <a:solidFill>
                  <a:prstClr val="white"/>
                </a:solidFill>
                <a:latin typeface="Arial" panose="020B0604020202020204" pitchFamily="34" charset="0"/>
                <a:ea typeface="微软雅黑" panose="020B0503020204020204" pitchFamily="34" charset="-122"/>
                <a:cs typeface="Arial" panose="020B0604020202020204" pitchFamily="34" charset="0"/>
              </a:rPr>
              <a:t>Trend 2</a:t>
            </a:r>
            <a:r>
              <a:rPr lang="zh-CN" altLang="en-US" dirty="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en-US" altLang="zh-CN" dirty="0">
                <a:solidFill>
                  <a:prstClr val="white"/>
                </a:solidFill>
                <a:latin typeface="Arial" panose="020B0604020202020204" pitchFamily="34" charset="0"/>
                <a:ea typeface="微软雅黑" panose="020B0503020204020204" pitchFamily="34" charset="-122"/>
                <a:cs typeface="Arial" panose="020B0604020202020204" pitchFamily="34" charset="0"/>
              </a:rPr>
              <a:t>AI</a:t>
            </a:r>
            <a:r>
              <a:rPr lang="zh-CN" altLang="en-US" dirty="0">
                <a:solidFill>
                  <a:prstClr val="white"/>
                </a:solidFill>
                <a:latin typeface="Arial" panose="020B0604020202020204" pitchFamily="34" charset="0"/>
                <a:ea typeface="微软雅黑" panose="020B0503020204020204" pitchFamily="34" charset="-122"/>
                <a:cs typeface="Arial" panose="020B0604020202020204" pitchFamily="34" charset="0"/>
              </a:rPr>
              <a:t> </a:t>
            </a:r>
            <a:r>
              <a:rPr lang="en-US" altLang="zh-CN" dirty="0">
                <a:solidFill>
                  <a:prstClr val="white"/>
                </a:solidFill>
                <a:latin typeface="Arial" panose="020B0604020202020204" pitchFamily="34" charset="0"/>
                <a:ea typeface="微软雅黑" panose="020B0503020204020204" pitchFamily="34" charset="-122"/>
                <a:cs typeface="Arial" panose="020B0604020202020204" pitchFamily="34" charset="0"/>
              </a:rPr>
              <a:t>Business Implementation </a:t>
            </a:r>
            <a:r>
              <a:rPr lang="en-US" altLang="zh-CN"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Acceleration</a:t>
            </a:r>
            <a:endParaRPr lang="en-GB" dirty="0"/>
          </a:p>
        </p:txBody>
      </p:sp>
      <p:grpSp>
        <p:nvGrpSpPr>
          <p:cNvPr id="30" name="组合 29"/>
          <p:cNvGrpSpPr/>
          <p:nvPr/>
        </p:nvGrpSpPr>
        <p:grpSpPr>
          <a:xfrm>
            <a:off x="461322" y="1484784"/>
            <a:ext cx="11270843" cy="4536504"/>
            <a:chOff x="18400395" y="4006533"/>
            <a:chExt cx="25790525" cy="10380663"/>
          </a:xfrm>
        </p:grpSpPr>
        <p:sp>
          <p:nvSpPr>
            <p:cNvPr id="5" name="圆角矩形 1">
              <a:extLst>
                <a:ext uri="{FF2B5EF4-FFF2-40B4-BE49-F238E27FC236}">
                  <a16:creationId xmlns:a16="http://schemas.microsoft.com/office/drawing/2014/main" xmlns="" id="{ABE01205-9E5C-49BB-BEBD-F475227F873E}"/>
                </a:ext>
              </a:extLst>
            </p:cNvPr>
            <p:cNvSpPr>
              <a:spLocks noChangeArrowheads="1"/>
            </p:cNvSpPr>
            <p:nvPr/>
          </p:nvSpPr>
          <p:spPr bwMode="auto">
            <a:xfrm>
              <a:off x="24883745" y="9454833"/>
              <a:ext cx="6229350" cy="4932363"/>
            </a:xfrm>
            <a:prstGeom prst="roundRect">
              <a:avLst>
                <a:gd name="adj" fmla="val 4539"/>
              </a:avLst>
            </a:prstGeom>
            <a:gradFill flip="none" rotWithShape="1">
              <a:gsLst>
                <a:gs pos="0">
                  <a:srgbClr val="2CDEED">
                    <a:alpha val="20000"/>
                  </a:srgbClr>
                </a:gs>
                <a:gs pos="84000">
                  <a:srgbClr val="2CDEED">
                    <a:alpha val="0"/>
                  </a:srgbClr>
                </a:gs>
              </a:gsLst>
              <a:path path="circle">
                <a:fillToRect l="100000" b="100000"/>
              </a:path>
              <a:tileRect t="-100000" r="-100000"/>
            </a:gradFill>
            <a:ln w="6350" cap="flat" cmpd="sng" algn="ctr">
              <a:gradFill flip="none" rotWithShape="1">
                <a:gsLst>
                  <a:gs pos="100000">
                    <a:srgbClr val="0070C0"/>
                  </a:gs>
                  <a:gs pos="0">
                    <a:srgbClr val="0FDFFF"/>
                  </a:gs>
                </a:gsLst>
                <a:path path="circle">
                  <a:fillToRect l="100000" t="100000"/>
                </a:path>
                <a:tileRect r="-100000" b="-100000"/>
              </a:gra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978893" eaLnBrk="1" fontAlgn="auto" latinLnBrk="0" hangingPunct="1">
                <a:lnSpc>
                  <a:spcPct val="100000"/>
                </a:lnSpc>
                <a:spcBef>
                  <a:spcPts val="0"/>
                </a:spcBef>
                <a:spcAft>
                  <a:spcPts val="0"/>
                </a:spcAft>
                <a:buClrTx/>
                <a:buSzTx/>
                <a:buFontTx/>
                <a:buNone/>
                <a:tabLst/>
                <a:defRPr/>
              </a:pPr>
              <a:endParaRPr kumimoji="0" lang="zh-CN" altLang="en-US" sz="1200" b="1" i="0" u="none" strike="noStrike" kern="1500" cap="none" spc="0" normalizeH="0" baseline="0" noProof="0" dirty="0">
                <a:ln>
                  <a:noFill/>
                </a:ln>
                <a:solidFill>
                  <a:prstClr val="white"/>
                </a:solidFill>
                <a:effectLst/>
                <a:uLnTx/>
                <a:uFillTx/>
                <a:latin typeface="Arial Narrow" panose="020B060602020203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圆角矩形 1">
              <a:extLst>
                <a:ext uri="{FF2B5EF4-FFF2-40B4-BE49-F238E27FC236}">
                  <a16:creationId xmlns:a16="http://schemas.microsoft.com/office/drawing/2014/main" xmlns="" id="{ABE01205-9E5C-49BB-BEBD-F475227F873E}"/>
                </a:ext>
              </a:extLst>
            </p:cNvPr>
            <p:cNvSpPr>
              <a:spLocks noChangeArrowheads="1"/>
            </p:cNvSpPr>
            <p:nvPr/>
          </p:nvSpPr>
          <p:spPr bwMode="auto">
            <a:xfrm>
              <a:off x="31414720" y="4006533"/>
              <a:ext cx="6229350" cy="4932363"/>
            </a:xfrm>
            <a:prstGeom prst="roundRect">
              <a:avLst>
                <a:gd name="adj" fmla="val 4539"/>
              </a:avLst>
            </a:prstGeom>
            <a:gradFill flip="none" rotWithShape="1">
              <a:gsLst>
                <a:gs pos="0">
                  <a:srgbClr val="2CDEED">
                    <a:alpha val="20000"/>
                  </a:srgbClr>
                </a:gs>
                <a:gs pos="84000">
                  <a:srgbClr val="2CDEED">
                    <a:alpha val="0"/>
                  </a:srgbClr>
                </a:gs>
              </a:gsLst>
              <a:path path="circle">
                <a:fillToRect l="100000" b="100000"/>
              </a:path>
              <a:tileRect t="-100000" r="-100000"/>
            </a:gradFill>
            <a:ln w="6350" cap="flat" cmpd="sng" algn="ctr">
              <a:gradFill flip="none" rotWithShape="1">
                <a:gsLst>
                  <a:gs pos="100000">
                    <a:srgbClr val="0070C0"/>
                  </a:gs>
                  <a:gs pos="0">
                    <a:srgbClr val="0FDFFF"/>
                  </a:gs>
                </a:gsLst>
                <a:path path="circle">
                  <a:fillToRect l="100000" t="100000"/>
                </a:path>
                <a:tileRect r="-100000" b="-100000"/>
              </a:gra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978893" eaLnBrk="1" fontAlgn="auto" latinLnBrk="0" hangingPunct="1">
                <a:lnSpc>
                  <a:spcPct val="100000"/>
                </a:lnSpc>
                <a:spcBef>
                  <a:spcPts val="0"/>
                </a:spcBef>
                <a:spcAft>
                  <a:spcPts val="0"/>
                </a:spcAft>
                <a:buClrTx/>
                <a:buSzTx/>
                <a:buFontTx/>
                <a:buNone/>
                <a:tabLst/>
                <a:defRPr/>
              </a:pPr>
              <a:endParaRPr kumimoji="0" lang="zh-CN" altLang="en-US" sz="1200" b="1" i="0" u="none" strike="noStrike" kern="1500" cap="none" spc="0" normalizeH="0" baseline="0" noProof="0" dirty="0">
                <a:ln>
                  <a:noFill/>
                </a:ln>
                <a:solidFill>
                  <a:prstClr val="white"/>
                </a:solidFill>
                <a:effectLst/>
                <a:uLnTx/>
                <a:uFillTx/>
                <a:latin typeface="Arial Narrow" panose="020B060602020203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圆角矩形 1">
              <a:extLst>
                <a:ext uri="{FF2B5EF4-FFF2-40B4-BE49-F238E27FC236}">
                  <a16:creationId xmlns:a16="http://schemas.microsoft.com/office/drawing/2014/main" xmlns="" id="{ABE01205-9E5C-49BB-BEBD-F475227F873E}"/>
                </a:ext>
              </a:extLst>
            </p:cNvPr>
            <p:cNvSpPr>
              <a:spLocks noChangeArrowheads="1"/>
            </p:cNvSpPr>
            <p:nvPr/>
          </p:nvSpPr>
          <p:spPr bwMode="auto">
            <a:xfrm>
              <a:off x="31414720" y="9454833"/>
              <a:ext cx="6229350" cy="4932363"/>
            </a:xfrm>
            <a:prstGeom prst="roundRect">
              <a:avLst>
                <a:gd name="adj" fmla="val 4539"/>
              </a:avLst>
            </a:prstGeom>
            <a:gradFill flip="none" rotWithShape="1">
              <a:gsLst>
                <a:gs pos="0">
                  <a:srgbClr val="2CDEED">
                    <a:alpha val="20000"/>
                  </a:srgbClr>
                </a:gs>
                <a:gs pos="84000">
                  <a:srgbClr val="2CDEED">
                    <a:alpha val="0"/>
                  </a:srgbClr>
                </a:gs>
              </a:gsLst>
              <a:path path="circle">
                <a:fillToRect l="100000" b="100000"/>
              </a:path>
              <a:tileRect t="-100000" r="-100000"/>
            </a:gradFill>
            <a:ln w="6350" cap="flat" cmpd="sng" algn="ctr">
              <a:gradFill flip="none" rotWithShape="1">
                <a:gsLst>
                  <a:gs pos="100000">
                    <a:srgbClr val="0070C0"/>
                  </a:gs>
                  <a:gs pos="0">
                    <a:srgbClr val="0FDFFF"/>
                  </a:gs>
                </a:gsLst>
                <a:path path="circle">
                  <a:fillToRect l="100000" t="100000"/>
                </a:path>
                <a:tileRect r="-100000" b="-100000"/>
              </a:gra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978893" eaLnBrk="1" fontAlgn="auto" latinLnBrk="0" hangingPunct="1">
                <a:lnSpc>
                  <a:spcPct val="100000"/>
                </a:lnSpc>
                <a:spcBef>
                  <a:spcPts val="0"/>
                </a:spcBef>
                <a:spcAft>
                  <a:spcPts val="0"/>
                </a:spcAft>
                <a:buClrTx/>
                <a:buSzTx/>
                <a:buFontTx/>
                <a:buNone/>
                <a:tabLst/>
                <a:defRPr/>
              </a:pPr>
              <a:endParaRPr kumimoji="0" lang="zh-CN" altLang="en-US" sz="1200" b="1" i="0" u="none" strike="noStrike" kern="1500" cap="none" spc="0" normalizeH="0" baseline="0" noProof="0" dirty="0">
                <a:ln>
                  <a:noFill/>
                </a:ln>
                <a:solidFill>
                  <a:prstClr val="white"/>
                </a:solidFill>
                <a:effectLst/>
                <a:uLnTx/>
                <a:uFillTx/>
                <a:latin typeface="Arial Narrow" panose="020B060602020203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圆角矩形 1">
              <a:extLst>
                <a:ext uri="{FF2B5EF4-FFF2-40B4-BE49-F238E27FC236}">
                  <a16:creationId xmlns:a16="http://schemas.microsoft.com/office/drawing/2014/main" xmlns="" id="{ABE01205-9E5C-49BB-BEBD-F475227F873E}"/>
                </a:ext>
              </a:extLst>
            </p:cNvPr>
            <p:cNvSpPr>
              <a:spLocks noChangeArrowheads="1"/>
            </p:cNvSpPr>
            <p:nvPr/>
          </p:nvSpPr>
          <p:spPr bwMode="auto">
            <a:xfrm>
              <a:off x="37961570" y="9454833"/>
              <a:ext cx="6229350" cy="4932363"/>
            </a:xfrm>
            <a:prstGeom prst="roundRect">
              <a:avLst>
                <a:gd name="adj" fmla="val 4539"/>
              </a:avLst>
            </a:prstGeom>
            <a:gradFill flip="none" rotWithShape="1">
              <a:gsLst>
                <a:gs pos="0">
                  <a:srgbClr val="2CDEED">
                    <a:alpha val="20000"/>
                  </a:srgbClr>
                </a:gs>
                <a:gs pos="84000">
                  <a:srgbClr val="2CDEED">
                    <a:alpha val="0"/>
                  </a:srgbClr>
                </a:gs>
              </a:gsLst>
              <a:path path="circle">
                <a:fillToRect l="100000" b="100000"/>
              </a:path>
              <a:tileRect t="-100000" r="-100000"/>
            </a:gradFill>
            <a:ln w="6350" cap="flat" cmpd="sng" algn="ctr">
              <a:gradFill flip="none" rotWithShape="1">
                <a:gsLst>
                  <a:gs pos="100000">
                    <a:srgbClr val="0070C0"/>
                  </a:gs>
                  <a:gs pos="0">
                    <a:srgbClr val="0FDFFF"/>
                  </a:gs>
                </a:gsLst>
                <a:path path="circle">
                  <a:fillToRect l="100000" t="100000"/>
                </a:path>
                <a:tileRect r="-100000" b="-100000"/>
              </a:gra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978893" eaLnBrk="1" fontAlgn="auto" latinLnBrk="0" hangingPunct="1">
                <a:lnSpc>
                  <a:spcPct val="100000"/>
                </a:lnSpc>
                <a:spcBef>
                  <a:spcPts val="0"/>
                </a:spcBef>
                <a:spcAft>
                  <a:spcPts val="0"/>
                </a:spcAft>
                <a:buClrTx/>
                <a:buSzTx/>
                <a:buFontTx/>
                <a:buNone/>
                <a:tabLst/>
                <a:defRPr/>
              </a:pPr>
              <a:endParaRPr kumimoji="0" lang="zh-CN" altLang="en-US" sz="1200" b="1" i="0" u="none" strike="noStrike" kern="1500" cap="none" spc="0" normalizeH="0" baseline="0" noProof="0" dirty="0">
                <a:ln>
                  <a:noFill/>
                </a:ln>
                <a:solidFill>
                  <a:prstClr val="white"/>
                </a:solidFill>
                <a:effectLst/>
                <a:uLnTx/>
                <a:uFillTx/>
                <a:latin typeface="Arial Narrow" panose="020B060602020203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圆角矩形 1">
              <a:extLst>
                <a:ext uri="{FF2B5EF4-FFF2-40B4-BE49-F238E27FC236}">
                  <a16:creationId xmlns:a16="http://schemas.microsoft.com/office/drawing/2014/main" xmlns="" id="{ABE01205-9E5C-49BB-BEBD-F475227F873E}"/>
                </a:ext>
              </a:extLst>
            </p:cNvPr>
            <p:cNvSpPr>
              <a:spLocks noChangeArrowheads="1"/>
            </p:cNvSpPr>
            <p:nvPr/>
          </p:nvSpPr>
          <p:spPr bwMode="auto">
            <a:xfrm>
              <a:off x="37961570" y="4006533"/>
              <a:ext cx="6229350" cy="4932363"/>
            </a:xfrm>
            <a:prstGeom prst="roundRect">
              <a:avLst>
                <a:gd name="adj" fmla="val 4539"/>
              </a:avLst>
            </a:prstGeom>
            <a:gradFill flip="none" rotWithShape="1">
              <a:gsLst>
                <a:gs pos="0">
                  <a:srgbClr val="2CDEED">
                    <a:alpha val="20000"/>
                  </a:srgbClr>
                </a:gs>
                <a:gs pos="84000">
                  <a:srgbClr val="2CDEED">
                    <a:alpha val="0"/>
                  </a:srgbClr>
                </a:gs>
              </a:gsLst>
              <a:path path="circle">
                <a:fillToRect l="100000" b="100000"/>
              </a:path>
              <a:tileRect t="-100000" r="-100000"/>
            </a:gradFill>
            <a:ln w="6350" cap="flat" cmpd="sng" algn="ctr">
              <a:gradFill flip="none" rotWithShape="1">
                <a:gsLst>
                  <a:gs pos="100000">
                    <a:srgbClr val="0070C0"/>
                  </a:gs>
                  <a:gs pos="0">
                    <a:srgbClr val="0FDFFF"/>
                  </a:gs>
                </a:gsLst>
                <a:path path="circle">
                  <a:fillToRect l="100000" t="100000"/>
                </a:path>
                <a:tileRect r="-100000" b="-100000"/>
              </a:gra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978893" eaLnBrk="1" fontAlgn="auto" latinLnBrk="0" hangingPunct="1">
                <a:lnSpc>
                  <a:spcPct val="100000"/>
                </a:lnSpc>
                <a:spcBef>
                  <a:spcPts val="0"/>
                </a:spcBef>
                <a:spcAft>
                  <a:spcPts val="0"/>
                </a:spcAft>
                <a:buClrTx/>
                <a:buSzTx/>
                <a:buFontTx/>
                <a:buNone/>
                <a:tabLst/>
                <a:defRPr/>
              </a:pPr>
              <a:endParaRPr kumimoji="0" lang="zh-CN" altLang="en-US" sz="1200" b="1" i="0" u="none" strike="noStrike" kern="1500" cap="none" spc="0" normalizeH="0" baseline="0" noProof="0" dirty="0">
                <a:ln>
                  <a:noFill/>
                </a:ln>
                <a:solidFill>
                  <a:prstClr val="white"/>
                </a:solidFill>
                <a:effectLst/>
                <a:uLnTx/>
                <a:uFillTx/>
                <a:latin typeface="Arial Narrow" panose="020B060602020203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圆角矩形 1">
              <a:extLst>
                <a:ext uri="{FF2B5EF4-FFF2-40B4-BE49-F238E27FC236}">
                  <a16:creationId xmlns:a16="http://schemas.microsoft.com/office/drawing/2014/main" xmlns="" id="{ABE01205-9E5C-49BB-BEBD-F475227F873E}"/>
                </a:ext>
              </a:extLst>
            </p:cNvPr>
            <p:cNvSpPr>
              <a:spLocks noChangeArrowheads="1"/>
            </p:cNvSpPr>
            <p:nvPr/>
          </p:nvSpPr>
          <p:spPr bwMode="auto">
            <a:xfrm>
              <a:off x="24915495" y="4006533"/>
              <a:ext cx="6229350" cy="4932363"/>
            </a:xfrm>
            <a:prstGeom prst="roundRect">
              <a:avLst>
                <a:gd name="adj" fmla="val 4539"/>
              </a:avLst>
            </a:prstGeom>
            <a:gradFill flip="none" rotWithShape="1">
              <a:gsLst>
                <a:gs pos="0">
                  <a:srgbClr val="2CDEED">
                    <a:alpha val="20000"/>
                  </a:srgbClr>
                </a:gs>
                <a:gs pos="84000">
                  <a:srgbClr val="2CDEED">
                    <a:alpha val="0"/>
                  </a:srgbClr>
                </a:gs>
              </a:gsLst>
              <a:path path="circle">
                <a:fillToRect l="100000" b="100000"/>
              </a:path>
              <a:tileRect t="-100000" r="-100000"/>
            </a:gradFill>
            <a:ln w="6350" cap="flat" cmpd="sng" algn="ctr">
              <a:gradFill flip="none" rotWithShape="1">
                <a:gsLst>
                  <a:gs pos="100000">
                    <a:srgbClr val="0070C0"/>
                  </a:gs>
                  <a:gs pos="0">
                    <a:srgbClr val="0FDFFF"/>
                  </a:gs>
                </a:gsLst>
                <a:path path="circle">
                  <a:fillToRect l="100000" t="100000"/>
                </a:path>
                <a:tileRect r="-100000" b="-100000"/>
              </a:gra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978893" eaLnBrk="1" fontAlgn="auto" latinLnBrk="0" hangingPunct="1">
                <a:lnSpc>
                  <a:spcPct val="100000"/>
                </a:lnSpc>
                <a:spcBef>
                  <a:spcPts val="0"/>
                </a:spcBef>
                <a:spcAft>
                  <a:spcPts val="0"/>
                </a:spcAft>
                <a:buClrTx/>
                <a:buSzTx/>
                <a:buFontTx/>
                <a:buNone/>
                <a:tabLst/>
                <a:defRPr/>
              </a:pPr>
              <a:endParaRPr kumimoji="0" lang="zh-CN" altLang="en-US" sz="1200" b="1" i="0" u="none" strike="noStrike" kern="1500" cap="none" spc="0" normalizeH="0" baseline="0" noProof="0" dirty="0">
                <a:ln>
                  <a:noFill/>
                </a:ln>
                <a:solidFill>
                  <a:prstClr val="white"/>
                </a:solidFill>
                <a:effectLst/>
                <a:uLnTx/>
                <a:uFillTx/>
                <a:latin typeface="Arial Narrow" panose="020B060602020203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 name="圆角矩形 1">
              <a:extLst>
                <a:ext uri="{FF2B5EF4-FFF2-40B4-BE49-F238E27FC236}">
                  <a16:creationId xmlns:a16="http://schemas.microsoft.com/office/drawing/2014/main" xmlns="" id="{ABE01205-9E5C-49BB-BEBD-F475227F873E}"/>
                </a:ext>
              </a:extLst>
            </p:cNvPr>
            <p:cNvSpPr>
              <a:spLocks noChangeArrowheads="1"/>
            </p:cNvSpPr>
            <p:nvPr/>
          </p:nvSpPr>
          <p:spPr bwMode="auto">
            <a:xfrm>
              <a:off x="18400395" y="9454833"/>
              <a:ext cx="6232525" cy="4932363"/>
            </a:xfrm>
            <a:prstGeom prst="roundRect">
              <a:avLst>
                <a:gd name="adj" fmla="val 4539"/>
              </a:avLst>
            </a:prstGeom>
            <a:gradFill flip="none" rotWithShape="1">
              <a:gsLst>
                <a:gs pos="0">
                  <a:srgbClr val="2CDEED">
                    <a:alpha val="20000"/>
                  </a:srgbClr>
                </a:gs>
                <a:gs pos="84000">
                  <a:srgbClr val="2CDEED">
                    <a:alpha val="0"/>
                  </a:srgbClr>
                </a:gs>
              </a:gsLst>
              <a:path path="circle">
                <a:fillToRect l="100000" b="100000"/>
              </a:path>
              <a:tileRect t="-100000" r="-100000"/>
            </a:gradFill>
            <a:ln w="6350" cap="flat" cmpd="sng" algn="ctr">
              <a:gradFill flip="none" rotWithShape="1">
                <a:gsLst>
                  <a:gs pos="100000">
                    <a:srgbClr val="0070C0"/>
                  </a:gs>
                  <a:gs pos="0">
                    <a:srgbClr val="0FDFFF"/>
                  </a:gs>
                </a:gsLst>
                <a:path path="circle">
                  <a:fillToRect l="100000" t="100000"/>
                </a:path>
                <a:tileRect r="-100000" b="-100000"/>
              </a:gra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978893" eaLnBrk="1" fontAlgn="auto" latinLnBrk="0" hangingPunct="1">
                <a:lnSpc>
                  <a:spcPct val="100000"/>
                </a:lnSpc>
                <a:spcBef>
                  <a:spcPts val="0"/>
                </a:spcBef>
                <a:spcAft>
                  <a:spcPts val="0"/>
                </a:spcAft>
                <a:buClrTx/>
                <a:buSzTx/>
                <a:buFontTx/>
                <a:buNone/>
                <a:tabLst/>
                <a:defRPr/>
              </a:pPr>
              <a:endParaRPr kumimoji="0" lang="zh-CN" altLang="en-US" sz="1200" b="1" i="0" u="none" strike="noStrike" kern="1500" cap="none" spc="0" normalizeH="0" baseline="0" noProof="0" dirty="0">
                <a:ln>
                  <a:noFill/>
                </a:ln>
                <a:solidFill>
                  <a:prstClr val="white"/>
                </a:solidFill>
                <a:effectLst/>
                <a:uLnTx/>
                <a:uFillTx/>
                <a:latin typeface="Arial Narrow" panose="020B060602020203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圆角矩形 1">
              <a:extLst>
                <a:ext uri="{FF2B5EF4-FFF2-40B4-BE49-F238E27FC236}">
                  <a16:creationId xmlns:a16="http://schemas.microsoft.com/office/drawing/2014/main" xmlns="" id="{ABE01205-9E5C-49BB-BEBD-F475227F873E}"/>
                </a:ext>
              </a:extLst>
            </p:cNvPr>
            <p:cNvSpPr>
              <a:spLocks noChangeArrowheads="1"/>
            </p:cNvSpPr>
            <p:nvPr/>
          </p:nvSpPr>
          <p:spPr bwMode="auto">
            <a:xfrm>
              <a:off x="18400395" y="4006533"/>
              <a:ext cx="6229350" cy="4932363"/>
            </a:xfrm>
            <a:prstGeom prst="roundRect">
              <a:avLst>
                <a:gd name="adj" fmla="val 4539"/>
              </a:avLst>
            </a:prstGeom>
            <a:gradFill flip="none" rotWithShape="1">
              <a:gsLst>
                <a:gs pos="0">
                  <a:srgbClr val="2CDEED">
                    <a:alpha val="20000"/>
                  </a:srgbClr>
                </a:gs>
                <a:gs pos="84000">
                  <a:srgbClr val="2CDEED">
                    <a:alpha val="0"/>
                  </a:srgbClr>
                </a:gs>
              </a:gsLst>
              <a:path path="circle">
                <a:fillToRect l="100000" b="100000"/>
              </a:path>
              <a:tileRect t="-100000" r="-100000"/>
            </a:gradFill>
            <a:ln w="6350" cap="flat" cmpd="sng" algn="ctr">
              <a:gradFill flip="none" rotWithShape="1">
                <a:gsLst>
                  <a:gs pos="100000">
                    <a:srgbClr val="0070C0"/>
                  </a:gs>
                  <a:gs pos="0">
                    <a:srgbClr val="0FDFFF"/>
                  </a:gs>
                </a:gsLst>
                <a:path path="circle">
                  <a:fillToRect l="100000" t="100000"/>
                </a:path>
                <a:tileRect r="-100000" b="-100000"/>
              </a:gra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978893" eaLnBrk="1" fontAlgn="auto" latinLnBrk="0" hangingPunct="1">
                <a:lnSpc>
                  <a:spcPct val="100000"/>
                </a:lnSpc>
                <a:spcBef>
                  <a:spcPts val="0"/>
                </a:spcBef>
                <a:spcAft>
                  <a:spcPts val="0"/>
                </a:spcAft>
                <a:buClrTx/>
                <a:buSzTx/>
                <a:buFontTx/>
                <a:buNone/>
                <a:tabLst/>
                <a:defRPr/>
              </a:pPr>
              <a:endParaRPr kumimoji="0" lang="zh-CN" altLang="en-US" sz="1200" b="1" i="0" u="none" strike="noStrike" kern="1500" cap="none" spc="0" normalizeH="0" baseline="0" noProof="0" dirty="0">
                <a:ln>
                  <a:noFill/>
                </a:ln>
                <a:solidFill>
                  <a:prstClr val="white"/>
                </a:solidFill>
                <a:effectLst/>
                <a:uLnTx/>
                <a:uFillTx/>
                <a:latin typeface="Arial Narrow" panose="020B060602020203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ïṣlíḋê"/>
            <p:cNvSpPr txBox="1"/>
            <p:nvPr/>
          </p:nvSpPr>
          <p:spPr>
            <a:xfrm>
              <a:off x="24984891" y="4650377"/>
              <a:ext cx="6139543" cy="1200409"/>
            </a:xfrm>
            <a:prstGeom prst="rect">
              <a:avLst/>
            </a:prstGeom>
            <a:noFill/>
          </p:spPr>
          <p:txBody>
            <a:bodyPr wrap="none" lIns="90000" tIns="46800" rIns="90000" bIns="46800" anchor="b" anchorCtr="0">
              <a:noAutofit/>
            </a:bodyPr>
            <a:lstStyle/>
            <a:p>
              <a:pPr algn="ctr">
                <a:lnSpc>
                  <a:spcPct val="130000"/>
                </a:lnSpc>
              </a:pPr>
              <a:r>
                <a:rPr lang="en-US" altLang="zh-CN" sz="2000" b="1" dirty="0">
                  <a:solidFill>
                    <a:schemeClr val="bg1"/>
                  </a:solidFill>
                  <a:latin typeface="Arial Narrow" panose="020B0606020202030204" pitchFamily="34" charset="0"/>
                  <a:cs typeface="Arial" panose="020B0604020202020204" pitchFamily="34" charset="0"/>
                </a:rPr>
                <a:t>Smart Speaker</a:t>
              </a:r>
              <a:endParaRPr lang="zh-CN" altLang="en-US" sz="2000" b="1" dirty="0">
                <a:solidFill>
                  <a:schemeClr val="bg1"/>
                </a:solidFill>
                <a:latin typeface="Arial Narrow" panose="020B0606020202030204" pitchFamily="34" charset="0"/>
                <a:cs typeface="Arial" panose="020B0604020202020204" pitchFamily="34" charset="0"/>
              </a:endParaRPr>
            </a:p>
          </p:txBody>
        </p:sp>
        <p:sp>
          <p:nvSpPr>
            <p:cNvPr id="14" name="ïṩḷïḓe"/>
            <p:cNvSpPr txBox="1"/>
            <p:nvPr/>
          </p:nvSpPr>
          <p:spPr>
            <a:xfrm>
              <a:off x="26851855" y="6072783"/>
              <a:ext cx="2406522" cy="1688706"/>
            </a:xfrm>
            <a:prstGeom prst="rect">
              <a:avLst/>
            </a:prstGeom>
            <a:noFill/>
          </p:spPr>
          <p:txBody>
            <a:bodyPr wrap="none">
              <a:noAutofit/>
            </a:bodyPr>
            <a:lstStyle/>
            <a:p>
              <a:pPr algn="ctr">
                <a:lnSpc>
                  <a:spcPct val="130000"/>
                </a:lnSpc>
              </a:pPr>
              <a:r>
                <a:rPr lang="en-US" altLang="zh-CN" dirty="0">
                  <a:solidFill>
                    <a:schemeClr val="bg1"/>
                  </a:solidFill>
                  <a:latin typeface="Arial Narrow" panose="020B0606020202030204" pitchFamily="34" charset="0"/>
                  <a:cs typeface="Arial" panose="020B0604020202020204" pitchFamily="34" charset="0"/>
                </a:rPr>
                <a:t>&gt;5 million</a:t>
              </a:r>
            </a:p>
            <a:p>
              <a:pPr algn="ctr">
                <a:lnSpc>
                  <a:spcPct val="130000"/>
                </a:lnSpc>
              </a:pPr>
              <a:r>
                <a:rPr lang="en-US" altLang="zh-CN" sz="1050" dirty="0">
                  <a:solidFill>
                    <a:schemeClr val="bg1"/>
                  </a:solidFill>
                  <a:latin typeface="Arial Narrow" panose="020B0606020202030204" pitchFamily="34" charset="0"/>
                  <a:cs typeface="Arial" panose="020B0604020202020204" pitchFamily="34" charset="0"/>
                </a:rPr>
                <a:t>Annual Shipments of </a:t>
              </a:r>
              <a:r>
                <a:rPr lang="en-US" altLang="zh-CN" sz="1050" dirty="0" err="1">
                  <a:solidFill>
                    <a:schemeClr val="bg1"/>
                  </a:solidFill>
                  <a:latin typeface="Arial Narrow" panose="020B0606020202030204" pitchFamily="34" charset="0"/>
                  <a:cs typeface="Arial" panose="020B0604020202020204" pitchFamily="34" charset="0"/>
                </a:rPr>
                <a:t>Tmall</a:t>
              </a:r>
              <a:r>
                <a:rPr lang="en-US" altLang="zh-CN" sz="1050" dirty="0">
                  <a:solidFill>
                    <a:schemeClr val="bg1"/>
                  </a:solidFill>
                  <a:latin typeface="Arial Narrow" panose="020B0606020202030204" pitchFamily="34" charset="0"/>
                  <a:cs typeface="Arial" panose="020B0604020202020204" pitchFamily="34" charset="0"/>
                </a:rPr>
                <a:t> Genie</a:t>
              </a:r>
            </a:p>
          </p:txBody>
        </p:sp>
        <p:sp>
          <p:nvSpPr>
            <p:cNvPr id="15" name="ïṣlíḋê"/>
            <p:cNvSpPr txBox="1"/>
            <p:nvPr/>
          </p:nvSpPr>
          <p:spPr>
            <a:xfrm>
              <a:off x="24941349" y="10002975"/>
              <a:ext cx="6183085" cy="1225349"/>
            </a:xfrm>
            <a:prstGeom prst="rect">
              <a:avLst/>
            </a:prstGeom>
            <a:noFill/>
          </p:spPr>
          <p:txBody>
            <a:bodyPr wrap="none" lIns="90000" tIns="46800" rIns="90000" bIns="46800" anchor="b" anchorCtr="0">
              <a:noAutofit/>
            </a:bodyPr>
            <a:lstStyle/>
            <a:p>
              <a:pPr algn="ctr">
                <a:lnSpc>
                  <a:spcPct val="130000"/>
                </a:lnSpc>
              </a:pPr>
              <a:r>
                <a:rPr lang="en-US" altLang="zh-CN" sz="2000" b="1" dirty="0">
                  <a:solidFill>
                    <a:schemeClr val="bg1"/>
                  </a:solidFill>
                  <a:latin typeface="Arial Narrow" panose="020B0606020202030204" pitchFamily="34" charset="0"/>
                  <a:cs typeface="Arial" panose="020B0604020202020204" pitchFamily="34" charset="0"/>
                </a:rPr>
                <a:t>Autonomous Driving</a:t>
              </a:r>
            </a:p>
          </p:txBody>
        </p:sp>
        <p:sp>
          <p:nvSpPr>
            <p:cNvPr id="16" name="ïṩḷïḓe"/>
            <p:cNvSpPr txBox="1"/>
            <p:nvPr/>
          </p:nvSpPr>
          <p:spPr>
            <a:xfrm>
              <a:off x="24944070" y="11497432"/>
              <a:ext cx="6115049" cy="2683387"/>
            </a:xfrm>
            <a:prstGeom prst="rect">
              <a:avLst/>
            </a:prstGeom>
            <a:noFill/>
          </p:spPr>
          <p:txBody>
            <a:bodyPr wrap="none">
              <a:noAutofit/>
            </a:bodyPr>
            <a:lstStyle/>
            <a:p>
              <a:pPr algn="ctr">
                <a:lnSpc>
                  <a:spcPct val="130000"/>
                </a:lnSpc>
              </a:pPr>
              <a:r>
                <a:rPr lang="en-US" altLang="zh-CN" dirty="0">
                  <a:solidFill>
                    <a:schemeClr val="bg1"/>
                  </a:solidFill>
                  <a:latin typeface="Arial Narrow" panose="020B0606020202030204" pitchFamily="34" charset="0"/>
                  <a:cs typeface="Arial" panose="020B0604020202020204" pitchFamily="34" charset="0"/>
                </a:rPr>
                <a:t>400+</a:t>
              </a:r>
            </a:p>
            <a:p>
              <a:pPr algn="ctr">
                <a:lnSpc>
                  <a:spcPct val="130000"/>
                </a:lnSpc>
              </a:pPr>
              <a:r>
                <a:rPr lang="en-US" altLang="zh-CN" sz="1000" dirty="0">
                  <a:solidFill>
                    <a:schemeClr val="bg1"/>
                  </a:solidFill>
                  <a:latin typeface="Arial Narrow" panose="020B0606020202030204" pitchFamily="34" charset="0"/>
                  <a:cs typeface="Arial" panose="020B0604020202020204" pitchFamily="34" charset="0"/>
                </a:rPr>
                <a:t>Passenger numbers of free self-driving </a:t>
              </a:r>
            </a:p>
            <a:p>
              <a:pPr algn="ctr">
                <a:lnSpc>
                  <a:spcPct val="130000"/>
                </a:lnSpc>
              </a:pPr>
              <a:r>
                <a:rPr lang="en-US" altLang="zh-CN" sz="1000" dirty="0">
                  <a:solidFill>
                    <a:schemeClr val="bg1"/>
                  </a:solidFill>
                  <a:latin typeface="Arial Narrow" panose="020B0606020202030204" pitchFamily="34" charset="0"/>
                  <a:cs typeface="Arial" panose="020B0604020202020204" pitchFamily="34" charset="0"/>
                </a:rPr>
                <a:t>taxi test provided by </a:t>
              </a:r>
              <a:r>
                <a:rPr lang="en-US" altLang="zh-CN" sz="1000" dirty="0" err="1">
                  <a:solidFill>
                    <a:schemeClr val="bg1"/>
                  </a:solidFill>
                  <a:latin typeface="Arial Narrow" panose="020B0606020202030204" pitchFamily="34" charset="0"/>
                  <a:cs typeface="Arial" panose="020B0604020202020204" pitchFamily="34" charset="0"/>
                </a:rPr>
                <a:t>Waymo</a:t>
              </a:r>
              <a:r>
                <a:rPr lang="zh-CN" altLang="en-US" sz="1000" dirty="0">
                  <a:solidFill>
                    <a:schemeClr val="bg1"/>
                  </a:solidFill>
                  <a:latin typeface="Arial Narrow" panose="020B0606020202030204" pitchFamily="34" charset="0"/>
                  <a:cs typeface="Arial" panose="020B0604020202020204" pitchFamily="34" charset="0"/>
                </a:rPr>
                <a:t> </a:t>
              </a:r>
              <a:endParaRPr lang="en-US" altLang="zh-CN" sz="1000" dirty="0">
                <a:solidFill>
                  <a:schemeClr val="bg1"/>
                </a:solidFill>
                <a:latin typeface="Arial Narrow" panose="020B0606020202030204" pitchFamily="34" charset="0"/>
                <a:cs typeface="Arial" panose="020B0604020202020204" pitchFamily="34" charset="0"/>
              </a:endParaRPr>
            </a:p>
            <a:p>
              <a:pPr algn="ctr">
                <a:lnSpc>
                  <a:spcPct val="130000"/>
                </a:lnSpc>
              </a:pPr>
              <a:r>
                <a:rPr lang="en-US" altLang="zh-CN" sz="1000" dirty="0" err="1">
                  <a:solidFill>
                    <a:schemeClr val="bg1"/>
                  </a:solidFill>
                  <a:latin typeface="Arial Narrow" panose="020B0606020202030204" pitchFamily="34" charset="0"/>
                  <a:cs typeface="Arial" panose="020B0604020202020204" pitchFamily="34" charset="0"/>
                </a:rPr>
                <a:t>Waymo</a:t>
              </a:r>
              <a:r>
                <a:rPr lang="en-US" altLang="zh-CN" sz="1000" dirty="0">
                  <a:solidFill>
                    <a:schemeClr val="bg1"/>
                  </a:solidFill>
                  <a:latin typeface="Arial Narrow" panose="020B0606020202030204" pitchFamily="34" charset="0"/>
                  <a:cs typeface="Arial" panose="020B0604020202020204" pitchFamily="34" charset="0"/>
                </a:rPr>
                <a:t> plan to charge later this year</a:t>
              </a:r>
              <a:endParaRPr lang="zh-CN" altLang="en-US" sz="1000" dirty="0">
                <a:solidFill>
                  <a:schemeClr val="bg1"/>
                </a:solidFill>
                <a:latin typeface="Arial Narrow" panose="020B0606020202030204" pitchFamily="34" charset="0"/>
                <a:cs typeface="Arial" panose="020B0604020202020204" pitchFamily="34" charset="0"/>
              </a:endParaRPr>
            </a:p>
          </p:txBody>
        </p:sp>
        <p:sp>
          <p:nvSpPr>
            <p:cNvPr id="17" name="ïṣlíḋê"/>
            <p:cNvSpPr txBox="1"/>
            <p:nvPr/>
          </p:nvSpPr>
          <p:spPr>
            <a:xfrm>
              <a:off x="32639540" y="4581894"/>
              <a:ext cx="3473324" cy="1225349"/>
            </a:xfrm>
            <a:prstGeom prst="rect">
              <a:avLst/>
            </a:prstGeom>
            <a:noFill/>
          </p:spPr>
          <p:txBody>
            <a:bodyPr wrap="none" lIns="90000" tIns="46800" rIns="90000" bIns="46800" anchor="b" anchorCtr="0">
              <a:noAutofit/>
            </a:bodyPr>
            <a:lstStyle>
              <a:defPPr>
                <a:defRPr lang="zh-CN"/>
              </a:defPPr>
              <a:lvl1pPr marL="0" algn="l" defTabSz="7438057" rtl="0" eaLnBrk="1" latinLnBrk="0" hangingPunct="1">
                <a:defRPr sz="14642" kern="1200">
                  <a:solidFill>
                    <a:schemeClr val="tx1"/>
                  </a:solidFill>
                  <a:latin typeface="+mn-lt"/>
                  <a:ea typeface="+mn-ea"/>
                  <a:cs typeface="+mn-cs"/>
                </a:defRPr>
              </a:lvl1pPr>
              <a:lvl2pPr marL="3719029" algn="l" defTabSz="7438057" rtl="0" eaLnBrk="1" latinLnBrk="0" hangingPunct="1">
                <a:defRPr sz="14642" kern="1200">
                  <a:solidFill>
                    <a:schemeClr val="tx1"/>
                  </a:solidFill>
                  <a:latin typeface="+mn-lt"/>
                  <a:ea typeface="+mn-ea"/>
                  <a:cs typeface="+mn-cs"/>
                </a:defRPr>
              </a:lvl2pPr>
              <a:lvl3pPr marL="7438057" algn="l" defTabSz="7438057" rtl="0" eaLnBrk="1" latinLnBrk="0" hangingPunct="1">
                <a:defRPr sz="14642" kern="1200">
                  <a:solidFill>
                    <a:schemeClr val="tx1"/>
                  </a:solidFill>
                  <a:latin typeface="+mn-lt"/>
                  <a:ea typeface="+mn-ea"/>
                  <a:cs typeface="+mn-cs"/>
                </a:defRPr>
              </a:lvl3pPr>
              <a:lvl4pPr marL="11157086" algn="l" defTabSz="7438057" rtl="0" eaLnBrk="1" latinLnBrk="0" hangingPunct="1">
                <a:defRPr sz="14642" kern="1200">
                  <a:solidFill>
                    <a:schemeClr val="tx1"/>
                  </a:solidFill>
                  <a:latin typeface="+mn-lt"/>
                  <a:ea typeface="+mn-ea"/>
                  <a:cs typeface="+mn-cs"/>
                </a:defRPr>
              </a:lvl4pPr>
              <a:lvl5pPr marL="14876114" algn="l" defTabSz="7438057" rtl="0" eaLnBrk="1" latinLnBrk="0" hangingPunct="1">
                <a:defRPr sz="14642" kern="1200">
                  <a:solidFill>
                    <a:schemeClr val="tx1"/>
                  </a:solidFill>
                  <a:latin typeface="+mn-lt"/>
                  <a:ea typeface="+mn-ea"/>
                  <a:cs typeface="+mn-cs"/>
                </a:defRPr>
              </a:lvl5pPr>
              <a:lvl6pPr marL="18595143" algn="l" defTabSz="7438057" rtl="0" eaLnBrk="1" latinLnBrk="0" hangingPunct="1">
                <a:defRPr sz="14642" kern="1200">
                  <a:solidFill>
                    <a:schemeClr val="tx1"/>
                  </a:solidFill>
                  <a:latin typeface="+mn-lt"/>
                  <a:ea typeface="+mn-ea"/>
                  <a:cs typeface="+mn-cs"/>
                </a:defRPr>
              </a:lvl6pPr>
              <a:lvl7pPr marL="22314172" algn="l" defTabSz="7438057" rtl="0" eaLnBrk="1" latinLnBrk="0" hangingPunct="1">
                <a:defRPr sz="14642" kern="1200">
                  <a:solidFill>
                    <a:schemeClr val="tx1"/>
                  </a:solidFill>
                  <a:latin typeface="+mn-lt"/>
                  <a:ea typeface="+mn-ea"/>
                  <a:cs typeface="+mn-cs"/>
                </a:defRPr>
              </a:lvl7pPr>
              <a:lvl8pPr marL="26033200" algn="l" defTabSz="7438057" rtl="0" eaLnBrk="1" latinLnBrk="0" hangingPunct="1">
                <a:defRPr sz="14642" kern="1200">
                  <a:solidFill>
                    <a:schemeClr val="tx1"/>
                  </a:solidFill>
                  <a:latin typeface="+mn-lt"/>
                  <a:ea typeface="+mn-ea"/>
                  <a:cs typeface="+mn-cs"/>
                </a:defRPr>
              </a:lvl8pPr>
              <a:lvl9pPr marL="29752229" algn="l" defTabSz="7438057" rtl="0" eaLnBrk="1" latinLnBrk="0" hangingPunct="1">
                <a:defRPr sz="14642" kern="1200">
                  <a:solidFill>
                    <a:schemeClr val="tx1"/>
                  </a:solidFill>
                  <a:latin typeface="+mn-lt"/>
                  <a:ea typeface="+mn-ea"/>
                  <a:cs typeface="+mn-cs"/>
                </a:defRPr>
              </a:lvl9pPr>
            </a:lstStyle>
            <a:p>
              <a:pPr algn="ctr">
                <a:lnSpc>
                  <a:spcPct val="130000"/>
                </a:lnSpc>
              </a:pPr>
              <a:r>
                <a:rPr lang="en-US" altLang="zh-CN" sz="2000" b="1" dirty="0">
                  <a:solidFill>
                    <a:schemeClr val="bg1"/>
                  </a:solidFill>
                  <a:latin typeface="Arial Narrow" panose="020B0606020202030204" pitchFamily="34" charset="0"/>
                  <a:cs typeface="Arial" panose="020B0604020202020204" pitchFamily="34" charset="0"/>
                </a:rPr>
                <a:t>NLP</a:t>
              </a:r>
              <a:endParaRPr lang="zh-CN" altLang="en-US" sz="2000" b="1" dirty="0">
                <a:solidFill>
                  <a:schemeClr val="bg1"/>
                </a:solidFill>
                <a:latin typeface="Arial Narrow" panose="020B0606020202030204" pitchFamily="34" charset="0"/>
                <a:cs typeface="Arial" panose="020B0604020202020204" pitchFamily="34" charset="0"/>
              </a:endParaRPr>
            </a:p>
          </p:txBody>
        </p:sp>
        <p:sp>
          <p:nvSpPr>
            <p:cNvPr id="18" name="ïṩḷïḓe"/>
            <p:cNvSpPr txBox="1"/>
            <p:nvPr/>
          </p:nvSpPr>
          <p:spPr>
            <a:xfrm>
              <a:off x="33174694" y="6072783"/>
              <a:ext cx="2406522" cy="1688706"/>
            </a:xfrm>
            <a:prstGeom prst="rect">
              <a:avLst/>
            </a:prstGeom>
            <a:noFill/>
          </p:spPr>
          <p:txBody>
            <a:bodyPr wrap="none">
              <a:noAutofit/>
            </a:bodyPr>
            <a:lstStyle>
              <a:defPPr>
                <a:defRPr lang="zh-CN"/>
              </a:defPPr>
              <a:lvl1pPr marL="0" algn="l" defTabSz="7438057" rtl="0" eaLnBrk="1" latinLnBrk="0" hangingPunct="1">
                <a:defRPr sz="14642" kern="1200">
                  <a:solidFill>
                    <a:schemeClr val="tx1"/>
                  </a:solidFill>
                  <a:latin typeface="+mn-lt"/>
                  <a:ea typeface="+mn-ea"/>
                  <a:cs typeface="+mn-cs"/>
                </a:defRPr>
              </a:lvl1pPr>
              <a:lvl2pPr marL="3719029" algn="l" defTabSz="7438057" rtl="0" eaLnBrk="1" latinLnBrk="0" hangingPunct="1">
                <a:defRPr sz="14642" kern="1200">
                  <a:solidFill>
                    <a:schemeClr val="tx1"/>
                  </a:solidFill>
                  <a:latin typeface="+mn-lt"/>
                  <a:ea typeface="+mn-ea"/>
                  <a:cs typeface="+mn-cs"/>
                </a:defRPr>
              </a:lvl2pPr>
              <a:lvl3pPr marL="7438057" algn="l" defTabSz="7438057" rtl="0" eaLnBrk="1" latinLnBrk="0" hangingPunct="1">
                <a:defRPr sz="14642" kern="1200">
                  <a:solidFill>
                    <a:schemeClr val="tx1"/>
                  </a:solidFill>
                  <a:latin typeface="+mn-lt"/>
                  <a:ea typeface="+mn-ea"/>
                  <a:cs typeface="+mn-cs"/>
                </a:defRPr>
              </a:lvl3pPr>
              <a:lvl4pPr marL="11157086" algn="l" defTabSz="7438057" rtl="0" eaLnBrk="1" latinLnBrk="0" hangingPunct="1">
                <a:defRPr sz="14642" kern="1200">
                  <a:solidFill>
                    <a:schemeClr val="tx1"/>
                  </a:solidFill>
                  <a:latin typeface="+mn-lt"/>
                  <a:ea typeface="+mn-ea"/>
                  <a:cs typeface="+mn-cs"/>
                </a:defRPr>
              </a:lvl4pPr>
              <a:lvl5pPr marL="14876114" algn="l" defTabSz="7438057" rtl="0" eaLnBrk="1" latinLnBrk="0" hangingPunct="1">
                <a:defRPr sz="14642" kern="1200">
                  <a:solidFill>
                    <a:schemeClr val="tx1"/>
                  </a:solidFill>
                  <a:latin typeface="+mn-lt"/>
                  <a:ea typeface="+mn-ea"/>
                  <a:cs typeface="+mn-cs"/>
                </a:defRPr>
              </a:lvl5pPr>
              <a:lvl6pPr marL="18595143" algn="l" defTabSz="7438057" rtl="0" eaLnBrk="1" latinLnBrk="0" hangingPunct="1">
                <a:defRPr sz="14642" kern="1200">
                  <a:solidFill>
                    <a:schemeClr val="tx1"/>
                  </a:solidFill>
                  <a:latin typeface="+mn-lt"/>
                  <a:ea typeface="+mn-ea"/>
                  <a:cs typeface="+mn-cs"/>
                </a:defRPr>
              </a:lvl6pPr>
              <a:lvl7pPr marL="22314172" algn="l" defTabSz="7438057" rtl="0" eaLnBrk="1" latinLnBrk="0" hangingPunct="1">
                <a:defRPr sz="14642" kern="1200">
                  <a:solidFill>
                    <a:schemeClr val="tx1"/>
                  </a:solidFill>
                  <a:latin typeface="+mn-lt"/>
                  <a:ea typeface="+mn-ea"/>
                  <a:cs typeface="+mn-cs"/>
                </a:defRPr>
              </a:lvl7pPr>
              <a:lvl8pPr marL="26033200" algn="l" defTabSz="7438057" rtl="0" eaLnBrk="1" latinLnBrk="0" hangingPunct="1">
                <a:defRPr sz="14642" kern="1200">
                  <a:solidFill>
                    <a:schemeClr val="tx1"/>
                  </a:solidFill>
                  <a:latin typeface="+mn-lt"/>
                  <a:ea typeface="+mn-ea"/>
                  <a:cs typeface="+mn-cs"/>
                </a:defRPr>
              </a:lvl8pPr>
              <a:lvl9pPr marL="29752229" algn="l" defTabSz="7438057" rtl="0" eaLnBrk="1" latinLnBrk="0" hangingPunct="1">
                <a:defRPr sz="14642" kern="1200">
                  <a:solidFill>
                    <a:schemeClr val="tx1"/>
                  </a:solidFill>
                  <a:latin typeface="+mn-lt"/>
                  <a:ea typeface="+mn-ea"/>
                  <a:cs typeface="+mn-cs"/>
                </a:defRPr>
              </a:lvl9pPr>
            </a:lstStyle>
            <a:p>
              <a:pPr algn="ctr">
                <a:lnSpc>
                  <a:spcPct val="130000"/>
                </a:lnSpc>
              </a:pPr>
              <a:r>
                <a:rPr lang="en-US" altLang="zh-CN" sz="1800" dirty="0">
                  <a:solidFill>
                    <a:schemeClr val="bg1"/>
                  </a:solidFill>
                  <a:latin typeface="Arial Narrow" panose="020B0606020202030204" pitchFamily="34" charset="0"/>
                  <a:cs typeface="Arial" panose="020B0604020202020204" pitchFamily="34" charset="0"/>
                </a:rPr>
                <a:t>409 billion times / day</a:t>
              </a:r>
              <a:endParaRPr lang="zh-CN" altLang="en-US" sz="1800" dirty="0">
                <a:solidFill>
                  <a:schemeClr val="bg1"/>
                </a:solidFill>
                <a:latin typeface="Arial Narrow" panose="020B0606020202030204" pitchFamily="34" charset="0"/>
                <a:cs typeface="Arial" panose="020B0604020202020204" pitchFamily="34" charset="0"/>
              </a:endParaRPr>
            </a:p>
            <a:p>
              <a:pPr algn="ctr">
                <a:lnSpc>
                  <a:spcPct val="130000"/>
                </a:lnSpc>
              </a:pPr>
              <a:r>
                <a:rPr lang="en-US" altLang="zh-CN" sz="1050" dirty="0">
                  <a:solidFill>
                    <a:schemeClr val="bg1"/>
                  </a:solidFill>
                  <a:latin typeface="Arial Narrow" panose="020B0606020202030204" pitchFamily="34" charset="0"/>
                  <a:cs typeface="Arial" panose="020B0604020202020204" pitchFamily="34" charset="0"/>
                </a:rPr>
                <a:t>Numbers of Baidu Brain Calls</a:t>
              </a:r>
            </a:p>
          </p:txBody>
        </p:sp>
        <p:sp>
          <p:nvSpPr>
            <p:cNvPr id="19" name="ïṩḷïḓe"/>
            <p:cNvSpPr txBox="1"/>
            <p:nvPr/>
          </p:nvSpPr>
          <p:spPr>
            <a:xfrm>
              <a:off x="33185073" y="11499701"/>
              <a:ext cx="2578490" cy="1688706"/>
            </a:xfrm>
            <a:prstGeom prst="rect">
              <a:avLst/>
            </a:prstGeom>
            <a:noFill/>
          </p:spPr>
          <p:txBody>
            <a:bodyPr wrap="none">
              <a:noAutofit/>
            </a:bodyPr>
            <a:lstStyle>
              <a:defPPr>
                <a:defRPr lang="zh-CN"/>
              </a:defPPr>
              <a:lvl1pPr marL="0" algn="l" defTabSz="7438057" rtl="0" eaLnBrk="1" latinLnBrk="0" hangingPunct="1">
                <a:defRPr sz="14642" kern="1200">
                  <a:solidFill>
                    <a:schemeClr val="tx1"/>
                  </a:solidFill>
                  <a:latin typeface="+mn-lt"/>
                  <a:ea typeface="+mn-ea"/>
                  <a:cs typeface="+mn-cs"/>
                </a:defRPr>
              </a:lvl1pPr>
              <a:lvl2pPr marL="3719029" algn="l" defTabSz="7438057" rtl="0" eaLnBrk="1" latinLnBrk="0" hangingPunct="1">
                <a:defRPr sz="14642" kern="1200">
                  <a:solidFill>
                    <a:schemeClr val="tx1"/>
                  </a:solidFill>
                  <a:latin typeface="+mn-lt"/>
                  <a:ea typeface="+mn-ea"/>
                  <a:cs typeface="+mn-cs"/>
                </a:defRPr>
              </a:lvl2pPr>
              <a:lvl3pPr marL="7438057" algn="l" defTabSz="7438057" rtl="0" eaLnBrk="1" latinLnBrk="0" hangingPunct="1">
                <a:defRPr sz="14642" kern="1200">
                  <a:solidFill>
                    <a:schemeClr val="tx1"/>
                  </a:solidFill>
                  <a:latin typeface="+mn-lt"/>
                  <a:ea typeface="+mn-ea"/>
                  <a:cs typeface="+mn-cs"/>
                </a:defRPr>
              </a:lvl3pPr>
              <a:lvl4pPr marL="11157086" algn="l" defTabSz="7438057" rtl="0" eaLnBrk="1" latinLnBrk="0" hangingPunct="1">
                <a:defRPr sz="14642" kern="1200">
                  <a:solidFill>
                    <a:schemeClr val="tx1"/>
                  </a:solidFill>
                  <a:latin typeface="+mn-lt"/>
                  <a:ea typeface="+mn-ea"/>
                  <a:cs typeface="+mn-cs"/>
                </a:defRPr>
              </a:lvl4pPr>
              <a:lvl5pPr marL="14876114" algn="l" defTabSz="7438057" rtl="0" eaLnBrk="1" latinLnBrk="0" hangingPunct="1">
                <a:defRPr sz="14642" kern="1200">
                  <a:solidFill>
                    <a:schemeClr val="tx1"/>
                  </a:solidFill>
                  <a:latin typeface="+mn-lt"/>
                  <a:ea typeface="+mn-ea"/>
                  <a:cs typeface="+mn-cs"/>
                </a:defRPr>
              </a:lvl5pPr>
              <a:lvl6pPr marL="18595143" algn="l" defTabSz="7438057" rtl="0" eaLnBrk="1" latinLnBrk="0" hangingPunct="1">
                <a:defRPr sz="14642" kern="1200">
                  <a:solidFill>
                    <a:schemeClr val="tx1"/>
                  </a:solidFill>
                  <a:latin typeface="+mn-lt"/>
                  <a:ea typeface="+mn-ea"/>
                  <a:cs typeface="+mn-cs"/>
                </a:defRPr>
              </a:lvl6pPr>
              <a:lvl7pPr marL="22314172" algn="l" defTabSz="7438057" rtl="0" eaLnBrk="1" latinLnBrk="0" hangingPunct="1">
                <a:defRPr sz="14642" kern="1200">
                  <a:solidFill>
                    <a:schemeClr val="tx1"/>
                  </a:solidFill>
                  <a:latin typeface="+mn-lt"/>
                  <a:ea typeface="+mn-ea"/>
                  <a:cs typeface="+mn-cs"/>
                </a:defRPr>
              </a:lvl7pPr>
              <a:lvl8pPr marL="26033200" algn="l" defTabSz="7438057" rtl="0" eaLnBrk="1" latinLnBrk="0" hangingPunct="1">
                <a:defRPr sz="14642" kern="1200">
                  <a:solidFill>
                    <a:schemeClr val="tx1"/>
                  </a:solidFill>
                  <a:latin typeface="+mn-lt"/>
                  <a:ea typeface="+mn-ea"/>
                  <a:cs typeface="+mn-cs"/>
                </a:defRPr>
              </a:lvl8pPr>
              <a:lvl9pPr marL="29752229" algn="l" defTabSz="7438057" rtl="0" eaLnBrk="1" latinLnBrk="0" hangingPunct="1">
                <a:defRPr sz="14642" kern="1200">
                  <a:solidFill>
                    <a:schemeClr val="tx1"/>
                  </a:solidFill>
                  <a:latin typeface="+mn-lt"/>
                  <a:ea typeface="+mn-ea"/>
                  <a:cs typeface="+mn-cs"/>
                </a:defRPr>
              </a:lvl9pPr>
            </a:lstStyle>
            <a:p>
              <a:pPr algn="ctr">
                <a:lnSpc>
                  <a:spcPct val="130000"/>
                </a:lnSpc>
              </a:pPr>
              <a:endParaRPr lang="zh-CN" altLang="en-US" sz="1050" dirty="0">
                <a:solidFill>
                  <a:schemeClr val="bg1"/>
                </a:solidFill>
                <a:latin typeface="Arial Narrow" panose="020B0606020202030204" pitchFamily="34" charset="0"/>
                <a:cs typeface="Arial" panose="020B0604020202020204" pitchFamily="34" charset="0"/>
              </a:endParaRPr>
            </a:p>
          </p:txBody>
        </p:sp>
        <p:sp>
          <p:nvSpPr>
            <p:cNvPr id="20" name="ïṣlíḋê"/>
            <p:cNvSpPr txBox="1"/>
            <p:nvPr/>
          </p:nvSpPr>
          <p:spPr>
            <a:xfrm>
              <a:off x="31472777" y="10002975"/>
              <a:ext cx="6226629" cy="1225349"/>
            </a:xfrm>
            <a:prstGeom prst="rect">
              <a:avLst/>
            </a:prstGeom>
            <a:noFill/>
          </p:spPr>
          <p:txBody>
            <a:bodyPr wrap="none" lIns="90000" tIns="46800" rIns="90000" bIns="46800" anchor="b" anchorCtr="0">
              <a:noAutofit/>
            </a:bodyPr>
            <a:lstStyle>
              <a:defPPr>
                <a:defRPr lang="zh-CN"/>
              </a:defPPr>
              <a:lvl1pPr marL="0" algn="l" defTabSz="7438057" rtl="0" eaLnBrk="1" latinLnBrk="0" hangingPunct="1">
                <a:defRPr sz="14642" kern="1200">
                  <a:solidFill>
                    <a:schemeClr val="tx1"/>
                  </a:solidFill>
                  <a:latin typeface="+mn-lt"/>
                  <a:ea typeface="+mn-ea"/>
                  <a:cs typeface="+mn-cs"/>
                </a:defRPr>
              </a:lvl1pPr>
              <a:lvl2pPr marL="3719029" algn="l" defTabSz="7438057" rtl="0" eaLnBrk="1" latinLnBrk="0" hangingPunct="1">
                <a:defRPr sz="14642" kern="1200">
                  <a:solidFill>
                    <a:schemeClr val="tx1"/>
                  </a:solidFill>
                  <a:latin typeface="+mn-lt"/>
                  <a:ea typeface="+mn-ea"/>
                  <a:cs typeface="+mn-cs"/>
                </a:defRPr>
              </a:lvl2pPr>
              <a:lvl3pPr marL="7438057" algn="l" defTabSz="7438057" rtl="0" eaLnBrk="1" latinLnBrk="0" hangingPunct="1">
                <a:defRPr sz="14642" kern="1200">
                  <a:solidFill>
                    <a:schemeClr val="tx1"/>
                  </a:solidFill>
                  <a:latin typeface="+mn-lt"/>
                  <a:ea typeface="+mn-ea"/>
                  <a:cs typeface="+mn-cs"/>
                </a:defRPr>
              </a:lvl3pPr>
              <a:lvl4pPr marL="11157086" algn="l" defTabSz="7438057" rtl="0" eaLnBrk="1" latinLnBrk="0" hangingPunct="1">
                <a:defRPr sz="14642" kern="1200">
                  <a:solidFill>
                    <a:schemeClr val="tx1"/>
                  </a:solidFill>
                  <a:latin typeface="+mn-lt"/>
                  <a:ea typeface="+mn-ea"/>
                  <a:cs typeface="+mn-cs"/>
                </a:defRPr>
              </a:lvl4pPr>
              <a:lvl5pPr marL="14876114" algn="l" defTabSz="7438057" rtl="0" eaLnBrk="1" latinLnBrk="0" hangingPunct="1">
                <a:defRPr sz="14642" kern="1200">
                  <a:solidFill>
                    <a:schemeClr val="tx1"/>
                  </a:solidFill>
                  <a:latin typeface="+mn-lt"/>
                  <a:ea typeface="+mn-ea"/>
                  <a:cs typeface="+mn-cs"/>
                </a:defRPr>
              </a:lvl5pPr>
              <a:lvl6pPr marL="18595143" algn="l" defTabSz="7438057" rtl="0" eaLnBrk="1" latinLnBrk="0" hangingPunct="1">
                <a:defRPr sz="14642" kern="1200">
                  <a:solidFill>
                    <a:schemeClr val="tx1"/>
                  </a:solidFill>
                  <a:latin typeface="+mn-lt"/>
                  <a:ea typeface="+mn-ea"/>
                  <a:cs typeface="+mn-cs"/>
                </a:defRPr>
              </a:lvl6pPr>
              <a:lvl7pPr marL="22314172" algn="l" defTabSz="7438057" rtl="0" eaLnBrk="1" latinLnBrk="0" hangingPunct="1">
                <a:defRPr sz="14642" kern="1200">
                  <a:solidFill>
                    <a:schemeClr val="tx1"/>
                  </a:solidFill>
                  <a:latin typeface="+mn-lt"/>
                  <a:ea typeface="+mn-ea"/>
                  <a:cs typeface="+mn-cs"/>
                </a:defRPr>
              </a:lvl7pPr>
              <a:lvl8pPr marL="26033200" algn="l" defTabSz="7438057" rtl="0" eaLnBrk="1" latinLnBrk="0" hangingPunct="1">
                <a:defRPr sz="14642" kern="1200">
                  <a:solidFill>
                    <a:schemeClr val="tx1"/>
                  </a:solidFill>
                  <a:latin typeface="+mn-lt"/>
                  <a:ea typeface="+mn-ea"/>
                  <a:cs typeface="+mn-cs"/>
                </a:defRPr>
              </a:lvl8pPr>
              <a:lvl9pPr marL="29752229" algn="l" defTabSz="7438057" rtl="0" eaLnBrk="1" latinLnBrk="0" hangingPunct="1">
                <a:defRPr sz="14642" kern="1200">
                  <a:solidFill>
                    <a:schemeClr val="tx1"/>
                  </a:solidFill>
                  <a:latin typeface="+mn-lt"/>
                  <a:ea typeface="+mn-ea"/>
                  <a:cs typeface="+mn-cs"/>
                </a:defRPr>
              </a:lvl9pPr>
            </a:lstStyle>
            <a:p>
              <a:pPr algn="ctr">
                <a:lnSpc>
                  <a:spcPct val="130000"/>
                </a:lnSpc>
              </a:pPr>
              <a:r>
                <a:rPr lang="en-US" altLang="zh-CN" sz="2000" b="1" dirty="0">
                  <a:solidFill>
                    <a:schemeClr val="bg1"/>
                  </a:solidFill>
                  <a:latin typeface="Arial Narrow" panose="020B0606020202030204" pitchFamily="34" charset="0"/>
                  <a:cs typeface="Arial" panose="020B0604020202020204" pitchFamily="34" charset="0"/>
                </a:rPr>
                <a:t>Smart Retail</a:t>
              </a:r>
              <a:endParaRPr lang="zh-CN" altLang="en-US" sz="2000" b="1" dirty="0">
                <a:solidFill>
                  <a:schemeClr val="bg1"/>
                </a:solidFill>
                <a:latin typeface="Arial Narrow" panose="020B0606020202030204" pitchFamily="34" charset="0"/>
                <a:cs typeface="Arial" panose="020B0604020202020204" pitchFamily="34" charset="0"/>
              </a:endParaRPr>
            </a:p>
          </p:txBody>
        </p:sp>
        <p:sp>
          <p:nvSpPr>
            <p:cNvPr id="21" name="ïṣlíḋê"/>
            <p:cNvSpPr txBox="1"/>
            <p:nvPr/>
          </p:nvSpPr>
          <p:spPr>
            <a:xfrm>
              <a:off x="38004206" y="10000707"/>
              <a:ext cx="6169252" cy="1225349"/>
            </a:xfrm>
            <a:prstGeom prst="rect">
              <a:avLst/>
            </a:prstGeom>
            <a:noFill/>
          </p:spPr>
          <p:txBody>
            <a:bodyPr wrap="none" lIns="90000" tIns="46800" rIns="90000" bIns="46800" anchor="b" anchorCtr="0">
              <a:noAutofit/>
            </a:bodyPr>
            <a:lstStyle>
              <a:defPPr>
                <a:defRPr lang="zh-CN"/>
              </a:defPPr>
              <a:lvl1pPr marL="0" algn="l" defTabSz="7438057" rtl="0" eaLnBrk="1" latinLnBrk="0" hangingPunct="1">
                <a:defRPr sz="14642" kern="1200">
                  <a:solidFill>
                    <a:schemeClr val="tx1"/>
                  </a:solidFill>
                  <a:latin typeface="+mn-lt"/>
                  <a:ea typeface="+mn-ea"/>
                  <a:cs typeface="+mn-cs"/>
                </a:defRPr>
              </a:lvl1pPr>
              <a:lvl2pPr marL="3719029" algn="l" defTabSz="7438057" rtl="0" eaLnBrk="1" latinLnBrk="0" hangingPunct="1">
                <a:defRPr sz="14642" kern="1200">
                  <a:solidFill>
                    <a:schemeClr val="tx1"/>
                  </a:solidFill>
                  <a:latin typeface="+mn-lt"/>
                  <a:ea typeface="+mn-ea"/>
                  <a:cs typeface="+mn-cs"/>
                </a:defRPr>
              </a:lvl2pPr>
              <a:lvl3pPr marL="7438057" algn="l" defTabSz="7438057" rtl="0" eaLnBrk="1" latinLnBrk="0" hangingPunct="1">
                <a:defRPr sz="14642" kern="1200">
                  <a:solidFill>
                    <a:schemeClr val="tx1"/>
                  </a:solidFill>
                  <a:latin typeface="+mn-lt"/>
                  <a:ea typeface="+mn-ea"/>
                  <a:cs typeface="+mn-cs"/>
                </a:defRPr>
              </a:lvl3pPr>
              <a:lvl4pPr marL="11157086" algn="l" defTabSz="7438057" rtl="0" eaLnBrk="1" latinLnBrk="0" hangingPunct="1">
                <a:defRPr sz="14642" kern="1200">
                  <a:solidFill>
                    <a:schemeClr val="tx1"/>
                  </a:solidFill>
                  <a:latin typeface="+mn-lt"/>
                  <a:ea typeface="+mn-ea"/>
                  <a:cs typeface="+mn-cs"/>
                </a:defRPr>
              </a:lvl4pPr>
              <a:lvl5pPr marL="14876114" algn="l" defTabSz="7438057" rtl="0" eaLnBrk="1" latinLnBrk="0" hangingPunct="1">
                <a:defRPr sz="14642" kern="1200">
                  <a:solidFill>
                    <a:schemeClr val="tx1"/>
                  </a:solidFill>
                  <a:latin typeface="+mn-lt"/>
                  <a:ea typeface="+mn-ea"/>
                  <a:cs typeface="+mn-cs"/>
                </a:defRPr>
              </a:lvl5pPr>
              <a:lvl6pPr marL="18595143" algn="l" defTabSz="7438057" rtl="0" eaLnBrk="1" latinLnBrk="0" hangingPunct="1">
                <a:defRPr sz="14642" kern="1200">
                  <a:solidFill>
                    <a:schemeClr val="tx1"/>
                  </a:solidFill>
                  <a:latin typeface="+mn-lt"/>
                  <a:ea typeface="+mn-ea"/>
                  <a:cs typeface="+mn-cs"/>
                </a:defRPr>
              </a:lvl6pPr>
              <a:lvl7pPr marL="22314172" algn="l" defTabSz="7438057" rtl="0" eaLnBrk="1" latinLnBrk="0" hangingPunct="1">
                <a:defRPr sz="14642" kern="1200">
                  <a:solidFill>
                    <a:schemeClr val="tx1"/>
                  </a:solidFill>
                  <a:latin typeface="+mn-lt"/>
                  <a:ea typeface="+mn-ea"/>
                  <a:cs typeface="+mn-cs"/>
                </a:defRPr>
              </a:lvl7pPr>
              <a:lvl8pPr marL="26033200" algn="l" defTabSz="7438057" rtl="0" eaLnBrk="1" latinLnBrk="0" hangingPunct="1">
                <a:defRPr sz="14642" kern="1200">
                  <a:solidFill>
                    <a:schemeClr val="tx1"/>
                  </a:solidFill>
                  <a:latin typeface="+mn-lt"/>
                  <a:ea typeface="+mn-ea"/>
                  <a:cs typeface="+mn-cs"/>
                </a:defRPr>
              </a:lvl8pPr>
              <a:lvl9pPr marL="29752229" algn="l" defTabSz="7438057" rtl="0" eaLnBrk="1" latinLnBrk="0" hangingPunct="1">
                <a:defRPr sz="14642" kern="1200">
                  <a:solidFill>
                    <a:schemeClr val="tx1"/>
                  </a:solidFill>
                  <a:latin typeface="+mn-lt"/>
                  <a:ea typeface="+mn-ea"/>
                  <a:cs typeface="+mn-cs"/>
                </a:defRPr>
              </a:lvl9pPr>
            </a:lstStyle>
            <a:p>
              <a:pPr algn="ctr">
                <a:lnSpc>
                  <a:spcPct val="130000"/>
                </a:lnSpc>
              </a:pPr>
              <a:r>
                <a:rPr lang="en-US" altLang="zh-CN" sz="2000" b="1" dirty="0" err="1">
                  <a:solidFill>
                    <a:schemeClr val="bg1"/>
                  </a:solidFill>
                  <a:latin typeface="Arial Narrow" panose="020B0606020202030204" pitchFamily="34" charset="0"/>
                  <a:cs typeface="Arial" panose="020B0604020202020204" pitchFamily="34" charset="0"/>
                </a:rPr>
                <a:t>xPU</a:t>
              </a:r>
              <a:endParaRPr lang="zh-CN" altLang="en-US" sz="2000" b="1" dirty="0">
                <a:solidFill>
                  <a:schemeClr val="bg1"/>
                </a:solidFill>
                <a:latin typeface="Arial Narrow" panose="020B0606020202030204" pitchFamily="34" charset="0"/>
                <a:cs typeface="Arial" panose="020B0604020202020204" pitchFamily="34" charset="0"/>
              </a:endParaRPr>
            </a:p>
          </p:txBody>
        </p:sp>
        <p:sp>
          <p:nvSpPr>
            <p:cNvPr id="22" name="ïṩḷïḓe"/>
            <p:cNvSpPr txBox="1"/>
            <p:nvPr/>
          </p:nvSpPr>
          <p:spPr>
            <a:xfrm>
              <a:off x="39912672" y="11497433"/>
              <a:ext cx="2406522" cy="1688706"/>
            </a:xfrm>
            <a:prstGeom prst="rect">
              <a:avLst/>
            </a:prstGeom>
            <a:noFill/>
          </p:spPr>
          <p:txBody>
            <a:bodyPr wrap="none">
              <a:noAutofit/>
            </a:bodyPr>
            <a:lstStyle>
              <a:defPPr>
                <a:defRPr lang="zh-CN"/>
              </a:defPPr>
              <a:lvl1pPr marL="0" algn="l" defTabSz="7438057" rtl="0" eaLnBrk="1" latinLnBrk="0" hangingPunct="1">
                <a:defRPr sz="14642" kern="1200">
                  <a:solidFill>
                    <a:schemeClr val="tx1"/>
                  </a:solidFill>
                  <a:latin typeface="+mn-lt"/>
                  <a:ea typeface="+mn-ea"/>
                  <a:cs typeface="+mn-cs"/>
                </a:defRPr>
              </a:lvl1pPr>
              <a:lvl2pPr marL="3719029" algn="l" defTabSz="7438057" rtl="0" eaLnBrk="1" latinLnBrk="0" hangingPunct="1">
                <a:defRPr sz="14642" kern="1200">
                  <a:solidFill>
                    <a:schemeClr val="tx1"/>
                  </a:solidFill>
                  <a:latin typeface="+mn-lt"/>
                  <a:ea typeface="+mn-ea"/>
                  <a:cs typeface="+mn-cs"/>
                </a:defRPr>
              </a:lvl2pPr>
              <a:lvl3pPr marL="7438057" algn="l" defTabSz="7438057" rtl="0" eaLnBrk="1" latinLnBrk="0" hangingPunct="1">
                <a:defRPr sz="14642" kern="1200">
                  <a:solidFill>
                    <a:schemeClr val="tx1"/>
                  </a:solidFill>
                  <a:latin typeface="+mn-lt"/>
                  <a:ea typeface="+mn-ea"/>
                  <a:cs typeface="+mn-cs"/>
                </a:defRPr>
              </a:lvl3pPr>
              <a:lvl4pPr marL="11157086" algn="l" defTabSz="7438057" rtl="0" eaLnBrk="1" latinLnBrk="0" hangingPunct="1">
                <a:defRPr sz="14642" kern="1200">
                  <a:solidFill>
                    <a:schemeClr val="tx1"/>
                  </a:solidFill>
                  <a:latin typeface="+mn-lt"/>
                  <a:ea typeface="+mn-ea"/>
                  <a:cs typeface="+mn-cs"/>
                </a:defRPr>
              </a:lvl4pPr>
              <a:lvl5pPr marL="14876114" algn="l" defTabSz="7438057" rtl="0" eaLnBrk="1" latinLnBrk="0" hangingPunct="1">
                <a:defRPr sz="14642" kern="1200">
                  <a:solidFill>
                    <a:schemeClr val="tx1"/>
                  </a:solidFill>
                  <a:latin typeface="+mn-lt"/>
                  <a:ea typeface="+mn-ea"/>
                  <a:cs typeface="+mn-cs"/>
                </a:defRPr>
              </a:lvl5pPr>
              <a:lvl6pPr marL="18595143" algn="l" defTabSz="7438057" rtl="0" eaLnBrk="1" latinLnBrk="0" hangingPunct="1">
                <a:defRPr sz="14642" kern="1200">
                  <a:solidFill>
                    <a:schemeClr val="tx1"/>
                  </a:solidFill>
                  <a:latin typeface="+mn-lt"/>
                  <a:ea typeface="+mn-ea"/>
                  <a:cs typeface="+mn-cs"/>
                </a:defRPr>
              </a:lvl6pPr>
              <a:lvl7pPr marL="22314172" algn="l" defTabSz="7438057" rtl="0" eaLnBrk="1" latinLnBrk="0" hangingPunct="1">
                <a:defRPr sz="14642" kern="1200">
                  <a:solidFill>
                    <a:schemeClr val="tx1"/>
                  </a:solidFill>
                  <a:latin typeface="+mn-lt"/>
                  <a:ea typeface="+mn-ea"/>
                  <a:cs typeface="+mn-cs"/>
                </a:defRPr>
              </a:lvl7pPr>
              <a:lvl8pPr marL="26033200" algn="l" defTabSz="7438057" rtl="0" eaLnBrk="1" latinLnBrk="0" hangingPunct="1">
                <a:defRPr sz="14642" kern="1200">
                  <a:solidFill>
                    <a:schemeClr val="tx1"/>
                  </a:solidFill>
                  <a:latin typeface="+mn-lt"/>
                  <a:ea typeface="+mn-ea"/>
                  <a:cs typeface="+mn-cs"/>
                </a:defRPr>
              </a:lvl8pPr>
              <a:lvl9pPr marL="29752229" algn="l" defTabSz="7438057" rtl="0" eaLnBrk="1" latinLnBrk="0" hangingPunct="1">
                <a:defRPr sz="14642" kern="1200">
                  <a:solidFill>
                    <a:schemeClr val="tx1"/>
                  </a:solidFill>
                  <a:latin typeface="+mn-lt"/>
                  <a:ea typeface="+mn-ea"/>
                  <a:cs typeface="+mn-cs"/>
                </a:defRPr>
              </a:lvl9pPr>
            </a:lstStyle>
            <a:p>
              <a:pPr algn="ctr">
                <a:lnSpc>
                  <a:spcPct val="130000"/>
                </a:lnSpc>
              </a:pPr>
              <a:r>
                <a:rPr lang="en-US" altLang="zh-CN" sz="1800" dirty="0">
                  <a:solidFill>
                    <a:schemeClr val="bg1"/>
                  </a:solidFill>
                  <a:latin typeface="Arial Narrow" panose="020B0606020202030204" pitchFamily="34" charset="0"/>
                  <a:cs typeface="Arial" panose="020B0604020202020204" pitchFamily="34" charset="0"/>
                </a:rPr>
                <a:t>Various manufacturers</a:t>
              </a:r>
            </a:p>
            <a:p>
              <a:pPr algn="ctr">
                <a:lnSpc>
                  <a:spcPct val="130000"/>
                </a:lnSpc>
              </a:pPr>
              <a:r>
                <a:rPr lang="en-US" altLang="zh-CN" sz="1000" dirty="0">
                  <a:solidFill>
                    <a:schemeClr val="bg1"/>
                  </a:solidFill>
                  <a:latin typeface="Arial Narrow" panose="020B0606020202030204" pitchFamily="34" charset="0"/>
                  <a:cs typeface="Arial" panose="020B0604020202020204" pitchFamily="34" charset="0"/>
                </a:rPr>
                <a:t>AI-oriented FPGAs and custom chips</a:t>
              </a:r>
              <a:endParaRPr lang="zh-CN" altLang="en-US" sz="1000" dirty="0">
                <a:solidFill>
                  <a:schemeClr val="bg1"/>
                </a:solidFill>
                <a:latin typeface="Arial Narrow" panose="020B0606020202030204" pitchFamily="34" charset="0"/>
                <a:cs typeface="Arial" panose="020B0604020202020204" pitchFamily="34" charset="0"/>
              </a:endParaRPr>
            </a:p>
          </p:txBody>
        </p:sp>
        <p:sp>
          <p:nvSpPr>
            <p:cNvPr id="23" name="ïṣlíḋê"/>
            <p:cNvSpPr txBox="1"/>
            <p:nvPr/>
          </p:nvSpPr>
          <p:spPr>
            <a:xfrm>
              <a:off x="18671013" y="4581894"/>
              <a:ext cx="5921993" cy="1225349"/>
            </a:xfrm>
            <a:prstGeom prst="rect">
              <a:avLst/>
            </a:prstGeom>
            <a:noFill/>
          </p:spPr>
          <p:txBody>
            <a:bodyPr wrap="none" lIns="90000" tIns="46800" rIns="90000" bIns="46800" anchor="b" anchorCtr="0">
              <a:noAutofit/>
            </a:bodyPr>
            <a:lstStyle>
              <a:defPPr>
                <a:defRPr lang="zh-CN"/>
              </a:defPPr>
              <a:lvl1pPr marL="0" algn="l" defTabSz="7438057" rtl="0" eaLnBrk="1" latinLnBrk="0" hangingPunct="1">
                <a:defRPr sz="14642" kern="1200">
                  <a:solidFill>
                    <a:schemeClr val="tx1"/>
                  </a:solidFill>
                  <a:latin typeface="+mn-lt"/>
                  <a:ea typeface="+mn-ea"/>
                  <a:cs typeface="+mn-cs"/>
                </a:defRPr>
              </a:lvl1pPr>
              <a:lvl2pPr marL="3719029" algn="l" defTabSz="7438057" rtl="0" eaLnBrk="1" latinLnBrk="0" hangingPunct="1">
                <a:defRPr sz="14642" kern="1200">
                  <a:solidFill>
                    <a:schemeClr val="tx1"/>
                  </a:solidFill>
                  <a:latin typeface="+mn-lt"/>
                  <a:ea typeface="+mn-ea"/>
                  <a:cs typeface="+mn-cs"/>
                </a:defRPr>
              </a:lvl2pPr>
              <a:lvl3pPr marL="7438057" algn="l" defTabSz="7438057" rtl="0" eaLnBrk="1" latinLnBrk="0" hangingPunct="1">
                <a:defRPr sz="14642" kern="1200">
                  <a:solidFill>
                    <a:schemeClr val="tx1"/>
                  </a:solidFill>
                  <a:latin typeface="+mn-lt"/>
                  <a:ea typeface="+mn-ea"/>
                  <a:cs typeface="+mn-cs"/>
                </a:defRPr>
              </a:lvl3pPr>
              <a:lvl4pPr marL="11157086" algn="l" defTabSz="7438057" rtl="0" eaLnBrk="1" latinLnBrk="0" hangingPunct="1">
                <a:defRPr sz="14642" kern="1200">
                  <a:solidFill>
                    <a:schemeClr val="tx1"/>
                  </a:solidFill>
                  <a:latin typeface="+mn-lt"/>
                  <a:ea typeface="+mn-ea"/>
                  <a:cs typeface="+mn-cs"/>
                </a:defRPr>
              </a:lvl4pPr>
              <a:lvl5pPr marL="14876114" algn="l" defTabSz="7438057" rtl="0" eaLnBrk="1" latinLnBrk="0" hangingPunct="1">
                <a:defRPr sz="14642" kern="1200">
                  <a:solidFill>
                    <a:schemeClr val="tx1"/>
                  </a:solidFill>
                  <a:latin typeface="+mn-lt"/>
                  <a:ea typeface="+mn-ea"/>
                  <a:cs typeface="+mn-cs"/>
                </a:defRPr>
              </a:lvl5pPr>
              <a:lvl6pPr marL="18595143" algn="l" defTabSz="7438057" rtl="0" eaLnBrk="1" latinLnBrk="0" hangingPunct="1">
                <a:defRPr sz="14642" kern="1200">
                  <a:solidFill>
                    <a:schemeClr val="tx1"/>
                  </a:solidFill>
                  <a:latin typeface="+mn-lt"/>
                  <a:ea typeface="+mn-ea"/>
                  <a:cs typeface="+mn-cs"/>
                </a:defRPr>
              </a:lvl6pPr>
              <a:lvl7pPr marL="22314172" algn="l" defTabSz="7438057" rtl="0" eaLnBrk="1" latinLnBrk="0" hangingPunct="1">
                <a:defRPr sz="14642" kern="1200">
                  <a:solidFill>
                    <a:schemeClr val="tx1"/>
                  </a:solidFill>
                  <a:latin typeface="+mn-lt"/>
                  <a:ea typeface="+mn-ea"/>
                  <a:cs typeface="+mn-cs"/>
                </a:defRPr>
              </a:lvl7pPr>
              <a:lvl8pPr marL="26033200" algn="l" defTabSz="7438057" rtl="0" eaLnBrk="1" latinLnBrk="0" hangingPunct="1">
                <a:defRPr sz="14642" kern="1200">
                  <a:solidFill>
                    <a:schemeClr val="tx1"/>
                  </a:solidFill>
                  <a:latin typeface="+mn-lt"/>
                  <a:ea typeface="+mn-ea"/>
                  <a:cs typeface="+mn-cs"/>
                </a:defRPr>
              </a:lvl8pPr>
              <a:lvl9pPr marL="29752229" algn="l" defTabSz="7438057" rtl="0" eaLnBrk="1" latinLnBrk="0" hangingPunct="1">
                <a:defRPr sz="14642" kern="1200">
                  <a:solidFill>
                    <a:schemeClr val="tx1"/>
                  </a:solidFill>
                  <a:latin typeface="+mn-lt"/>
                  <a:ea typeface="+mn-ea"/>
                  <a:cs typeface="+mn-cs"/>
                </a:defRPr>
              </a:lvl9pPr>
            </a:lstStyle>
            <a:p>
              <a:pPr algn="ctr">
                <a:lnSpc>
                  <a:spcPct val="130000"/>
                </a:lnSpc>
              </a:pPr>
              <a:r>
                <a:rPr lang="en-US" altLang="zh-CN" sz="2000" b="1" dirty="0">
                  <a:solidFill>
                    <a:schemeClr val="bg1"/>
                  </a:solidFill>
                  <a:latin typeface="Arial Narrow" panose="020B0606020202030204" pitchFamily="34" charset="0"/>
                  <a:cs typeface="Arial" panose="020B0604020202020204" pitchFamily="34" charset="0"/>
                </a:rPr>
                <a:t>Voice Assistant</a:t>
              </a:r>
              <a:endParaRPr lang="zh-CN" altLang="en-US" sz="2000" b="1" dirty="0">
                <a:solidFill>
                  <a:schemeClr val="bg1"/>
                </a:solidFill>
                <a:latin typeface="Arial Narrow" panose="020B0606020202030204" pitchFamily="34" charset="0"/>
                <a:cs typeface="Arial" panose="020B0604020202020204" pitchFamily="34" charset="0"/>
              </a:endParaRPr>
            </a:p>
          </p:txBody>
        </p:sp>
        <p:sp>
          <p:nvSpPr>
            <p:cNvPr id="24" name="ïṩḷïḓe"/>
            <p:cNvSpPr txBox="1"/>
            <p:nvPr/>
          </p:nvSpPr>
          <p:spPr>
            <a:xfrm>
              <a:off x="20423614" y="6078620"/>
              <a:ext cx="2406522" cy="1688706"/>
            </a:xfrm>
            <a:prstGeom prst="rect">
              <a:avLst/>
            </a:prstGeom>
            <a:noFill/>
          </p:spPr>
          <p:txBody>
            <a:bodyPr wrap="none">
              <a:noAutofit/>
            </a:bodyPr>
            <a:lstStyle>
              <a:defPPr>
                <a:defRPr lang="zh-CN"/>
              </a:defPPr>
              <a:lvl1pPr marL="0" algn="l" defTabSz="7438057" rtl="0" eaLnBrk="1" latinLnBrk="0" hangingPunct="1">
                <a:defRPr sz="14642" kern="1200">
                  <a:solidFill>
                    <a:schemeClr val="tx1"/>
                  </a:solidFill>
                  <a:latin typeface="+mn-lt"/>
                  <a:ea typeface="+mn-ea"/>
                  <a:cs typeface="+mn-cs"/>
                </a:defRPr>
              </a:lvl1pPr>
              <a:lvl2pPr marL="3719029" algn="l" defTabSz="7438057" rtl="0" eaLnBrk="1" latinLnBrk="0" hangingPunct="1">
                <a:defRPr sz="14642" kern="1200">
                  <a:solidFill>
                    <a:schemeClr val="tx1"/>
                  </a:solidFill>
                  <a:latin typeface="+mn-lt"/>
                  <a:ea typeface="+mn-ea"/>
                  <a:cs typeface="+mn-cs"/>
                </a:defRPr>
              </a:lvl2pPr>
              <a:lvl3pPr marL="7438057" algn="l" defTabSz="7438057" rtl="0" eaLnBrk="1" latinLnBrk="0" hangingPunct="1">
                <a:defRPr sz="14642" kern="1200">
                  <a:solidFill>
                    <a:schemeClr val="tx1"/>
                  </a:solidFill>
                  <a:latin typeface="+mn-lt"/>
                  <a:ea typeface="+mn-ea"/>
                  <a:cs typeface="+mn-cs"/>
                </a:defRPr>
              </a:lvl3pPr>
              <a:lvl4pPr marL="11157086" algn="l" defTabSz="7438057" rtl="0" eaLnBrk="1" latinLnBrk="0" hangingPunct="1">
                <a:defRPr sz="14642" kern="1200">
                  <a:solidFill>
                    <a:schemeClr val="tx1"/>
                  </a:solidFill>
                  <a:latin typeface="+mn-lt"/>
                  <a:ea typeface="+mn-ea"/>
                  <a:cs typeface="+mn-cs"/>
                </a:defRPr>
              </a:lvl4pPr>
              <a:lvl5pPr marL="14876114" algn="l" defTabSz="7438057" rtl="0" eaLnBrk="1" latinLnBrk="0" hangingPunct="1">
                <a:defRPr sz="14642" kern="1200">
                  <a:solidFill>
                    <a:schemeClr val="tx1"/>
                  </a:solidFill>
                  <a:latin typeface="+mn-lt"/>
                  <a:ea typeface="+mn-ea"/>
                  <a:cs typeface="+mn-cs"/>
                </a:defRPr>
              </a:lvl5pPr>
              <a:lvl6pPr marL="18595143" algn="l" defTabSz="7438057" rtl="0" eaLnBrk="1" latinLnBrk="0" hangingPunct="1">
                <a:defRPr sz="14642" kern="1200">
                  <a:solidFill>
                    <a:schemeClr val="tx1"/>
                  </a:solidFill>
                  <a:latin typeface="+mn-lt"/>
                  <a:ea typeface="+mn-ea"/>
                  <a:cs typeface="+mn-cs"/>
                </a:defRPr>
              </a:lvl6pPr>
              <a:lvl7pPr marL="22314172" algn="l" defTabSz="7438057" rtl="0" eaLnBrk="1" latinLnBrk="0" hangingPunct="1">
                <a:defRPr sz="14642" kern="1200">
                  <a:solidFill>
                    <a:schemeClr val="tx1"/>
                  </a:solidFill>
                  <a:latin typeface="+mn-lt"/>
                  <a:ea typeface="+mn-ea"/>
                  <a:cs typeface="+mn-cs"/>
                </a:defRPr>
              </a:lvl7pPr>
              <a:lvl8pPr marL="26033200" algn="l" defTabSz="7438057" rtl="0" eaLnBrk="1" latinLnBrk="0" hangingPunct="1">
                <a:defRPr sz="14642" kern="1200">
                  <a:solidFill>
                    <a:schemeClr val="tx1"/>
                  </a:solidFill>
                  <a:latin typeface="+mn-lt"/>
                  <a:ea typeface="+mn-ea"/>
                  <a:cs typeface="+mn-cs"/>
                </a:defRPr>
              </a:lvl8pPr>
              <a:lvl9pPr marL="29752229" algn="l" defTabSz="7438057" rtl="0" eaLnBrk="1" latinLnBrk="0" hangingPunct="1">
                <a:defRPr sz="14642" kern="1200">
                  <a:solidFill>
                    <a:schemeClr val="tx1"/>
                  </a:solidFill>
                  <a:latin typeface="+mn-lt"/>
                  <a:ea typeface="+mn-ea"/>
                  <a:cs typeface="+mn-cs"/>
                </a:defRPr>
              </a:lvl9pPr>
            </a:lstStyle>
            <a:p>
              <a:pPr algn="ctr">
                <a:lnSpc>
                  <a:spcPct val="130000"/>
                </a:lnSpc>
              </a:pPr>
              <a:r>
                <a:rPr lang="en-US" sz="1800" dirty="0">
                  <a:solidFill>
                    <a:schemeClr val="bg1"/>
                  </a:solidFill>
                  <a:latin typeface="Arial Narrow" panose="020B0606020202030204" pitchFamily="34" charset="0"/>
                  <a:cs typeface="Arial" panose="020B0604020202020204" pitchFamily="34" charset="0"/>
                </a:rPr>
                <a:t>400 million</a:t>
              </a:r>
              <a:r>
                <a:rPr lang="en-US" altLang="zh-CN" sz="1800" dirty="0">
                  <a:solidFill>
                    <a:schemeClr val="bg1"/>
                  </a:solidFill>
                  <a:latin typeface="Arial Narrow" panose="020B0606020202030204" pitchFamily="34" charset="0"/>
                  <a:cs typeface="Arial" panose="020B0604020202020204" pitchFamily="34" charset="0"/>
                </a:rPr>
                <a:t>/month</a:t>
              </a:r>
            </a:p>
            <a:p>
              <a:pPr algn="ctr">
                <a:lnSpc>
                  <a:spcPct val="130000"/>
                </a:lnSpc>
              </a:pPr>
              <a:r>
                <a:rPr lang="en-US" altLang="zh-CN" sz="1050" dirty="0">
                  <a:solidFill>
                    <a:schemeClr val="bg1"/>
                  </a:solidFill>
                  <a:latin typeface="Arial Narrow" panose="020B0606020202030204" pitchFamily="34" charset="0"/>
                  <a:cs typeface="Arial" panose="020B0604020202020204" pitchFamily="34" charset="0"/>
                </a:rPr>
                <a:t>Voice Wake Up</a:t>
              </a:r>
              <a:r>
                <a:rPr lang="zh-CN" altLang="en-US" sz="1050" dirty="0">
                  <a:solidFill>
                    <a:schemeClr val="bg1"/>
                  </a:solidFill>
                  <a:latin typeface="Arial Narrow" panose="020B0606020202030204" pitchFamily="34" charset="0"/>
                  <a:cs typeface="Arial" panose="020B0604020202020204" pitchFamily="34" charset="0"/>
                </a:rPr>
                <a:t> </a:t>
              </a:r>
              <a:r>
                <a:rPr lang="en-US" altLang="zh-CN" sz="1050" dirty="0">
                  <a:solidFill>
                    <a:schemeClr val="bg1"/>
                  </a:solidFill>
                  <a:latin typeface="Arial Narrow" panose="020B0606020202030204" pitchFamily="34" charset="0"/>
                  <a:cs typeface="Arial" panose="020B0604020202020204" pitchFamily="34" charset="0"/>
                </a:rPr>
                <a:t>Times of </a:t>
              </a:r>
              <a:r>
                <a:rPr lang="en-US" altLang="zh-CN" sz="1050" dirty="0" err="1">
                  <a:solidFill>
                    <a:schemeClr val="bg1"/>
                  </a:solidFill>
                  <a:latin typeface="Arial Narrow" panose="020B0606020202030204" pitchFamily="34" charset="0"/>
                  <a:cs typeface="Arial" panose="020B0604020202020204" pitchFamily="34" charset="0"/>
                </a:rPr>
                <a:t>DuerOS</a:t>
              </a:r>
              <a:endParaRPr lang="en-US" altLang="zh-CN" sz="1050" dirty="0">
                <a:solidFill>
                  <a:schemeClr val="bg1"/>
                </a:solidFill>
                <a:latin typeface="Arial Narrow" panose="020B0606020202030204" pitchFamily="34" charset="0"/>
                <a:cs typeface="Arial" panose="020B0604020202020204" pitchFamily="34" charset="0"/>
              </a:endParaRPr>
            </a:p>
          </p:txBody>
        </p:sp>
        <p:sp>
          <p:nvSpPr>
            <p:cNvPr id="25" name="ïṩḷïḓe"/>
            <p:cNvSpPr txBox="1"/>
            <p:nvPr/>
          </p:nvSpPr>
          <p:spPr>
            <a:xfrm>
              <a:off x="33353892" y="11497433"/>
              <a:ext cx="2406522" cy="1688706"/>
            </a:xfrm>
            <a:prstGeom prst="rect">
              <a:avLst/>
            </a:prstGeom>
            <a:noFill/>
          </p:spPr>
          <p:txBody>
            <a:bodyPr wrap="none">
              <a:noAutofit/>
            </a:bodyPr>
            <a:lstStyle>
              <a:defPPr>
                <a:defRPr lang="zh-CN"/>
              </a:defPPr>
              <a:lvl1pPr marL="0" algn="l" defTabSz="7438057" rtl="0" eaLnBrk="1" latinLnBrk="0" hangingPunct="1">
                <a:defRPr sz="14642" kern="1200">
                  <a:solidFill>
                    <a:schemeClr val="tx1"/>
                  </a:solidFill>
                  <a:latin typeface="+mn-lt"/>
                  <a:ea typeface="+mn-ea"/>
                  <a:cs typeface="+mn-cs"/>
                </a:defRPr>
              </a:lvl1pPr>
              <a:lvl2pPr marL="3719029" algn="l" defTabSz="7438057" rtl="0" eaLnBrk="1" latinLnBrk="0" hangingPunct="1">
                <a:defRPr sz="14642" kern="1200">
                  <a:solidFill>
                    <a:schemeClr val="tx1"/>
                  </a:solidFill>
                  <a:latin typeface="+mn-lt"/>
                  <a:ea typeface="+mn-ea"/>
                  <a:cs typeface="+mn-cs"/>
                </a:defRPr>
              </a:lvl2pPr>
              <a:lvl3pPr marL="7438057" algn="l" defTabSz="7438057" rtl="0" eaLnBrk="1" latinLnBrk="0" hangingPunct="1">
                <a:defRPr sz="14642" kern="1200">
                  <a:solidFill>
                    <a:schemeClr val="tx1"/>
                  </a:solidFill>
                  <a:latin typeface="+mn-lt"/>
                  <a:ea typeface="+mn-ea"/>
                  <a:cs typeface="+mn-cs"/>
                </a:defRPr>
              </a:lvl3pPr>
              <a:lvl4pPr marL="11157086" algn="l" defTabSz="7438057" rtl="0" eaLnBrk="1" latinLnBrk="0" hangingPunct="1">
                <a:defRPr sz="14642" kern="1200">
                  <a:solidFill>
                    <a:schemeClr val="tx1"/>
                  </a:solidFill>
                  <a:latin typeface="+mn-lt"/>
                  <a:ea typeface="+mn-ea"/>
                  <a:cs typeface="+mn-cs"/>
                </a:defRPr>
              </a:lvl4pPr>
              <a:lvl5pPr marL="14876114" algn="l" defTabSz="7438057" rtl="0" eaLnBrk="1" latinLnBrk="0" hangingPunct="1">
                <a:defRPr sz="14642" kern="1200">
                  <a:solidFill>
                    <a:schemeClr val="tx1"/>
                  </a:solidFill>
                  <a:latin typeface="+mn-lt"/>
                  <a:ea typeface="+mn-ea"/>
                  <a:cs typeface="+mn-cs"/>
                </a:defRPr>
              </a:lvl5pPr>
              <a:lvl6pPr marL="18595143" algn="l" defTabSz="7438057" rtl="0" eaLnBrk="1" latinLnBrk="0" hangingPunct="1">
                <a:defRPr sz="14642" kern="1200">
                  <a:solidFill>
                    <a:schemeClr val="tx1"/>
                  </a:solidFill>
                  <a:latin typeface="+mn-lt"/>
                  <a:ea typeface="+mn-ea"/>
                  <a:cs typeface="+mn-cs"/>
                </a:defRPr>
              </a:lvl6pPr>
              <a:lvl7pPr marL="22314172" algn="l" defTabSz="7438057" rtl="0" eaLnBrk="1" latinLnBrk="0" hangingPunct="1">
                <a:defRPr sz="14642" kern="1200">
                  <a:solidFill>
                    <a:schemeClr val="tx1"/>
                  </a:solidFill>
                  <a:latin typeface="+mn-lt"/>
                  <a:ea typeface="+mn-ea"/>
                  <a:cs typeface="+mn-cs"/>
                </a:defRPr>
              </a:lvl7pPr>
              <a:lvl8pPr marL="26033200" algn="l" defTabSz="7438057" rtl="0" eaLnBrk="1" latinLnBrk="0" hangingPunct="1">
                <a:defRPr sz="14642" kern="1200">
                  <a:solidFill>
                    <a:schemeClr val="tx1"/>
                  </a:solidFill>
                  <a:latin typeface="+mn-lt"/>
                  <a:ea typeface="+mn-ea"/>
                  <a:cs typeface="+mn-cs"/>
                </a:defRPr>
              </a:lvl8pPr>
              <a:lvl9pPr marL="29752229" algn="l" defTabSz="7438057" rtl="0" eaLnBrk="1" latinLnBrk="0" hangingPunct="1">
                <a:defRPr sz="14642" kern="1200">
                  <a:solidFill>
                    <a:schemeClr val="tx1"/>
                  </a:solidFill>
                  <a:latin typeface="+mn-lt"/>
                  <a:ea typeface="+mn-ea"/>
                  <a:cs typeface="+mn-cs"/>
                </a:defRPr>
              </a:lvl9pPr>
            </a:lstStyle>
            <a:p>
              <a:pPr algn="ctr">
                <a:lnSpc>
                  <a:spcPct val="130000"/>
                </a:lnSpc>
              </a:pPr>
              <a:r>
                <a:rPr lang="en-US" altLang="zh-CN" sz="1800" dirty="0">
                  <a:solidFill>
                    <a:schemeClr val="bg1"/>
                  </a:solidFill>
                  <a:latin typeface="Arial Narrow" panose="020B0606020202030204" pitchFamily="34" charset="0"/>
                  <a:cs typeface="Arial" panose="020B0604020202020204" pitchFamily="34" charset="0"/>
                </a:rPr>
                <a:t>&gt;100 billion</a:t>
              </a:r>
            </a:p>
            <a:p>
              <a:pPr algn="ctr">
                <a:lnSpc>
                  <a:spcPct val="130000"/>
                </a:lnSpc>
              </a:pPr>
              <a:r>
                <a:rPr lang="en-US" altLang="zh-CN" sz="1000" b="1" dirty="0">
                  <a:solidFill>
                    <a:schemeClr val="bg1"/>
                  </a:solidFill>
                  <a:latin typeface="Arial Narrow" panose="020B0606020202030204" pitchFamily="34" charset="0"/>
                  <a:cs typeface="Arial" panose="020B0604020202020204" pitchFamily="34" charset="0"/>
                </a:rPr>
                <a:t>Smart retail</a:t>
              </a:r>
              <a:r>
                <a:rPr lang="en-US" altLang="zh-CN" sz="1000" dirty="0">
                  <a:solidFill>
                    <a:schemeClr val="bg1"/>
                  </a:solidFill>
                  <a:latin typeface="Arial Narrow" panose="020B0606020202030204" pitchFamily="34" charset="0"/>
                  <a:cs typeface="Arial" panose="020B0604020202020204" pitchFamily="34" charset="0"/>
                </a:rPr>
                <a:t> market will be more </a:t>
              </a:r>
            </a:p>
            <a:p>
              <a:pPr algn="ctr">
                <a:lnSpc>
                  <a:spcPct val="130000"/>
                </a:lnSpc>
              </a:pPr>
              <a:r>
                <a:rPr lang="en-US" altLang="zh-CN" sz="1000" dirty="0">
                  <a:solidFill>
                    <a:schemeClr val="bg1"/>
                  </a:solidFill>
                  <a:latin typeface="Arial Narrow" panose="020B0606020202030204" pitchFamily="34" charset="0"/>
                  <a:cs typeface="Arial" panose="020B0604020202020204" pitchFamily="34" charset="0"/>
                </a:rPr>
                <a:t>than 100 billion in China</a:t>
              </a:r>
            </a:p>
          </p:txBody>
        </p:sp>
        <p:sp>
          <p:nvSpPr>
            <p:cNvPr id="26" name="ïṣlíḋê"/>
            <p:cNvSpPr txBox="1"/>
            <p:nvPr/>
          </p:nvSpPr>
          <p:spPr>
            <a:xfrm>
              <a:off x="39917062" y="4584157"/>
              <a:ext cx="2397742" cy="1225349"/>
            </a:xfrm>
            <a:prstGeom prst="rect">
              <a:avLst/>
            </a:prstGeom>
            <a:noFill/>
          </p:spPr>
          <p:txBody>
            <a:bodyPr wrap="none" lIns="90000" tIns="46800" rIns="90000" bIns="46800" anchor="b" anchorCtr="0">
              <a:noAutofit/>
            </a:bodyPr>
            <a:lstStyle>
              <a:defPPr>
                <a:defRPr lang="zh-CN"/>
              </a:defPPr>
              <a:lvl1pPr marL="0" algn="l" defTabSz="7438057" rtl="0" eaLnBrk="1" latinLnBrk="0" hangingPunct="1">
                <a:defRPr sz="14642" kern="1200">
                  <a:solidFill>
                    <a:schemeClr val="tx1"/>
                  </a:solidFill>
                  <a:latin typeface="+mn-lt"/>
                  <a:ea typeface="+mn-ea"/>
                  <a:cs typeface="+mn-cs"/>
                </a:defRPr>
              </a:lvl1pPr>
              <a:lvl2pPr marL="3719029" algn="l" defTabSz="7438057" rtl="0" eaLnBrk="1" latinLnBrk="0" hangingPunct="1">
                <a:defRPr sz="14642" kern="1200">
                  <a:solidFill>
                    <a:schemeClr val="tx1"/>
                  </a:solidFill>
                  <a:latin typeface="+mn-lt"/>
                  <a:ea typeface="+mn-ea"/>
                  <a:cs typeface="+mn-cs"/>
                </a:defRPr>
              </a:lvl2pPr>
              <a:lvl3pPr marL="7438057" algn="l" defTabSz="7438057" rtl="0" eaLnBrk="1" latinLnBrk="0" hangingPunct="1">
                <a:defRPr sz="14642" kern="1200">
                  <a:solidFill>
                    <a:schemeClr val="tx1"/>
                  </a:solidFill>
                  <a:latin typeface="+mn-lt"/>
                  <a:ea typeface="+mn-ea"/>
                  <a:cs typeface="+mn-cs"/>
                </a:defRPr>
              </a:lvl3pPr>
              <a:lvl4pPr marL="11157086" algn="l" defTabSz="7438057" rtl="0" eaLnBrk="1" latinLnBrk="0" hangingPunct="1">
                <a:defRPr sz="14642" kern="1200">
                  <a:solidFill>
                    <a:schemeClr val="tx1"/>
                  </a:solidFill>
                  <a:latin typeface="+mn-lt"/>
                  <a:ea typeface="+mn-ea"/>
                  <a:cs typeface="+mn-cs"/>
                </a:defRPr>
              </a:lvl4pPr>
              <a:lvl5pPr marL="14876114" algn="l" defTabSz="7438057" rtl="0" eaLnBrk="1" latinLnBrk="0" hangingPunct="1">
                <a:defRPr sz="14642" kern="1200">
                  <a:solidFill>
                    <a:schemeClr val="tx1"/>
                  </a:solidFill>
                  <a:latin typeface="+mn-lt"/>
                  <a:ea typeface="+mn-ea"/>
                  <a:cs typeface="+mn-cs"/>
                </a:defRPr>
              </a:lvl5pPr>
              <a:lvl6pPr marL="18595143" algn="l" defTabSz="7438057" rtl="0" eaLnBrk="1" latinLnBrk="0" hangingPunct="1">
                <a:defRPr sz="14642" kern="1200">
                  <a:solidFill>
                    <a:schemeClr val="tx1"/>
                  </a:solidFill>
                  <a:latin typeface="+mn-lt"/>
                  <a:ea typeface="+mn-ea"/>
                  <a:cs typeface="+mn-cs"/>
                </a:defRPr>
              </a:lvl6pPr>
              <a:lvl7pPr marL="22314172" algn="l" defTabSz="7438057" rtl="0" eaLnBrk="1" latinLnBrk="0" hangingPunct="1">
                <a:defRPr sz="14642" kern="1200">
                  <a:solidFill>
                    <a:schemeClr val="tx1"/>
                  </a:solidFill>
                  <a:latin typeface="+mn-lt"/>
                  <a:ea typeface="+mn-ea"/>
                  <a:cs typeface="+mn-cs"/>
                </a:defRPr>
              </a:lvl7pPr>
              <a:lvl8pPr marL="26033200" algn="l" defTabSz="7438057" rtl="0" eaLnBrk="1" latinLnBrk="0" hangingPunct="1">
                <a:defRPr sz="14642" kern="1200">
                  <a:solidFill>
                    <a:schemeClr val="tx1"/>
                  </a:solidFill>
                  <a:latin typeface="+mn-lt"/>
                  <a:ea typeface="+mn-ea"/>
                  <a:cs typeface="+mn-cs"/>
                </a:defRPr>
              </a:lvl8pPr>
              <a:lvl9pPr marL="29752229" algn="l" defTabSz="7438057" rtl="0" eaLnBrk="1" latinLnBrk="0" hangingPunct="1">
                <a:defRPr sz="14642" kern="1200">
                  <a:solidFill>
                    <a:schemeClr val="tx1"/>
                  </a:solidFill>
                  <a:latin typeface="+mn-lt"/>
                  <a:ea typeface="+mn-ea"/>
                  <a:cs typeface="+mn-cs"/>
                </a:defRPr>
              </a:lvl9pPr>
            </a:lstStyle>
            <a:p>
              <a:pPr>
                <a:lnSpc>
                  <a:spcPct val="130000"/>
                </a:lnSpc>
              </a:pPr>
              <a:r>
                <a:rPr lang="en-US" altLang="zh-CN" sz="2000" b="1" dirty="0">
                  <a:solidFill>
                    <a:schemeClr val="bg1"/>
                  </a:solidFill>
                  <a:latin typeface="Arial Narrow" panose="020B0606020202030204" pitchFamily="34" charset="0"/>
                  <a:cs typeface="Arial" panose="020B0604020202020204" pitchFamily="34" charset="0"/>
                </a:rPr>
                <a:t>AR/VR</a:t>
              </a:r>
            </a:p>
          </p:txBody>
        </p:sp>
        <p:sp>
          <p:nvSpPr>
            <p:cNvPr id="27" name="ïṩḷïḓe"/>
            <p:cNvSpPr txBox="1"/>
            <p:nvPr/>
          </p:nvSpPr>
          <p:spPr>
            <a:xfrm>
              <a:off x="39927947" y="6080883"/>
              <a:ext cx="2406522" cy="1688706"/>
            </a:xfrm>
            <a:prstGeom prst="rect">
              <a:avLst/>
            </a:prstGeom>
            <a:noFill/>
          </p:spPr>
          <p:txBody>
            <a:bodyPr wrap="none">
              <a:noAutofit/>
            </a:bodyPr>
            <a:lstStyle>
              <a:defPPr>
                <a:defRPr lang="zh-CN"/>
              </a:defPPr>
              <a:lvl1pPr marL="0" algn="l" defTabSz="7438057" rtl="0" eaLnBrk="1" latinLnBrk="0" hangingPunct="1">
                <a:defRPr sz="14642" kern="1200">
                  <a:solidFill>
                    <a:schemeClr val="tx1"/>
                  </a:solidFill>
                  <a:latin typeface="+mn-lt"/>
                  <a:ea typeface="+mn-ea"/>
                  <a:cs typeface="+mn-cs"/>
                </a:defRPr>
              </a:lvl1pPr>
              <a:lvl2pPr marL="3719029" algn="l" defTabSz="7438057" rtl="0" eaLnBrk="1" latinLnBrk="0" hangingPunct="1">
                <a:defRPr sz="14642" kern="1200">
                  <a:solidFill>
                    <a:schemeClr val="tx1"/>
                  </a:solidFill>
                  <a:latin typeface="+mn-lt"/>
                  <a:ea typeface="+mn-ea"/>
                  <a:cs typeface="+mn-cs"/>
                </a:defRPr>
              </a:lvl2pPr>
              <a:lvl3pPr marL="7438057" algn="l" defTabSz="7438057" rtl="0" eaLnBrk="1" latinLnBrk="0" hangingPunct="1">
                <a:defRPr sz="14642" kern="1200">
                  <a:solidFill>
                    <a:schemeClr val="tx1"/>
                  </a:solidFill>
                  <a:latin typeface="+mn-lt"/>
                  <a:ea typeface="+mn-ea"/>
                  <a:cs typeface="+mn-cs"/>
                </a:defRPr>
              </a:lvl3pPr>
              <a:lvl4pPr marL="11157086" algn="l" defTabSz="7438057" rtl="0" eaLnBrk="1" latinLnBrk="0" hangingPunct="1">
                <a:defRPr sz="14642" kern="1200">
                  <a:solidFill>
                    <a:schemeClr val="tx1"/>
                  </a:solidFill>
                  <a:latin typeface="+mn-lt"/>
                  <a:ea typeface="+mn-ea"/>
                  <a:cs typeface="+mn-cs"/>
                </a:defRPr>
              </a:lvl4pPr>
              <a:lvl5pPr marL="14876114" algn="l" defTabSz="7438057" rtl="0" eaLnBrk="1" latinLnBrk="0" hangingPunct="1">
                <a:defRPr sz="14642" kern="1200">
                  <a:solidFill>
                    <a:schemeClr val="tx1"/>
                  </a:solidFill>
                  <a:latin typeface="+mn-lt"/>
                  <a:ea typeface="+mn-ea"/>
                  <a:cs typeface="+mn-cs"/>
                </a:defRPr>
              </a:lvl5pPr>
              <a:lvl6pPr marL="18595143" algn="l" defTabSz="7438057" rtl="0" eaLnBrk="1" latinLnBrk="0" hangingPunct="1">
                <a:defRPr sz="14642" kern="1200">
                  <a:solidFill>
                    <a:schemeClr val="tx1"/>
                  </a:solidFill>
                  <a:latin typeface="+mn-lt"/>
                  <a:ea typeface="+mn-ea"/>
                  <a:cs typeface="+mn-cs"/>
                </a:defRPr>
              </a:lvl6pPr>
              <a:lvl7pPr marL="22314172" algn="l" defTabSz="7438057" rtl="0" eaLnBrk="1" latinLnBrk="0" hangingPunct="1">
                <a:defRPr sz="14642" kern="1200">
                  <a:solidFill>
                    <a:schemeClr val="tx1"/>
                  </a:solidFill>
                  <a:latin typeface="+mn-lt"/>
                  <a:ea typeface="+mn-ea"/>
                  <a:cs typeface="+mn-cs"/>
                </a:defRPr>
              </a:lvl7pPr>
              <a:lvl8pPr marL="26033200" algn="l" defTabSz="7438057" rtl="0" eaLnBrk="1" latinLnBrk="0" hangingPunct="1">
                <a:defRPr sz="14642" kern="1200">
                  <a:solidFill>
                    <a:schemeClr val="tx1"/>
                  </a:solidFill>
                  <a:latin typeface="+mn-lt"/>
                  <a:ea typeface="+mn-ea"/>
                  <a:cs typeface="+mn-cs"/>
                </a:defRPr>
              </a:lvl8pPr>
              <a:lvl9pPr marL="29752229" algn="l" defTabSz="7438057" rtl="0" eaLnBrk="1" latinLnBrk="0" hangingPunct="1">
                <a:defRPr sz="14642" kern="1200">
                  <a:solidFill>
                    <a:schemeClr val="tx1"/>
                  </a:solidFill>
                  <a:latin typeface="+mn-lt"/>
                  <a:ea typeface="+mn-ea"/>
                  <a:cs typeface="+mn-cs"/>
                </a:defRPr>
              </a:lvl9pPr>
            </a:lstStyle>
            <a:p>
              <a:pPr algn="ctr">
                <a:lnSpc>
                  <a:spcPct val="130000"/>
                </a:lnSpc>
              </a:pPr>
              <a:r>
                <a:rPr lang="en-US" altLang="zh-CN" sz="1800" dirty="0">
                  <a:solidFill>
                    <a:schemeClr val="bg1"/>
                  </a:solidFill>
                  <a:latin typeface="Arial Narrow" panose="020B0606020202030204" pitchFamily="34" charset="0"/>
                  <a:cs typeface="Arial" panose="020B0604020202020204" pitchFamily="34" charset="0"/>
                </a:rPr>
                <a:t>&gt; 1 billion </a:t>
              </a:r>
            </a:p>
            <a:p>
              <a:pPr algn="ctr">
                <a:lnSpc>
                  <a:spcPct val="130000"/>
                </a:lnSpc>
              </a:pPr>
              <a:r>
                <a:rPr lang="en-US" altLang="zh-CN" sz="1050" dirty="0">
                  <a:solidFill>
                    <a:schemeClr val="bg1"/>
                  </a:solidFill>
                  <a:latin typeface="Arial Narrow" panose="020B0606020202030204" pitchFamily="34" charset="0"/>
                  <a:cs typeface="Arial" panose="020B0604020202020204" pitchFamily="34" charset="0"/>
                </a:rPr>
                <a:t>Number of </a:t>
              </a:r>
              <a:r>
                <a:rPr lang="en-US" altLang="zh-CN" sz="1050" dirty="0" err="1">
                  <a:solidFill>
                    <a:schemeClr val="bg1"/>
                  </a:solidFill>
                  <a:latin typeface="Arial Narrow" panose="020B0606020202030204" pitchFamily="34" charset="0"/>
                  <a:cs typeface="Arial" panose="020B0604020202020204" pitchFamily="34" charset="0"/>
                </a:rPr>
                <a:t>SenseAR</a:t>
              </a:r>
              <a:r>
                <a:rPr lang="en-US" altLang="zh-CN" sz="1050" dirty="0">
                  <a:solidFill>
                    <a:schemeClr val="bg1"/>
                  </a:solidFill>
                  <a:latin typeface="Arial Narrow" panose="020B0606020202030204" pitchFamily="34" charset="0"/>
                  <a:cs typeface="Arial" panose="020B0604020202020204" pitchFamily="34" charset="0"/>
                </a:rPr>
                <a:t> Terminal Users</a:t>
              </a:r>
              <a:endParaRPr lang="en-US" altLang="zh-CN" sz="600" dirty="0">
                <a:solidFill>
                  <a:schemeClr val="bg1"/>
                </a:solidFill>
                <a:latin typeface="Arial Narrow" panose="020B0606020202030204" pitchFamily="34" charset="0"/>
                <a:cs typeface="Arial" panose="020B0604020202020204" pitchFamily="34" charset="0"/>
              </a:endParaRPr>
            </a:p>
          </p:txBody>
        </p:sp>
        <p:sp>
          <p:nvSpPr>
            <p:cNvPr id="28" name="ïṣlíḋê"/>
            <p:cNvSpPr txBox="1"/>
            <p:nvPr/>
          </p:nvSpPr>
          <p:spPr>
            <a:xfrm>
              <a:off x="18453463" y="9916796"/>
              <a:ext cx="6226628" cy="1306998"/>
            </a:xfrm>
            <a:prstGeom prst="rect">
              <a:avLst/>
            </a:prstGeom>
            <a:noFill/>
          </p:spPr>
          <p:txBody>
            <a:bodyPr wrap="none" lIns="90000" tIns="46800" rIns="90000" bIns="46800" anchor="b" anchorCtr="0">
              <a:noAutofit/>
            </a:bodyPr>
            <a:lstStyle>
              <a:defPPr>
                <a:defRPr lang="zh-CN"/>
              </a:defPPr>
              <a:lvl1pPr marL="0" algn="l" defTabSz="7438057" rtl="0" eaLnBrk="1" latinLnBrk="0" hangingPunct="1">
                <a:defRPr sz="14642" kern="1200">
                  <a:solidFill>
                    <a:schemeClr val="tx1"/>
                  </a:solidFill>
                  <a:latin typeface="+mn-lt"/>
                  <a:ea typeface="+mn-ea"/>
                  <a:cs typeface="+mn-cs"/>
                </a:defRPr>
              </a:lvl1pPr>
              <a:lvl2pPr marL="3719029" algn="l" defTabSz="7438057" rtl="0" eaLnBrk="1" latinLnBrk="0" hangingPunct="1">
                <a:defRPr sz="14642" kern="1200">
                  <a:solidFill>
                    <a:schemeClr val="tx1"/>
                  </a:solidFill>
                  <a:latin typeface="+mn-lt"/>
                  <a:ea typeface="+mn-ea"/>
                  <a:cs typeface="+mn-cs"/>
                </a:defRPr>
              </a:lvl2pPr>
              <a:lvl3pPr marL="7438057" algn="l" defTabSz="7438057" rtl="0" eaLnBrk="1" latinLnBrk="0" hangingPunct="1">
                <a:defRPr sz="14642" kern="1200">
                  <a:solidFill>
                    <a:schemeClr val="tx1"/>
                  </a:solidFill>
                  <a:latin typeface="+mn-lt"/>
                  <a:ea typeface="+mn-ea"/>
                  <a:cs typeface="+mn-cs"/>
                </a:defRPr>
              </a:lvl3pPr>
              <a:lvl4pPr marL="11157086" algn="l" defTabSz="7438057" rtl="0" eaLnBrk="1" latinLnBrk="0" hangingPunct="1">
                <a:defRPr sz="14642" kern="1200">
                  <a:solidFill>
                    <a:schemeClr val="tx1"/>
                  </a:solidFill>
                  <a:latin typeface="+mn-lt"/>
                  <a:ea typeface="+mn-ea"/>
                  <a:cs typeface="+mn-cs"/>
                </a:defRPr>
              </a:lvl4pPr>
              <a:lvl5pPr marL="14876114" algn="l" defTabSz="7438057" rtl="0" eaLnBrk="1" latinLnBrk="0" hangingPunct="1">
                <a:defRPr sz="14642" kern="1200">
                  <a:solidFill>
                    <a:schemeClr val="tx1"/>
                  </a:solidFill>
                  <a:latin typeface="+mn-lt"/>
                  <a:ea typeface="+mn-ea"/>
                  <a:cs typeface="+mn-cs"/>
                </a:defRPr>
              </a:lvl5pPr>
              <a:lvl6pPr marL="18595143" algn="l" defTabSz="7438057" rtl="0" eaLnBrk="1" latinLnBrk="0" hangingPunct="1">
                <a:defRPr sz="14642" kern="1200">
                  <a:solidFill>
                    <a:schemeClr val="tx1"/>
                  </a:solidFill>
                  <a:latin typeface="+mn-lt"/>
                  <a:ea typeface="+mn-ea"/>
                  <a:cs typeface="+mn-cs"/>
                </a:defRPr>
              </a:lvl6pPr>
              <a:lvl7pPr marL="22314172" algn="l" defTabSz="7438057" rtl="0" eaLnBrk="1" latinLnBrk="0" hangingPunct="1">
                <a:defRPr sz="14642" kern="1200">
                  <a:solidFill>
                    <a:schemeClr val="tx1"/>
                  </a:solidFill>
                  <a:latin typeface="+mn-lt"/>
                  <a:ea typeface="+mn-ea"/>
                  <a:cs typeface="+mn-cs"/>
                </a:defRPr>
              </a:lvl7pPr>
              <a:lvl8pPr marL="26033200" algn="l" defTabSz="7438057" rtl="0" eaLnBrk="1" latinLnBrk="0" hangingPunct="1">
                <a:defRPr sz="14642" kern="1200">
                  <a:solidFill>
                    <a:schemeClr val="tx1"/>
                  </a:solidFill>
                  <a:latin typeface="+mn-lt"/>
                  <a:ea typeface="+mn-ea"/>
                  <a:cs typeface="+mn-cs"/>
                </a:defRPr>
              </a:lvl8pPr>
              <a:lvl9pPr marL="29752229" algn="l" defTabSz="7438057" rtl="0" eaLnBrk="1" latinLnBrk="0" hangingPunct="1">
                <a:defRPr sz="14642" kern="1200">
                  <a:solidFill>
                    <a:schemeClr val="tx1"/>
                  </a:solidFill>
                  <a:latin typeface="+mn-lt"/>
                  <a:ea typeface="+mn-ea"/>
                  <a:cs typeface="+mn-cs"/>
                </a:defRPr>
              </a:lvl9pPr>
            </a:lstStyle>
            <a:p>
              <a:pPr algn="ctr">
                <a:lnSpc>
                  <a:spcPct val="130000"/>
                </a:lnSpc>
              </a:pPr>
              <a:r>
                <a:rPr lang="en-US" altLang="zh-CN" sz="2000" b="1" dirty="0">
                  <a:solidFill>
                    <a:schemeClr val="bg1"/>
                  </a:solidFill>
                  <a:latin typeface="Arial Narrow" panose="020B0606020202030204" pitchFamily="34" charset="0"/>
                  <a:cs typeface="Arial" panose="020B0604020202020204" pitchFamily="34" charset="0"/>
                </a:rPr>
                <a:t>Face Recognition</a:t>
              </a:r>
              <a:endParaRPr lang="zh-CN" altLang="en-US" sz="2000" b="1" dirty="0">
                <a:solidFill>
                  <a:schemeClr val="bg1"/>
                </a:solidFill>
                <a:latin typeface="Arial Narrow" panose="020B0606020202030204" pitchFamily="34" charset="0"/>
                <a:cs typeface="Arial" panose="020B0604020202020204" pitchFamily="34" charset="0"/>
              </a:endParaRPr>
            </a:p>
          </p:txBody>
        </p:sp>
        <p:sp>
          <p:nvSpPr>
            <p:cNvPr id="29" name="ïṩḷïḓe"/>
            <p:cNvSpPr txBox="1"/>
            <p:nvPr/>
          </p:nvSpPr>
          <p:spPr>
            <a:xfrm>
              <a:off x="20434047" y="11495170"/>
              <a:ext cx="2406522" cy="1688706"/>
            </a:xfrm>
            <a:prstGeom prst="rect">
              <a:avLst/>
            </a:prstGeom>
            <a:noFill/>
          </p:spPr>
          <p:txBody>
            <a:bodyPr wrap="none">
              <a:noAutofit/>
            </a:bodyPr>
            <a:lstStyle>
              <a:defPPr>
                <a:defRPr lang="zh-CN"/>
              </a:defPPr>
              <a:lvl1pPr marL="0" algn="l" defTabSz="7438057" rtl="0" eaLnBrk="1" latinLnBrk="0" hangingPunct="1">
                <a:defRPr sz="14642" kern="1200">
                  <a:solidFill>
                    <a:schemeClr val="tx1"/>
                  </a:solidFill>
                  <a:latin typeface="+mn-lt"/>
                  <a:ea typeface="+mn-ea"/>
                  <a:cs typeface="+mn-cs"/>
                </a:defRPr>
              </a:lvl1pPr>
              <a:lvl2pPr marL="3719029" algn="l" defTabSz="7438057" rtl="0" eaLnBrk="1" latinLnBrk="0" hangingPunct="1">
                <a:defRPr sz="14642" kern="1200">
                  <a:solidFill>
                    <a:schemeClr val="tx1"/>
                  </a:solidFill>
                  <a:latin typeface="+mn-lt"/>
                  <a:ea typeface="+mn-ea"/>
                  <a:cs typeface="+mn-cs"/>
                </a:defRPr>
              </a:lvl2pPr>
              <a:lvl3pPr marL="7438057" algn="l" defTabSz="7438057" rtl="0" eaLnBrk="1" latinLnBrk="0" hangingPunct="1">
                <a:defRPr sz="14642" kern="1200">
                  <a:solidFill>
                    <a:schemeClr val="tx1"/>
                  </a:solidFill>
                  <a:latin typeface="+mn-lt"/>
                  <a:ea typeface="+mn-ea"/>
                  <a:cs typeface="+mn-cs"/>
                </a:defRPr>
              </a:lvl3pPr>
              <a:lvl4pPr marL="11157086" algn="l" defTabSz="7438057" rtl="0" eaLnBrk="1" latinLnBrk="0" hangingPunct="1">
                <a:defRPr sz="14642" kern="1200">
                  <a:solidFill>
                    <a:schemeClr val="tx1"/>
                  </a:solidFill>
                  <a:latin typeface="+mn-lt"/>
                  <a:ea typeface="+mn-ea"/>
                  <a:cs typeface="+mn-cs"/>
                </a:defRPr>
              </a:lvl4pPr>
              <a:lvl5pPr marL="14876114" algn="l" defTabSz="7438057" rtl="0" eaLnBrk="1" latinLnBrk="0" hangingPunct="1">
                <a:defRPr sz="14642" kern="1200">
                  <a:solidFill>
                    <a:schemeClr val="tx1"/>
                  </a:solidFill>
                  <a:latin typeface="+mn-lt"/>
                  <a:ea typeface="+mn-ea"/>
                  <a:cs typeface="+mn-cs"/>
                </a:defRPr>
              </a:lvl5pPr>
              <a:lvl6pPr marL="18595143" algn="l" defTabSz="7438057" rtl="0" eaLnBrk="1" latinLnBrk="0" hangingPunct="1">
                <a:defRPr sz="14642" kern="1200">
                  <a:solidFill>
                    <a:schemeClr val="tx1"/>
                  </a:solidFill>
                  <a:latin typeface="+mn-lt"/>
                  <a:ea typeface="+mn-ea"/>
                  <a:cs typeface="+mn-cs"/>
                </a:defRPr>
              </a:lvl6pPr>
              <a:lvl7pPr marL="22314172" algn="l" defTabSz="7438057" rtl="0" eaLnBrk="1" latinLnBrk="0" hangingPunct="1">
                <a:defRPr sz="14642" kern="1200">
                  <a:solidFill>
                    <a:schemeClr val="tx1"/>
                  </a:solidFill>
                  <a:latin typeface="+mn-lt"/>
                  <a:ea typeface="+mn-ea"/>
                  <a:cs typeface="+mn-cs"/>
                </a:defRPr>
              </a:lvl7pPr>
              <a:lvl8pPr marL="26033200" algn="l" defTabSz="7438057" rtl="0" eaLnBrk="1" latinLnBrk="0" hangingPunct="1">
                <a:defRPr sz="14642" kern="1200">
                  <a:solidFill>
                    <a:schemeClr val="tx1"/>
                  </a:solidFill>
                  <a:latin typeface="+mn-lt"/>
                  <a:ea typeface="+mn-ea"/>
                  <a:cs typeface="+mn-cs"/>
                </a:defRPr>
              </a:lvl8pPr>
              <a:lvl9pPr marL="29752229" algn="l" defTabSz="7438057" rtl="0" eaLnBrk="1" latinLnBrk="0" hangingPunct="1">
                <a:defRPr sz="14642" kern="1200">
                  <a:solidFill>
                    <a:schemeClr val="tx1"/>
                  </a:solidFill>
                  <a:latin typeface="+mn-lt"/>
                  <a:ea typeface="+mn-ea"/>
                  <a:cs typeface="+mn-cs"/>
                </a:defRPr>
              </a:lvl9pPr>
            </a:lstStyle>
            <a:p>
              <a:pPr lvl="0" algn="ctr">
                <a:lnSpc>
                  <a:spcPct val="130000"/>
                </a:lnSpc>
              </a:pPr>
              <a:r>
                <a:rPr lang="en-US" altLang="zh-CN" sz="1800" dirty="0">
                  <a:solidFill>
                    <a:prstClr val="white"/>
                  </a:solidFill>
                  <a:latin typeface="Arial Narrow" panose="020B0606020202030204" pitchFamily="34" charset="0"/>
                  <a:cs typeface="Arial" panose="020B0604020202020204" pitchFamily="34" charset="0"/>
                </a:rPr>
                <a:t>Large-scale Applications</a:t>
              </a:r>
            </a:p>
            <a:p>
              <a:pPr algn="ctr">
                <a:lnSpc>
                  <a:spcPct val="130000"/>
                </a:lnSpc>
              </a:pPr>
              <a:r>
                <a:rPr lang="en-US" altLang="zh-CN" sz="900" dirty="0">
                  <a:solidFill>
                    <a:prstClr val="white"/>
                  </a:solidFill>
                  <a:latin typeface="Arial Narrow" panose="020B0606020202030204" pitchFamily="34" charset="0"/>
                  <a:cs typeface="Arial" panose="020B0604020202020204" pitchFamily="34" charset="0"/>
                </a:rPr>
                <a:t>Super Counter, Face Scan Payment, , New Retail,</a:t>
              </a:r>
            </a:p>
            <a:p>
              <a:pPr lvl="0" algn="ctr">
                <a:lnSpc>
                  <a:spcPct val="130000"/>
                </a:lnSpc>
              </a:pPr>
              <a:r>
                <a:rPr lang="en-US" altLang="zh-CN" sz="900" dirty="0">
                  <a:solidFill>
                    <a:prstClr val="white"/>
                  </a:solidFill>
                  <a:latin typeface="Arial Narrow" panose="020B0606020202030204" pitchFamily="34" charset="0"/>
                  <a:cs typeface="Arial" panose="020B0604020202020204" pitchFamily="34" charset="0"/>
                </a:rPr>
                <a:t>“Face Scanning” Check-in, Baby Come Home</a:t>
              </a:r>
              <a:endParaRPr lang="zh-CN" altLang="en-US" sz="900" dirty="0">
                <a:solidFill>
                  <a:prstClr val="white"/>
                </a:solidFill>
                <a:latin typeface="Arial Narrow" panose="020B0606020202030204" pitchFamily="34" charset="0"/>
                <a:cs typeface="Arial" panose="020B0604020202020204" pitchFamily="34" charset="0"/>
              </a:endParaRPr>
            </a:p>
          </p:txBody>
        </p:sp>
      </p:grpSp>
    </p:spTree>
    <p:extLst>
      <p:ext uri="{BB962C8B-B14F-4D97-AF65-F5344CB8AC3E}">
        <p14:creationId xmlns:p14="http://schemas.microsoft.com/office/powerpoint/2010/main" val="795485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olidFill>
                  <a:schemeClr val="bg1"/>
                </a:solidFill>
                <a:latin typeface="Arial" charset="0"/>
                <a:ea typeface="Arial" charset="0"/>
                <a:cs typeface="Arial" charset="0"/>
              </a:rPr>
              <a:t>Trend 3</a:t>
            </a:r>
            <a:r>
              <a:rPr lang="zh-CN" altLang="en-US" dirty="0">
                <a:solidFill>
                  <a:schemeClr val="bg1"/>
                </a:solidFill>
                <a:latin typeface="Arial" charset="0"/>
                <a:ea typeface="Arial" charset="0"/>
                <a:cs typeface="Arial" charset="0"/>
              </a:rPr>
              <a:t>：</a:t>
            </a:r>
            <a:r>
              <a:rPr lang="en-GB" altLang="zh-CN" dirty="0">
                <a:solidFill>
                  <a:schemeClr val="bg1"/>
                </a:solidFill>
                <a:latin typeface="Arial" charset="0"/>
                <a:ea typeface="Arial" charset="0"/>
                <a:cs typeface="Arial" charset="0"/>
              </a:rPr>
              <a:t>Convergence of </a:t>
            </a:r>
            <a:r>
              <a:rPr lang="en-US" altLang="zh-CN" dirty="0">
                <a:solidFill>
                  <a:schemeClr val="bg1"/>
                </a:solidFill>
                <a:latin typeface="Arial" charset="0"/>
                <a:ea typeface="Arial" charset="0"/>
                <a:cs typeface="Arial" charset="0"/>
              </a:rPr>
              <a:t>AI with IT Infrastructure </a:t>
            </a:r>
            <a:endParaRPr lang="en-GB" dirty="0"/>
          </a:p>
        </p:txBody>
      </p:sp>
      <p:grpSp>
        <p:nvGrpSpPr>
          <p:cNvPr id="48" name="组合 47"/>
          <p:cNvGrpSpPr/>
          <p:nvPr/>
        </p:nvGrpSpPr>
        <p:grpSpPr>
          <a:xfrm>
            <a:off x="407368" y="1718458"/>
            <a:ext cx="8786155" cy="4100500"/>
            <a:chOff x="263352" y="1718458"/>
            <a:chExt cx="8930171" cy="4100500"/>
          </a:xfrm>
        </p:grpSpPr>
        <p:sp>
          <p:nvSpPr>
            <p:cNvPr id="20" name="KSO_Shape"/>
            <p:cNvSpPr>
              <a:spLocks/>
            </p:cNvSpPr>
            <p:nvPr/>
          </p:nvSpPr>
          <p:spPr bwMode="auto">
            <a:xfrm>
              <a:off x="394262" y="1902724"/>
              <a:ext cx="923263" cy="658107"/>
            </a:xfrm>
            <a:custGeom>
              <a:avLst/>
              <a:gdLst>
                <a:gd name="T0" fmla="*/ 381408390 w 6190"/>
                <a:gd name="T1" fmla="*/ 48095465 h 4291"/>
                <a:gd name="T2" fmla="*/ 398361967 w 6190"/>
                <a:gd name="T3" fmla="*/ 65137202 h 4291"/>
                <a:gd name="T4" fmla="*/ 398361967 w 6190"/>
                <a:gd name="T5" fmla="*/ 340645740 h 4291"/>
                <a:gd name="T6" fmla="*/ 243222337 w 6190"/>
                <a:gd name="T7" fmla="*/ 340645740 h 4291"/>
                <a:gd name="T8" fmla="*/ 243222337 w 6190"/>
                <a:gd name="T9" fmla="*/ 352290696 h 4291"/>
                <a:gd name="T10" fmla="*/ 255534977 w 6190"/>
                <a:gd name="T11" fmla="*/ 354089520 h 4291"/>
                <a:gd name="T12" fmla="*/ 267942405 w 6190"/>
                <a:gd name="T13" fmla="*/ 356456556 h 4291"/>
                <a:gd name="T14" fmla="*/ 280444621 w 6190"/>
                <a:gd name="T15" fmla="*/ 359202195 h 4291"/>
                <a:gd name="T16" fmla="*/ 292852049 w 6190"/>
                <a:gd name="T17" fmla="*/ 362515737 h 4291"/>
                <a:gd name="T18" fmla="*/ 305259477 w 6190"/>
                <a:gd name="T19" fmla="*/ 366208191 h 4291"/>
                <a:gd name="T20" fmla="*/ 317666598 w 6190"/>
                <a:gd name="T21" fmla="*/ 370563353 h 4291"/>
                <a:gd name="T22" fmla="*/ 330074026 w 6190"/>
                <a:gd name="T23" fmla="*/ 375391922 h 4291"/>
                <a:gd name="T24" fmla="*/ 342481454 w 6190"/>
                <a:gd name="T25" fmla="*/ 380693590 h 4291"/>
                <a:gd name="T26" fmla="*/ 342481454 w 6190"/>
                <a:gd name="T27" fmla="*/ 406256349 h 4291"/>
                <a:gd name="T28" fmla="*/ 59858547 w 6190"/>
                <a:gd name="T29" fmla="*/ 406256349 h 4291"/>
                <a:gd name="T30" fmla="*/ 59858547 w 6190"/>
                <a:gd name="T31" fmla="*/ 380693590 h 4291"/>
                <a:gd name="T32" fmla="*/ 65920078 w 6190"/>
                <a:gd name="T33" fmla="*/ 378232057 h 4291"/>
                <a:gd name="T34" fmla="*/ 77853872 w 6190"/>
                <a:gd name="T35" fmla="*/ 373593097 h 4291"/>
                <a:gd name="T36" fmla="*/ 89882455 w 6190"/>
                <a:gd name="T37" fmla="*/ 369332432 h 4291"/>
                <a:gd name="T38" fmla="*/ 101816249 w 6190"/>
                <a:gd name="T39" fmla="*/ 365545482 h 4291"/>
                <a:gd name="T40" fmla="*/ 113939620 w 6190"/>
                <a:gd name="T41" fmla="*/ 362137135 h 4291"/>
                <a:gd name="T42" fmla="*/ 125967894 w 6190"/>
                <a:gd name="T43" fmla="*/ 359107390 h 4291"/>
                <a:gd name="T44" fmla="*/ 137901688 w 6190"/>
                <a:gd name="T45" fmla="*/ 356456556 h 4291"/>
                <a:gd name="T46" fmla="*/ 150025059 w 6190"/>
                <a:gd name="T47" fmla="*/ 354373626 h 4291"/>
                <a:gd name="T48" fmla="*/ 155992110 w 6190"/>
                <a:gd name="T49" fmla="*/ 340645740 h 4291"/>
                <a:gd name="T50" fmla="*/ 0 w 6190"/>
                <a:gd name="T51" fmla="*/ 340645740 h 4291"/>
                <a:gd name="T52" fmla="*/ 0 w 6190"/>
                <a:gd name="T53" fmla="*/ 65137202 h 4291"/>
                <a:gd name="T54" fmla="*/ 16953577 w 6190"/>
                <a:gd name="T55" fmla="*/ 48095465 h 4291"/>
                <a:gd name="T56" fmla="*/ 420335326 w 6190"/>
                <a:gd name="T57" fmla="*/ 406256349 h 4291"/>
                <a:gd name="T58" fmla="*/ 586272213 w 6190"/>
                <a:gd name="T59" fmla="*/ 0 h 4291"/>
                <a:gd name="T60" fmla="*/ 420335326 w 6190"/>
                <a:gd name="T61" fmla="*/ 406256349 h 4291"/>
                <a:gd name="T62" fmla="*/ 441266937 w 6190"/>
                <a:gd name="T63" fmla="*/ 35408890 h 4291"/>
                <a:gd name="T64" fmla="*/ 568276888 w 6190"/>
                <a:gd name="T65" fmla="*/ 74889145 h 4291"/>
                <a:gd name="T66" fmla="*/ 441266937 w 6190"/>
                <a:gd name="T67" fmla="*/ 35408890 h 4291"/>
                <a:gd name="T68" fmla="*/ 441266937 w 6190"/>
                <a:gd name="T69" fmla="*/ 97043248 h 4291"/>
                <a:gd name="T70" fmla="*/ 568276888 w 6190"/>
                <a:gd name="T71" fmla="*/ 136712804 h 4291"/>
                <a:gd name="T72" fmla="*/ 441266937 w 6190"/>
                <a:gd name="T73" fmla="*/ 97043248 h 4291"/>
                <a:gd name="T74" fmla="*/ 440604034 w 6190"/>
                <a:gd name="T75" fmla="*/ 170228065 h 4291"/>
                <a:gd name="T76" fmla="*/ 483224639 w 6190"/>
                <a:gd name="T77" fmla="*/ 200808694 h 4291"/>
                <a:gd name="T78" fmla="*/ 440604034 w 6190"/>
                <a:gd name="T79" fmla="*/ 170228065 h 4291"/>
                <a:gd name="T80" fmla="*/ 440604034 w 6190"/>
                <a:gd name="T81" fmla="*/ 219365150 h 4291"/>
                <a:gd name="T82" fmla="*/ 483224639 w 6190"/>
                <a:gd name="T83" fmla="*/ 249945779 h 4291"/>
                <a:gd name="T84" fmla="*/ 440604034 w 6190"/>
                <a:gd name="T85" fmla="*/ 219365150 h 4291"/>
                <a:gd name="T86" fmla="*/ 364360025 w 6190"/>
                <a:gd name="T87" fmla="*/ 82179246 h 4291"/>
                <a:gd name="T88" fmla="*/ 34001942 w 6190"/>
                <a:gd name="T89" fmla="*/ 306562266 h 4291"/>
                <a:gd name="T90" fmla="*/ 364360025 w 6190"/>
                <a:gd name="T91" fmla="*/ 82179246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900"/>
            </a:p>
          </p:txBody>
        </p:sp>
        <p:sp>
          <p:nvSpPr>
            <p:cNvPr id="21" name="KSO_Shape"/>
            <p:cNvSpPr>
              <a:spLocks/>
            </p:cNvSpPr>
            <p:nvPr/>
          </p:nvSpPr>
          <p:spPr bwMode="auto">
            <a:xfrm rot="21121146">
              <a:off x="501692" y="3904867"/>
              <a:ext cx="708403" cy="707970"/>
            </a:xfrm>
            <a:custGeom>
              <a:avLst/>
              <a:gdLst>
                <a:gd name="T0" fmla="*/ 0 w 2643"/>
                <a:gd name="T1" fmla="*/ 900199 h 2642"/>
                <a:gd name="T2" fmla="*/ 11571 w 2643"/>
                <a:gd name="T3" fmla="*/ 738694 h 2642"/>
                <a:gd name="T4" fmla="*/ 899818 w 2643"/>
                <a:gd name="T5" fmla="*/ 0 h 2642"/>
                <a:gd name="T6" fmla="*/ 899818 w 2643"/>
                <a:gd name="T7" fmla="*/ 1800397 h 2642"/>
                <a:gd name="T8" fmla="*/ 1371508 w 2643"/>
                <a:gd name="T9" fmla="*/ 680089 h 2642"/>
                <a:gd name="T10" fmla="*/ 1651936 w 2643"/>
                <a:gd name="T11" fmla="*/ 622847 h 2642"/>
                <a:gd name="T12" fmla="*/ 1313653 w 2643"/>
                <a:gd name="T13" fmla="*/ 525400 h 2642"/>
                <a:gd name="T14" fmla="*/ 1453867 w 2643"/>
                <a:gd name="T15" fmla="*/ 320283 h 2642"/>
                <a:gd name="T16" fmla="*/ 771856 w 2643"/>
                <a:gd name="T17" fmla="*/ 325053 h 2642"/>
                <a:gd name="T18" fmla="*/ 1002596 w 2643"/>
                <a:gd name="T19" fmla="*/ 483150 h 2642"/>
                <a:gd name="T20" fmla="*/ 760966 w 2643"/>
                <a:gd name="T21" fmla="*/ 406146 h 2642"/>
                <a:gd name="T22" fmla="*/ 621433 w 2643"/>
                <a:gd name="T23" fmla="*/ 429315 h 2642"/>
                <a:gd name="T24" fmla="*/ 341686 w 2643"/>
                <a:gd name="T25" fmla="*/ 913828 h 2642"/>
                <a:gd name="T26" fmla="*/ 441061 w 2643"/>
                <a:gd name="T27" fmla="*/ 1012638 h 2642"/>
                <a:gd name="T28" fmla="*/ 554048 w 2643"/>
                <a:gd name="T29" fmla="*/ 982654 h 2642"/>
                <a:gd name="T30" fmla="*/ 948825 w 2643"/>
                <a:gd name="T31" fmla="*/ 827283 h 2642"/>
                <a:gd name="T32" fmla="*/ 645256 w 2643"/>
                <a:gd name="T33" fmla="*/ 1092368 h 2642"/>
                <a:gd name="T34" fmla="*/ 1018251 w 2643"/>
                <a:gd name="T35" fmla="*/ 886569 h 2642"/>
                <a:gd name="T36" fmla="*/ 1038671 w 2643"/>
                <a:gd name="T37" fmla="*/ 1175505 h 2642"/>
                <a:gd name="T38" fmla="*/ 1331350 w 2643"/>
                <a:gd name="T39" fmla="*/ 1113493 h 2642"/>
                <a:gd name="T40" fmla="*/ 1319098 w 2643"/>
                <a:gd name="T41" fmla="*/ 829327 h 2642"/>
                <a:gd name="T42" fmla="*/ 1483135 w 2643"/>
                <a:gd name="T43" fmla="*/ 1162558 h 2642"/>
                <a:gd name="T44" fmla="*/ 1701623 w 2643"/>
                <a:gd name="T45" fmla="*/ 900199 h 2642"/>
                <a:gd name="T46" fmla="*/ 1368786 w 2643"/>
                <a:gd name="T47" fmla="*/ 713481 h 2642"/>
                <a:gd name="T48" fmla="*/ 281108 w 2643"/>
                <a:gd name="T49" fmla="*/ 1003098 h 2642"/>
                <a:gd name="T50" fmla="*/ 244353 w 2643"/>
                <a:gd name="T51" fmla="*/ 1009912 h 2642"/>
                <a:gd name="T52" fmla="*/ 260689 w 2643"/>
                <a:gd name="T53" fmla="*/ 1384711 h 2642"/>
                <a:gd name="T54" fmla="*/ 403625 w 2643"/>
                <a:gd name="T55" fmla="*/ 1100545 h 2642"/>
                <a:gd name="T56" fmla="*/ 1118987 w 2643"/>
                <a:gd name="T57" fmla="*/ 1570748 h 2642"/>
                <a:gd name="T58" fmla="*/ 1110820 w 2643"/>
                <a:gd name="T59" fmla="*/ 1674328 h 2642"/>
                <a:gd name="T60" fmla="*/ 1347005 w 2643"/>
                <a:gd name="T61" fmla="*/ 1341780 h 2642"/>
                <a:gd name="T62" fmla="*/ 1038671 w 2643"/>
                <a:gd name="T63" fmla="*/ 1244332 h 2642"/>
                <a:gd name="T64" fmla="*/ 1118987 w 2643"/>
                <a:gd name="T65" fmla="*/ 1570748 h 2642"/>
                <a:gd name="T66" fmla="*/ 1500151 w 2643"/>
                <a:gd name="T67" fmla="*/ 1222525 h 2642"/>
                <a:gd name="T68" fmla="*/ 1419154 w 2643"/>
                <a:gd name="T69" fmla="*/ 1339054 h 2642"/>
                <a:gd name="T70" fmla="*/ 1646491 w 2643"/>
                <a:gd name="T71" fmla="*/ 1191860 h 2642"/>
                <a:gd name="T72" fmla="*/ 1050922 w 2643"/>
                <a:gd name="T73" fmla="*/ 1688639 h 2642"/>
                <a:gd name="T74" fmla="*/ 1035268 w 2643"/>
                <a:gd name="T75" fmla="*/ 1641619 h 2642"/>
                <a:gd name="T76" fmla="*/ 1003277 w 2643"/>
                <a:gd name="T77" fmla="*/ 1519639 h 2642"/>
                <a:gd name="T78" fmla="*/ 628920 w 2643"/>
                <a:gd name="T79" fmla="*/ 1161876 h 2642"/>
                <a:gd name="T80" fmla="*/ 455354 w 2643"/>
                <a:gd name="T81" fmla="*/ 1199356 h 2642"/>
                <a:gd name="T82" fmla="*/ 899818 w 2643"/>
                <a:gd name="T83" fmla="*/ 1702949 h 2642"/>
                <a:gd name="T84" fmla="*/ 179691 w 2643"/>
                <a:gd name="T85" fmla="*/ 984699 h 2642"/>
                <a:gd name="T86" fmla="*/ 98694 w 2643"/>
                <a:gd name="T87" fmla="*/ 877029 h 2642"/>
                <a:gd name="T88" fmla="*/ 137491 w 2643"/>
                <a:gd name="T89" fmla="*/ 1149610 h 2642"/>
                <a:gd name="T90" fmla="*/ 166078 w 2643"/>
                <a:gd name="T91" fmla="*/ 857948 h 2642"/>
                <a:gd name="T92" fmla="*/ 245714 w 2643"/>
                <a:gd name="T93" fmla="*/ 817061 h 2642"/>
                <a:gd name="T94" fmla="*/ 583997 w 2643"/>
                <a:gd name="T95" fmla="*/ 353674 h 2642"/>
                <a:gd name="T96" fmla="*/ 390012 w 2643"/>
                <a:gd name="T97" fmla="*/ 280077 h 2642"/>
                <a:gd name="T98" fmla="*/ 456716 w 2643"/>
                <a:gd name="T99" fmla="*/ 230331 h 2642"/>
                <a:gd name="T100" fmla="*/ 679969 w 2643"/>
                <a:gd name="T101" fmla="*/ 256908 h 2642"/>
                <a:gd name="T102" fmla="*/ 1139407 w 2643"/>
                <a:gd name="T103" fmla="*/ 133565 h 2642"/>
                <a:gd name="T104" fmla="*/ 456716 w 2643"/>
                <a:gd name="T105" fmla="*/ 230331 h 2642"/>
                <a:gd name="T106" fmla="*/ 965161 w 2643"/>
                <a:gd name="T107" fmla="*/ 678045 h 2642"/>
                <a:gd name="T108" fmla="*/ 1301401 w 2643"/>
                <a:gd name="T109" fmla="*/ 678045 h 2642"/>
                <a:gd name="T110" fmla="*/ 1133281 w 2643"/>
                <a:gd name="T111" fmla="*/ 568331 h 2642"/>
                <a:gd name="T112" fmla="*/ 1133281 w 2643"/>
                <a:gd name="T113" fmla="*/ 787077 h 2642"/>
                <a:gd name="T114" fmla="*/ 1133281 w 2643"/>
                <a:gd name="T115" fmla="*/ 568331 h 2642"/>
                <a:gd name="T116" fmla="*/ 1078829 w 2643"/>
                <a:gd name="T117" fmla="*/ 669868 h 2642"/>
                <a:gd name="T118" fmla="*/ 1187733 w 2643"/>
                <a:gd name="T119" fmla="*/ 669868 h 26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43" h="2642">
                  <a:moveTo>
                    <a:pt x="1322" y="2642"/>
                  </a:moveTo>
                  <a:cubicBezTo>
                    <a:pt x="592" y="2642"/>
                    <a:pt x="0" y="2051"/>
                    <a:pt x="0" y="1321"/>
                  </a:cubicBezTo>
                  <a:cubicBezTo>
                    <a:pt x="0" y="1252"/>
                    <a:pt x="7" y="1185"/>
                    <a:pt x="17" y="1118"/>
                  </a:cubicBezTo>
                  <a:cubicBezTo>
                    <a:pt x="17" y="1084"/>
                    <a:pt x="17" y="1084"/>
                    <a:pt x="17" y="1084"/>
                  </a:cubicBezTo>
                  <a:cubicBezTo>
                    <a:pt x="17" y="1084"/>
                    <a:pt x="19" y="1086"/>
                    <a:pt x="22" y="1088"/>
                  </a:cubicBezTo>
                  <a:cubicBezTo>
                    <a:pt x="132" y="470"/>
                    <a:pt x="671" y="0"/>
                    <a:pt x="1322" y="0"/>
                  </a:cubicBezTo>
                  <a:cubicBezTo>
                    <a:pt x="2051" y="0"/>
                    <a:pt x="2643" y="591"/>
                    <a:pt x="2643" y="1321"/>
                  </a:cubicBezTo>
                  <a:cubicBezTo>
                    <a:pt x="2643" y="2051"/>
                    <a:pt x="2051" y="2642"/>
                    <a:pt x="1322" y="2642"/>
                  </a:cubicBezTo>
                  <a:close/>
                  <a:moveTo>
                    <a:pt x="2011" y="1047"/>
                  </a:moveTo>
                  <a:cubicBezTo>
                    <a:pt x="2014" y="1031"/>
                    <a:pt x="2015" y="1015"/>
                    <a:pt x="2015" y="998"/>
                  </a:cubicBezTo>
                  <a:cubicBezTo>
                    <a:pt x="2015" y="975"/>
                    <a:pt x="2013" y="952"/>
                    <a:pt x="2008" y="930"/>
                  </a:cubicBezTo>
                  <a:cubicBezTo>
                    <a:pt x="2138" y="916"/>
                    <a:pt x="2277" y="909"/>
                    <a:pt x="2427" y="914"/>
                  </a:cubicBezTo>
                  <a:cubicBezTo>
                    <a:pt x="2378" y="781"/>
                    <a:pt x="2306" y="660"/>
                    <a:pt x="2216" y="555"/>
                  </a:cubicBezTo>
                  <a:cubicBezTo>
                    <a:pt x="2150" y="591"/>
                    <a:pt x="2042" y="660"/>
                    <a:pt x="1930" y="771"/>
                  </a:cubicBezTo>
                  <a:cubicBezTo>
                    <a:pt x="1908" y="745"/>
                    <a:pt x="1882" y="723"/>
                    <a:pt x="1854" y="705"/>
                  </a:cubicBezTo>
                  <a:cubicBezTo>
                    <a:pt x="1967" y="587"/>
                    <a:pt x="2074" y="510"/>
                    <a:pt x="2136" y="470"/>
                  </a:cubicBezTo>
                  <a:cubicBezTo>
                    <a:pt x="2041" y="379"/>
                    <a:pt x="1931" y="304"/>
                    <a:pt x="1810" y="249"/>
                  </a:cubicBezTo>
                  <a:cubicBezTo>
                    <a:pt x="1701" y="262"/>
                    <a:pt x="1425" y="308"/>
                    <a:pt x="1134" y="477"/>
                  </a:cubicBezTo>
                  <a:cubicBezTo>
                    <a:pt x="1137" y="488"/>
                    <a:pt x="1139" y="500"/>
                    <a:pt x="1140" y="513"/>
                  </a:cubicBezTo>
                  <a:cubicBezTo>
                    <a:pt x="1248" y="565"/>
                    <a:pt x="1363" y="630"/>
                    <a:pt x="1473" y="709"/>
                  </a:cubicBezTo>
                  <a:cubicBezTo>
                    <a:pt x="1449" y="725"/>
                    <a:pt x="1427" y="745"/>
                    <a:pt x="1407" y="767"/>
                  </a:cubicBezTo>
                  <a:cubicBezTo>
                    <a:pt x="1323" y="706"/>
                    <a:pt x="1227" y="648"/>
                    <a:pt x="1118" y="596"/>
                  </a:cubicBezTo>
                  <a:cubicBezTo>
                    <a:pt x="1093" y="635"/>
                    <a:pt x="1049" y="660"/>
                    <a:pt x="999" y="660"/>
                  </a:cubicBezTo>
                  <a:cubicBezTo>
                    <a:pt x="966" y="660"/>
                    <a:pt x="937" y="649"/>
                    <a:pt x="913" y="630"/>
                  </a:cubicBezTo>
                  <a:cubicBezTo>
                    <a:pt x="740" y="773"/>
                    <a:pt x="576" y="968"/>
                    <a:pt x="453" y="1235"/>
                  </a:cubicBezTo>
                  <a:cubicBezTo>
                    <a:pt x="483" y="1261"/>
                    <a:pt x="502" y="1299"/>
                    <a:pt x="502" y="1341"/>
                  </a:cubicBezTo>
                  <a:cubicBezTo>
                    <a:pt x="502" y="1364"/>
                    <a:pt x="495" y="1386"/>
                    <a:pt x="485" y="1405"/>
                  </a:cubicBezTo>
                  <a:cubicBezTo>
                    <a:pt x="536" y="1432"/>
                    <a:pt x="590" y="1460"/>
                    <a:pt x="648" y="1486"/>
                  </a:cubicBezTo>
                  <a:cubicBezTo>
                    <a:pt x="680" y="1456"/>
                    <a:pt x="723" y="1437"/>
                    <a:pt x="771" y="1437"/>
                  </a:cubicBezTo>
                  <a:cubicBezTo>
                    <a:pt x="786" y="1437"/>
                    <a:pt x="800" y="1439"/>
                    <a:pt x="814" y="1442"/>
                  </a:cubicBezTo>
                  <a:cubicBezTo>
                    <a:pt x="949" y="1320"/>
                    <a:pt x="1121" y="1200"/>
                    <a:pt x="1336" y="1106"/>
                  </a:cubicBezTo>
                  <a:cubicBezTo>
                    <a:pt x="1349" y="1145"/>
                    <a:pt x="1369" y="1182"/>
                    <a:pt x="1394" y="1214"/>
                  </a:cubicBezTo>
                  <a:cubicBezTo>
                    <a:pt x="1226" y="1284"/>
                    <a:pt x="1059" y="1378"/>
                    <a:pt x="909" y="1504"/>
                  </a:cubicBezTo>
                  <a:cubicBezTo>
                    <a:pt x="932" y="1532"/>
                    <a:pt x="945" y="1566"/>
                    <a:pt x="948" y="1603"/>
                  </a:cubicBezTo>
                  <a:cubicBezTo>
                    <a:pt x="1093" y="1651"/>
                    <a:pt x="1251" y="1690"/>
                    <a:pt x="1423" y="1713"/>
                  </a:cubicBezTo>
                  <a:cubicBezTo>
                    <a:pt x="1430" y="1561"/>
                    <a:pt x="1457" y="1425"/>
                    <a:pt x="1496" y="1301"/>
                  </a:cubicBezTo>
                  <a:cubicBezTo>
                    <a:pt x="1525" y="1318"/>
                    <a:pt x="1556" y="1330"/>
                    <a:pt x="1589" y="1338"/>
                  </a:cubicBezTo>
                  <a:cubicBezTo>
                    <a:pt x="1555" y="1452"/>
                    <a:pt x="1532" y="1581"/>
                    <a:pt x="1526" y="1725"/>
                  </a:cubicBezTo>
                  <a:cubicBezTo>
                    <a:pt x="1633" y="1735"/>
                    <a:pt x="1745" y="1739"/>
                    <a:pt x="1860" y="1736"/>
                  </a:cubicBezTo>
                  <a:cubicBezTo>
                    <a:pt x="1877" y="1690"/>
                    <a:pt x="1911" y="1653"/>
                    <a:pt x="1956" y="1634"/>
                  </a:cubicBezTo>
                  <a:cubicBezTo>
                    <a:pt x="1936" y="1524"/>
                    <a:pt x="1903" y="1408"/>
                    <a:pt x="1850" y="1294"/>
                  </a:cubicBezTo>
                  <a:cubicBezTo>
                    <a:pt x="1883" y="1273"/>
                    <a:pt x="1913" y="1248"/>
                    <a:pt x="1938" y="1217"/>
                  </a:cubicBezTo>
                  <a:cubicBezTo>
                    <a:pt x="2004" y="1338"/>
                    <a:pt x="2052" y="1474"/>
                    <a:pt x="2076" y="1627"/>
                  </a:cubicBezTo>
                  <a:cubicBezTo>
                    <a:pt x="2119" y="1640"/>
                    <a:pt x="2156" y="1668"/>
                    <a:pt x="2179" y="1706"/>
                  </a:cubicBezTo>
                  <a:cubicBezTo>
                    <a:pt x="2268" y="1692"/>
                    <a:pt x="2360" y="1673"/>
                    <a:pt x="2453" y="1649"/>
                  </a:cubicBezTo>
                  <a:cubicBezTo>
                    <a:pt x="2483" y="1545"/>
                    <a:pt x="2500" y="1435"/>
                    <a:pt x="2500" y="1321"/>
                  </a:cubicBezTo>
                  <a:cubicBezTo>
                    <a:pt x="2500" y="1214"/>
                    <a:pt x="2485" y="1111"/>
                    <a:pt x="2458" y="1013"/>
                  </a:cubicBezTo>
                  <a:cubicBezTo>
                    <a:pt x="2377" y="1012"/>
                    <a:pt x="2213" y="1017"/>
                    <a:pt x="2011" y="1047"/>
                  </a:cubicBezTo>
                  <a:close/>
                  <a:moveTo>
                    <a:pt x="598" y="1572"/>
                  </a:moveTo>
                  <a:cubicBezTo>
                    <a:pt x="531" y="1539"/>
                    <a:pt x="469" y="1505"/>
                    <a:pt x="413" y="1472"/>
                  </a:cubicBezTo>
                  <a:cubicBezTo>
                    <a:pt x="396" y="1479"/>
                    <a:pt x="379" y="1482"/>
                    <a:pt x="360" y="1482"/>
                  </a:cubicBezTo>
                  <a:cubicBezTo>
                    <a:pt x="360" y="1482"/>
                    <a:pt x="360" y="1482"/>
                    <a:pt x="359" y="1482"/>
                  </a:cubicBezTo>
                  <a:cubicBezTo>
                    <a:pt x="324" y="1598"/>
                    <a:pt x="295" y="1724"/>
                    <a:pt x="276" y="1862"/>
                  </a:cubicBezTo>
                  <a:cubicBezTo>
                    <a:pt x="307" y="1922"/>
                    <a:pt x="343" y="1979"/>
                    <a:pt x="383" y="2032"/>
                  </a:cubicBezTo>
                  <a:cubicBezTo>
                    <a:pt x="411" y="1967"/>
                    <a:pt x="478" y="1829"/>
                    <a:pt x="602" y="1670"/>
                  </a:cubicBezTo>
                  <a:cubicBezTo>
                    <a:pt x="597" y="1653"/>
                    <a:pt x="593" y="1634"/>
                    <a:pt x="593" y="1615"/>
                  </a:cubicBezTo>
                  <a:cubicBezTo>
                    <a:pt x="593" y="1600"/>
                    <a:pt x="595" y="1586"/>
                    <a:pt x="598" y="1572"/>
                  </a:cubicBezTo>
                  <a:close/>
                  <a:moveTo>
                    <a:pt x="1644" y="2305"/>
                  </a:moveTo>
                  <a:cubicBezTo>
                    <a:pt x="1644" y="2322"/>
                    <a:pt x="1616" y="2376"/>
                    <a:pt x="1608" y="2390"/>
                  </a:cubicBezTo>
                  <a:cubicBezTo>
                    <a:pt x="1616" y="2422"/>
                    <a:pt x="1622" y="2424"/>
                    <a:pt x="1632" y="2457"/>
                  </a:cubicBezTo>
                  <a:cubicBezTo>
                    <a:pt x="1738" y="2428"/>
                    <a:pt x="1838" y="2384"/>
                    <a:pt x="1930" y="2329"/>
                  </a:cubicBezTo>
                  <a:cubicBezTo>
                    <a:pt x="1950" y="2250"/>
                    <a:pt x="1974" y="2123"/>
                    <a:pt x="1979" y="1969"/>
                  </a:cubicBezTo>
                  <a:cubicBezTo>
                    <a:pt x="1915" y="1950"/>
                    <a:pt x="1865" y="1898"/>
                    <a:pt x="1852" y="1832"/>
                  </a:cubicBezTo>
                  <a:cubicBezTo>
                    <a:pt x="1738" y="1837"/>
                    <a:pt x="1630" y="1834"/>
                    <a:pt x="1526" y="1826"/>
                  </a:cubicBezTo>
                  <a:cubicBezTo>
                    <a:pt x="1528" y="1951"/>
                    <a:pt x="1543" y="2071"/>
                    <a:pt x="1574" y="2218"/>
                  </a:cubicBezTo>
                  <a:cubicBezTo>
                    <a:pt x="1600" y="2235"/>
                    <a:pt x="1644" y="2272"/>
                    <a:pt x="1644" y="2305"/>
                  </a:cubicBezTo>
                  <a:close/>
                  <a:moveTo>
                    <a:pt x="2419" y="1749"/>
                  </a:moveTo>
                  <a:cubicBezTo>
                    <a:pt x="2346" y="1767"/>
                    <a:pt x="2274" y="1782"/>
                    <a:pt x="2204" y="1794"/>
                  </a:cubicBezTo>
                  <a:cubicBezTo>
                    <a:pt x="2204" y="1795"/>
                    <a:pt x="2205" y="1796"/>
                    <a:pt x="2205" y="1798"/>
                  </a:cubicBezTo>
                  <a:cubicBezTo>
                    <a:pt x="2205" y="1875"/>
                    <a:pt x="2155" y="1941"/>
                    <a:pt x="2085" y="1965"/>
                  </a:cubicBezTo>
                  <a:cubicBezTo>
                    <a:pt x="2078" y="2057"/>
                    <a:pt x="2062" y="2154"/>
                    <a:pt x="2037" y="2256"/>
                  </a:cubicBezTo>
                  <a:cubicBezTo>
                    <a:pt x="2207" y="2126"/>
                    <a:pt x="2340" y="1951"/>
                    <a:pt x="2419" y="1749"/>
                  </a:cubicBezTo>
                  <a:close/>
                  <a:moveTo>
                    <a:pt x="1322" y="2499"/>
                  </a:moveTo>
                  <a:cubicBezTo>
                    <a:pt x="1398" y="2499"/>
                    <a:pt x="1472" y="2491"/>
                    <a:pt x="1544" y="2478"/>
                  </a:cubicBezTo>
                  <a:cubicBezTo>
                    <a:pt x="1537" y="2455"/>
                    <a:pt x="1529" y="2431"/>
                    <a:pt x="1522" y="2409"/>
                  </a:cubicBezTo>
                  <a:cubicBezTo>
                    <a:pt x="1522" y="2409"/>
                    <a:pt x="1522" y="2409"/>
                    <a:pt x="1521" y="2409"/>
                  </a:cubicBezTo>
                  <a:cubicBezTo>
                    <a:pt x="1468" y="2409"/>
                    <a:pt x="1425" y="2366"/>
                    <a:pt x="1425" y="2313"/>
                  </a:cubicBezTo>
                  <a:cubicBezTo>
                    <a:pt x="1425" y="2277"/>
                    <a:pt x="1445" y="2246"/>
                    <a:pt x="1474" y="2230"/>
                  </a:cubicBezTo>
                  <a:cubicBezTo>
                    <a:pt x="1440" y="2082"/>
                    <a:pt x="1424" y="1944"/>
                    <a:pt x="1422" y="1816"/>
                  </a:cubicBezTo>
                  <a:cubicBezTo>
                    <a:pt x="1240" y="1794"/>
                    <a:pt x="1073" y="1754"/>
                    <a:pt x="924" y="1705"/>
                  </a:cubicBezTo>
                  <a:cubicBezTo>
                    <a:pt x="893" y="1757"/>
                    <a:pt x="836" y="1793"/>
                    <a:pt x="771" y="1793"/>
                  </a:cubicBezTo>
                  <a:cubicBezTo>
                    <a:pt x="733" y="1793"/>
                    <a:pt x="698" y="1781"/>
                    <a:pt x="669" y="1760"/>
                  </a:cubicBezTo>
                  <a:cubicBezTo>
                    <a:pt x="589" y="1868"/>
                    <a:pt x="522" y="1993"/>
                    <a:pt x="470" y="2134"/>
                  </a:cubicBezTo>
                  <a:cubicBezTo>
                    <a:pt x="685" y="2359"/>
                    <a:pt x="987" y="2499"/>
                    <a:pt x="1322" y="2499"/>
                  </a:cubicBezTo>
                  <a:close/>
                  <a:moveTo>
                    <a:pt x="202" y="1687"/>
                  </a:moveTo>
                  <a:cubicBezTo>
                    <a:pt x="214" y="1625"/>
                    <a:pt x="233" y="1542"/>
                    <a:pt x="264" y="1445"/>
                  </a:cubicBezTo>
                  <a:cubicBezTo>
                    <a:pt x="237" y="1420"/>
                    <a:pt x="219" y="1384"/>
                    <a:pt x="219" y="1344"/>
                  </a:cubicBezTo>
                  <a:cubicBezTo>
                    <a:pt x="191" y="1324"/>
                    <a:pt x="167" y="1305"/>
                    <a:pt x="145" y="1287"/>
                  </a:cubicBezTo>
                  <a:cubicBezTo>
                    <a:pt x="145" y="1299"/>
                    <a:pt x="143" y="1310"/>
                    <a:pt x="143" y="1321"/>
                  </a:cubicBezTo>
                  <a:cubicBezTo>
                    <a:pt x="143" y="1449"/>
                    <a:pt x="164" y="1572"/>
                    <a:pt x="202" y="1687"/>
                  </a:cubicBezTo>
                  <a:close/>
                  <a:moveTo>
                    <a:pt x="150" y="1192"/>
                  </a:moveTo>
                  <a:cubicBezTo>
                    <a:pt x="178" y="1213"/>
                    <a:pt x="209" y="1235"/>
                    <a:pt x="244" y="1259"/>
                  </a:cubicBezTo>
                  <a:cubicBezTo>
                    <a:pt x="270" y="1223"/>
                    <a:pt x="312" y="1199"/>
                    <a:pt x="360" y="1199"/>
                  </a:cubicBezTo>
                  <a:cubicBezTo>
                    <a:pt x="360" y="1199"/>
                    <a:pt x="360" y="1199"/>
                    <a:pt x="361" y="1199"/>
                  </a:cubicBezTo>
                  <a:cubicBezTo>
                    <a:pt x="461" y="984"/>
                    <a:pt x="619" y="747"/>
                    <a:pt x="862" y="554"/>
                  </a:cubicBezTo>
                  <a:cubicBezTo>
                    <a:pt x="860" y="542"/>
                    <a:pt x="858" y="531"/>
                    <a:pt x="858" y="519"/>
                  </a:cubicBezTo>
                  <a:cubicBezTo>
                    <a:pt x="858" y="510"/>
                    <a:pt x="859" y="501"/>
                    <a:pt x="860" y="492"/>
                  </a:cubicBezTo>
                  <a:cubicBezTo>
                    <a:pt x="771" y="462"/>
                    <a:pt x="676" y="435"/>
                    <a:pt x="573" y="411"/>
                  </a:cubicBezTo>
                  <a:cubicBezTo>
                    <a:pt x="342" y="601"/>
                    <a:pt x="185" y="878"/>
                    <a:pt x="150" y="1192"/>
                  </a:cubicBezTo>
                  <a:close/>
                  <a:moveTo>
                    <a:pt x="671" y="338"/>
                  </a:moveTo>
                  <a:cubicBezTo>
                    <a:pt x="723" y="352"/>
                    <a:pt x="806" y="376"/>
                    <a:pt x="906" y="413"/>
                  </a:cubicBezTo>
                  <a:cubicBezTo>
                    <a:pt x="931" y="391"/>
                    <a:pt x="963" y="377"/>
                    <a:pt x="999" y="377"/>
                  </a:cubicBezTo>
                  <a:cubicBezTo>
                    <a:pt x="1030" y="377"/>
                    <a:pt x="1059" y="388"/>
                    <a:pt x="1082" y="404"/>
                  </a:cubicBezTo>
                  <a:cubicBezTo>
                    <a:pt x="1247" y="311"/>
                    <a:pt x="1443" y="238"/>
                    <a:pt x="1674" y="196"/>
                  </a:cubicBezTo>
                  <a:cubicBezTo>
                    <a:pt x="1563" y="161"/>
                    <a:pt x="1445" y="142"/>
                    <a:pt x="1322" y="142"/>
                  </a:cubicBezTo>
                  <a:cubicBezTo>
                    <a:pt x="1081" y="142"/>
                    <a:pt x="858" y="215"/>
                    <a:pt x="671" y="338"/>
                  </a:cubicBezTo>
                  <a:close/>
                  <a:moveTo>
                    <a:pt x="1665" y="1242"/>
                  </a:moveTo>
                  <a:cubicBezTo>
                    <a:pt x="1529" y="1242"/>
                    <a:pt x="1418" y="1131"/>
                    <a:pt x="1418" y="995"/>
                  </a:cubicBezTo>
                  <a:cubicBezTo>
                    <a:pt x="1418" y="858"/>
                    <a:pt x="1529" y="747"/>
                    <a:pt x="1665" y="747"/>
                  </a:cubicBezTo>
                  <a:cubicBezTo>
                    <a:pt x="1802" y="747"/>
                    <a:pt x="1912" y="858"/>
                    <a:pt x="1912" y="995"/>
                  </a:cubicBezTo>
                  <a:cubicBezTo>
                    <a:pt x="1912" y="1131"/>
                    <a:pt x="1802" y="1242"/>
                    <a:pt x="1665" y="1242"/>
                  </a:cubicBezTo>
                  <a:close/>
                  <a:moveTo>
                    <a:pt x="1665" y="834"/>
                  </a:moveTo>
                  <a:cubicBezTo>
                    <a:pt x="1576" y="834"/>
                    <a:pt x="1504" y="906"/>
                    <a:pt x="1504" y="995"/>
                  </a:cubicBezTo>
                  <a:cubicBezTo>
                    <a:pt x="1504" y="1083"/>
                    <a:pt x="1576" y="1155"/>
                    <a:pt x="1665" y="1155"/>
                  </a:cubicBezTo>
                  <a:cubicBezTo>
                    <a:pt x="1754" y="1155"/>
                    <a:pt x="1826" y="1083"/>
                    <a:pt x="1826" y="995"/>
                  </a:cubicBezTo>
                  <a:cubicBezTo>
                    <a:pt x="1826" y="906"/>
                    <a:pt x="1754" y="834"/>
                    <a:pt x="1665" y="834"/>
                  </a:cubicBezTo>
                  <a:close/>
                  <a:moveTo>
                    <a:pt x="1665" y="1063"/>
                  </a:moveTo>
                  <a:cubicBezTo>
                    <a:pt x="1621" y="1063"/>
                    <a:pt x="1585" y="1027"/>
                    <a:pt x="1585" y="983"/>
                  </a:cubicBezTo>
                  <a:cubicBezTo>
                    <a:pt x="1585" y="939"/>
                    <a:pt x="1621" y="903"/>
                    <a:pt x="1665" y="903"/>
                  </a:cubicBezTo>
                  <a:cubicBezTo>
                    <a:pt x="1709" y="903"/>
                    <a:pt x="1745" y="939"/>
                    <a:pt x="1745" y="983"/>
                  </a:cubicBezTo>
                  <a:cubicBezTo>
                    <a:pt x="1745" y="1027"/>
                    <a:pt x="1709" y="1063"/>
                    <a:pt x="1665" y="106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900"/>
            </a:p>
          </p:txBody>
        </p:sp>
        <p:sp>
          <p:nvSpPr>
            <p:cNvPr id="22" name="矩形 21"/>
            <p:cNvSpPr/>
            <p:nvPr/>
          </p:nvSpPr>
          <p:spPr>
            <a:xfrm>
              <a:off x="1472329" y="1849417"/>
              <a:ext cx="7509549" cy="830997"/>
            </a:xfrm>
            <a:prstGeom prst="rect">
              <a:avLst/>
            </a:prstGeom>
          </p:spPr>
          <p:txBody>
            <a:bodyPr wrap="square">
              <a:spAutoFit/>
            </a:bodyPr>
            <a:lstStyle/>
            <a:p>
              <a:r>
                <a:rPr lang="en-US" altLang="zh-CN" sz="1600" b="1" dirty="0">
                  <a:solidFill>
                    <a:schemeClr val="bg1"/>
                  </a:solidFill>
                  <a:latin typeface="Arial" charset="0"/>
                  <a:ea typeface="Arial" charset="0"/>
                  <a:cs typeface="Arial" charset="0"/>
                </a:rPr>
                <a:t>Microsoft deploys network virtualization of FPGA acceleration architecture for large-scale processing in FPGA cloud, flexible and scalable Hardware &amp; Software architecture </a:t>
              </a:r>
              <a:endParaRPr lang="zh-CN" altLang="en-US" sz="1600" b="1" dirty="0">
                <a:solidFill>
                  <a:schemeClr val="bg1"/>
                </a:solidFill>
                <a:latin typeface="Arial" charset="0"/>
                <a:ea typeface="Arial" charset="0"/>
                <a:cs typeface="Arial" charset="0"/>
              </a:endParaRPr>
            </a:p>
          </p:txBody>
        </p:sp>
        <p:sp>
          <p:nvSpPr>
            <p:cNvPr id="23" name="KSO_Shape"/>
            <p:cNvSpPr>
              <a:spLocks/>
            </p:cNvSpPr>
            <p:nvPr/>
          </p:nvSpPr>
          <p:spPr bwMode="auto">
            <a:xfrm>
              <a:off x="535524" y="2987549"/>
              <a:ext cx="640739" cy="643742"/>
            </a:xfrm>
            <a:custGeom>
              <a:avLst/>
              <a:gdLst/>
              <a:ahLst/>
              <a:cxnLst/>
              <a:rect l="0" t="0" r="r" b="b"/>
              <a:pathLst>
                <a:path w="1647825" h="1824038">
                  <a:moveTo>
                    <a:pt x="984667" y="1001712"/>
                  </a:moveTo>
                  <a:lnTo>
                    <a:pt x="990761" y="1001712"/>
                  </a:lnTo>
                  <a:lnTo>
                    <a:pt x="1530189" y="1001712"/>
                  </a:lnTo>
                  <a:lnTo>
                    <a:pt x="1536548" y="1001712"/>
                  </a:lnTo>
                  <a:lnTo>
                    <a:pt x="1542377" y="1002243"/>
                  </a:lnTo>
                  <a:lnTo>
                    <a:pt x="1548206" y="1003040"/>
                  </a:lnTo>
                  <a:lnTo>
                    <a:pt x="1554034" y="1004102"/>
                  </a:lnTo>
                  <a:lnTo>
                    <a:pt x="1559598" y="1005429"/>
                  </a:lnTo>
                  <a:lnTo>
                    <a:pt x="1565427" y="1006757"/>
                  </a:lnTo>
                  <a:lnTo>
                    <a:pt x="1570726" y="1008615"/>
                  </a:lnTo>
                  <a:lnTo>
                    <a:pt x="1576025" y="1010739"/>
                  </a:lnTo>
                  <a:lnTo>
                    <a:pt x="1581059" y="1013129"/>
                  </a:lnTo>
                  <a:lnTo>
                    <a:pt x="1586358" y="1015518"/>
                  </a:lnTo>
                  <a:lnTo>
                    <a:pt x="1591392" y="1018439"/>
                  </a:lnTo>
                  <a:lnTo>
                    <a:pt x="1596161" y="1021359"/>
                  </a:lnTo>
                  <a:lnTo>
                    <a:pt x="1600665" y="1024545"/>
                  </a:lnTo>
                  <a:lnTo>
                    <a:pt x="1604904" y="1027997"/>
                  </a:lnTo>
                  <a:lnTo>
                    <a:pt x="1609143" y="1031713"/>
                  </a:lnTo>
                  <a:lnTo>
                    <a:pt x="1613382" y="1035430"/>
                  </a:lnTo>
                  <a:lnTo>
                    <a:pt x="1617356" y="1039413"/>
                  </a:lnTo>
                  <a:lnTo>
                    <a:pt x="1621065" y="1043661"/>
                  </a:lnTo>
                  <a:lnTo>
                    <a:pt x="1624510" y="1048174"/>
                  </a:lnTo>
                  <a:lnTo>
                    <a:pt x="1627689" y="1052422"/>
                  </a:lnTo>
                  <a:lnTo>
                    <a:pt x="1630869" y="1057201"/>
                  </a:lnTo>
                  <a:lnTo>
                    <a:pt x="1633518" y="1061980"/>
                  </a:lnTo>
                  <a:lnTo>
                    <a:pt x="1636167" y="1066759"/>
                  </a:lnTo>
                  <a:lnTo>
                    <a:pt x="1638552" y="1071804"/>
                  </a:lnTo>
                  <a:lnTo>
                    <a:pt x="1640671" y="1077379"/>
                  </a:lnTo>
                  <a:lnTo>
                    <a:pt x="1642526" y="1082689"/>
                  </a:lnTo>
                  <a:lnTo>
                    <a:pt x="1644116" y="1087999"/>
                  </a:lnTo>
                  <a:lnTo>
                    <a:pt x="1645441" y="1093840"/>
                  </a:lnTo>
                  <a:lnTo>
                    <a:pt x="1646500" y="1099416"/>
                  </a:lnTo>
                  <a:lnTo>
                    <a:pt x="1647295" y="1104991"/>
                  </a:lnTo>
                  <a:lnTo>
                    <a:pt x="1647560" y="1111098"/>
                  </a:lnTo>
                  <a:lnTo>
                    <a:pt x="1647825" y="1116673"/>
                  </a:lnTo>
                  <a:lnTo>
                    <a:pt x="1647560" y="1122780"/>
                  </a:lnTo>
                  <a:lnTo>
                    <a:pt x="1647295" y="1128621"/>
                  </a:lnTo>
                  <a:lnTo>
                    <a:pt x="1646500" y="1134196"/>
                  </a:lnTo>
                  <a:lnTo>
                    <a:pt x="1645441" y="1140037"/>
                  </a:lnTo>
                  <a:lnTo>
                    <a:pt x="1644116" y="1145613"/>
                  </a:lnTo>
                  <a:lnTo>
                    <a:pt x="1642526" y="1150923"/>
                  </a:lnTo>
                  <a:lnTo>
                    <a:pt x="1640671" y="1156498"/>
                  </a:lnTo>
                  <a:lnTo>
                    <a:pt x="1638552" y="1161543"/>
                  </a:lnTo>
                  <a:lnTo>
                    <a:pt x="1636167" y="1166587"/>
                  </a:lnTo>
                  <a:lnTo>
                    <a:pt x="1633518" y="1171632"/>
                  </a:lnTo>
                  <a:lnTo>
                    <a:pt x="1630869" y="1176411"/>
                  </a:lnTo>
                  <a:lnTo>
                    <a:pt x="1627689" y="1181190"/>
                  </a:lnTo>
                  <a:lnTo>
                    <a:pt x="1624510" y="1185703"/>
                  </a:lnTo>
                  <a:lnTo>
                    <a:pt x="1621065" y="1189951"/>
                  </a:lnTo>
                  <a:lnTo>
                    <a:pt x="1617356" y="1193934"/>
                  </a:lnTo>
                  <a:lnTo>
                    <a:pt x="1613382" y="1198182"/>
                  </a:lnTo>
                  <a:lnTo>
                    <a:pt x="1609143" y="1201899"/>
                  </a:lnTo>
                  <a:lnTo>
                    <a:pt x="1604904" y="1205616"/>
                  </a:lnTo>
                  <a:lnTo>
                    <a:pt x="1600665" y="1209067"/>
                  </a:lnTo>
                  <a:lnTo>
                    <a:pt x="1596161" y="1212253"/>
                  </a:lnTo>
                  <a:lnTo>
                    <a:pt x="1591392" y="1215174"/>
                  </a:lnTo>
                  <a:lnTo>
                    <a:pt x="1586358" y="1217829"/>
                  </a:lnTo>
                  <a:lnTo>
                    <a:pt x="1581059" y="1220484"/>
                  </a:lnTo>
                  <a:lnTo>
                    <a:pt x="1576025" y="1222608"/>
                  </a:lnTo>
                  <a:lnTo>
                    <a:pt x="1570726" y="1224732"/>
                  </a:lnTo>
                  <a:lnTo>
                    <a:pt x="1565427" y="1226590"/>
                  </a:lnTo>
                  <a:lnTo>
                    <a:pt x="1559598" y="1228183"/>
                  </a:lnTo>
                  <a:lnTo>
                    <a:pt x="1554034" y="1229511"/>
                  </a:lnTo>
                  <a:lnTo>
                    <a:pt x="1548206" y="1230573"/>
                  </a:lnTo>
                  <a:lnTo>
                    <a:pt x="1542377" y="1231369"/>
                  </a:lnTo>
                  <a:lnTo>
                    <a:pt x="1536548" y="1231635"/>
                  </a:lnTo>
                  <a:lnTo>
                    <a:pt x="1530189" y="1231900"/>
                  </a:lnTo>
                  <a:lnTo>
                    <a:pt x="990761" y="1231900"/>
                  </a:lnTo>
                  <a:lnTo>
                    <a:pt x="984667" y="1231635"/>
                  </a:lnTo>
                  <a:lnTo>
                    <a:pt x="978838" y="1231369"/>
                  </a:lnTo>
                  <a:lnTo>
                    <a:pt x="972745" y="1230573"/>
                  </a:lnTo>
                  <a:lnTo>
                    <a:pt x="967181" y="1229511"/>
                  </a:lnTo>
                  <a:lnTo>
                    <a:pt x="961352" y="1228183"/>
                  </a:lnTo>
                  <a:lnTo>
                    <a:pt x="955788" y="1226590"/>
                  </a:lnTo>
                  <a:lnTo>
                    <a:pt x="950489" y="1224732"/>
                  </a:lnTo>
                  <a:lnTo>
                    <a:pt x="944925" y="1222608"/>
                  </a:lnTo>
                  <a:lnTo>
                    <a:pt x="939627" y="1220484"/>
                  </a:lnTo>
                  <a:lnTo>
                    <a:pt x="934593" y="1217829"/>
                  </a:lnTo>
                  <a:lnTo>
                    <a:pt x="929824" y="1215174"/>
                  </a:lnTo>
                  <a:lnTo>
                    <a:pt x="925055" y="1212253"/>
                  </a:lnTo>
                  <a:lnTo>
                    <a:pt x="920286" y="1209067"/>
                  </a:lnTo>
                  <a:lnTo>
                    <a:pt x="915781" y="1205616"/>
                  </a:lnTo>
                  <a:lnTo>
                    <a:pt x="911542" y="1201899"/>
                  </a:lnTo>
                  <a:lnTo>
                    <a:pt x="907568" y="1198182"/>
                  </a:lnTo>
                  <a:lnTo>
                    <a:pt x="903594" y="1193934"/>
                  </a:lnTo>
                  <a:lnTo>
                    <a:pt x="900150" y="1189951"/>
                  </a:lnTo>
                  <a:lnTo>
                    <a:pt x="896440" y="1185703"/>
                  </a:lnTo>
                  <a:lnTo>
                    <a:pt x="893261" y="1181190"/>
                  </a:lnTo>
                  <a:lnTo>
                    <a:pt x="890347" y="1176411"/>
                  </a:lnTo>
                  <a:lnTo>
                    <a:pt x="887167" y="1171632"/>
                  </a:lnTo>
                  <a:lnTo>
                    <a:pt x="884783" y="1166587"/>
                  </a:lnTo>
                  <a:lnTo>
                    <a:pt x="882398" y="1161543"/>
                  </a:lnTo>
                  <a:lnTo>
                    <a:pt x="880279" y="1156498"/>
                  </a:lnTo>
                  <a:lnTo>
                    <a:pt x="878689" y="1150923"/>
                  </a:lnTo>
                  <a:lnTo>
                    <a:pt x="876834" y="1145613"/>
                  </a:lnTo>
                  <a:lnTo>
                    <a:pt x="875510" y="1140037"/>
                  </a:lnTo>
                  <a:lnTo>
                    <a:pt x="874450" y="1134196"/>
                  </a:lnTo>
                  <a:lnTo>
                    <a:pt x="873920" y="1128621"/>
                  </a:lnTo>
                  <a:lnTo>
                    <a:pt x="873125" y="1122780"/>
                  </a:lnTo>
                  <a:lnTo>
                    <a:pt x="873125" y="1116673"/>
                  </a:lnTo>
                  <a:lnTo>
                    <a:pt x="873125" y="1111098"/>
                  </a:lnTo>
                  <a:lnTo>
                    <a:pt x="873920" y="1104991"/>
                  </a:lnTo>
                  <a:lnTo>
                    <a:pt x="874450" y="1099416"/>
                  </a:lnTo>
                  <a:lnTo>
                    <a:pt x="875510" y="1093840"/>
                  </a:lnTo>
                  <a:lnTo>
                    <a:pt x="876834" y="1087999"/>
                  </a:lnTo>
                  <a:lnTo>
                    <a:pt x="878689" y="1082689"/>
                  </a:lnTo>
                  <a:lnTo>
                    <a:pt x="880279" y="1077379"/>
                  </a:lnTo>
                  <a:lnTo>
                    <a:pt x="882398" y="1071804"/>
                  </a:lnTo>
                  <a:lnTo>
                    <a:pt x="884783" y="1066759"/>
                  </a:lnTo>
                  <a:lnTo>
                    <a:pt x="887167" y="1061980"/>
                  </a:lnTo>
                  <a:lnTo>
                    <a:pt x="890347" y="1057201"/>
                  </a:lnTo>
                  <a:lnTo>
                    <a:pt x="893261" y="1052422"/>
                  </a:lnTo>
                  <a:lnTo>
                    <a:pt x="896440" y="1048174"/>
                  </a:lnTo>
                  <a:lnTo>
                    <a:pt x="900150" y="1043661"/>
                  </a:lnTo>
                  <a:lnTo>
                    <a:pt x="903594" y="1039413"/>
                  </a:lnTo>
                  <a:lnTo>
                    <a:pt x="907568" y="1035430"/>
                  </a:lnTo>
                  <a:lnTo>
                    <a:pt x="911542" y="1031713"/>
                  </a:lnTo>
                  <a:lnTo>
                    <a:pt x="915781" y="1027997"/>
                  </a:lnTo>
                  <a:lnTo>
                    <a:pt x="920286" y="1024545"/>
                  </a:lnTo>
                  <a:lnTo>
                    <a:pt x="925055" y="1021359"/>
                  </a:lnTo>
                  <a:lnTo>
                    <a:pt x="929824" y="1018439"/>
                  </a:lnTo>
                  <a:lnTo>
                    <a:pt x="934593" y="1015518"/>
                  </a:lnTo>
                  <a:lnTo>
                    <a:pt x="939627" y="1013129"/>
                  </a:lnTo>
                  <a:lnTo>
                    <a:pt x="944925" y="1010739"/>
                  </a:lnTo>
                  <a:lnTo>
                    <a:pt x="950489" y="1008615"/>
                  </a:lnTo>
                  <a:lnTo>
                    <a:pt x="955788" y="1006757"/>
                  </a:lnTo>
                  <a:lnTo>
                    <a:pt x="961352" y="1005429"/>
                  </a:lnTo>
                  <a:lnTo>
                    <a:pt x="967181" y="1004102"/>
                  </a:lnTo>
                  <a:lnTo>
                    <a:pt x="972745" y="1003040"/>
                  </a:lnTo>
                  <a:lnTo>
                    <a:pt x="978838" y="1002243"/>
                  </a:lnTo>
                  <a:lnTo>
                    <a:pt x="984667" y="1001712"/>
                  </a:lnTo>
                  <a:close/>
                  <a:moveTo>
                    <a:pt x="710407" y="800017"/>
                  </a:moveTo>
                  <a:lnTo>
                    <a:pt x="719935" y="800017"/>
                  </a:lnTo>
                  <a:lnTo>
                    <a:pt x="729729" y="800281"/>
                  </a:lnTo>
                  <a:lnTo>
                    <a:pt x="739522" y="800810"/>
                  </a:lnTo>
                  <a:lnTo>
                    <a:pt x="749050" y="801604"/>
                  </a:lnTo>
                  <a:lnTo>
                    <a:pt x="768637" y="803190"/>
                  </a:lnTo>
                  <a:lnTo>
                    <a:pt x="787694" y="805571"/>
                  </a:lnTo>
                  <a:lnTo>
                    <a:pt x="806222" y="809009"/>
                  </a:lnTo>
                  <a:lnTo>
                    <a:pt x="825014" y="812711"/>
                  </a:lnTo>
                  <a:lnTo>
                    <a:pt x="843806" y="817207"/>
                  </a:lnTo>
                  <a:lnTo>
                    <a:pt x="862070" y="822232"/>
                  </a:lnTo>
                  <a:lnTo>
                    <a:pt x="880333" y="828315"/>
                  </a:lnTo>
                  <a:lnTo>
                    <a:pt x="898331" y="834398"/>
                  </a:lnTo>
                  <a:lnTo>
                    <a:pt x="916329" y="841538"/>
                  </a:lnTo>
                  <a:lnTo>
                    <a:pt x="934063" y="849472"/>
                  </a:lnTo>
                  <a:lnTo>
                    <a:pt x="951532" y="857671"/>
                  </a:lnTo>
                  <a:lnTo>
                    <a:pt x="968736" y="866663"/>
                  </a:lnTo>
                  <a:lnTo>
                    <a:pt x="985941" y="875919"/>
                  </a:lnTo>
                  <a:lnTo>
                    <a:pt x="1002351" y="885969"/>
                  </a:lnTo>
                  <a:lnTo>
                    <a:pt x="973236" y="888349"/>
                  </a:lnTo>
                  <a:lnTo>
                    <a:pt x="959208" y="889672"/>
                  </a:lnTo>
                  <a:lnTo>
                    <a:pt x="946503" y="891258"/>
                  </a:lnTo>
                  <a:lnTo>
                    <a:pt x="934328" y="892845"/>
                  </a:lnTo>
                  <a:lnTo>
                    <a:pt x="923476" y="894167"/>
                  </a:lnTo>
                  <a:lnTo>
                    <a:pt x="913947" y="896019"/>
                  </a:lnTo>
                  <a:lnTo>
                    <a:pt x="906007" y="897870"/>
                  </a:lnTo>
                  <a:lnTo>
                    <a:pt x="898596" y="899986"/>
                  </a:lnTo>
                  <a:lnTo>
                    <a:pt x="890920" y="902630"/>
                  </a:lnTo>
                  <a:lnTo>
                    <a:pt x="883244" y="905540"/>
                  </a:lnTo>
                  <a:lnTo>
                    <a:pt x="875304" y="909242"/>
                  </a:lnTo>
                  <a:lnTo>
                    <a:pt x="867628" y="912945"/>
                  </a:lnTo>
                  <a:lnTo>
                    <a:pt x="859952" y="917176"/>
                  </a:lnTo>
                  <a:lnTo>
                    <a:pt x="851747" y="921937"/>
                  </a:lnTo>
                  <a:lnTo>
                    <a:pt x="844071" y="926962"/>
                  </a:lnTo>
                  <a:lnTo>
                    <a:pt x="836131" y="932251"/>
                  </a:lnTo>
                  <a:lnTo>
                    <a:pt x="828455" y="938334"/>
                  </a:lnTo>
                  <a:lnTo>
                    <a:pt x="820779" y="944416"/>
                  </a:lnTo>
                  <a:lnTo>
                    <a:pt x="813368" y="951028"/>
                  </a:lnTo>
                  <a:lnTo>
                    <a:pt x="805957" y="958169"/>
                  </a:lnTo>
                  <a:lnTo>
                    <a:pt x="798811" y="965574"/>
                  </a:lnTo>
                  <a:lnTo>
                    <a:pt x="791929" y="973244"/>
                  </a:lnTo>
                  <a:lnTo>
                    <a:pt x="785312" y="981442"/>
                  </a:lnTo>
                  <a:lnTo>
                    <a:pt x="778695" y="989641"/>
                  </a:lnTo>
                  <a:lnTo>
                    <a:pt x="772607" y="998368"/>
                  </a:lnTo>
                  <a:lnTo>
                    <a:pt x="766784" y="1007360"/>
                  </a:lnTo>
                  <a:lnTo>
                    <a:pt x="761490" y="1016881"/>
                  </a:lnTo>
                  <a:lnTo>
                    <a:pt x="756197" y="1026402"/>
                  </a:lnTo>
                  <a:lnTo>
                    <a:pt x="751432" y="1036451"/>
                  </a:lnTo>
                  <a:lnTo>
                    <a:pt x="747462" y="1046501"/>
                  </a:lnTo>
                  <a:lnTo>
                    <a:pt x="743492" y="1056815"/>
                  </a:lnTo>
                  <a:lnTo>
                    <a:pt x="740316" y="1067923"/>
                  </a:lnTo>
                  <a:lnTo>
                    <a:pt x="737140" y="1079031"/>
                  </a:lnTo>
                  <a:lnTo>
                    <a:pt x="735287" y="1090138"/>
                  </a:lnTo>
                  <a:lnTo>
                    <a:pt x="733434" y="1101775"/>
                  </a:lnTo>
                  <a:lnTo>
                    <a:pt x="732111" y="1113412"/>
                  </a:lnTo>
                  <a:lnTo>
                    <a:pt x="731846" y="1125577"/>
                  </a:lnTo>
                  <a:lnTo>
                    <a:pt x="731846" y="1137743"/>
                  </a:lnTo>
                  <a:lnTo>
                    <a:pt x="732905" y="1150173"/>
                  </a:lnTo>
                  <a:lnTo>
                    <a:pt x="734228" y="1162867"/>
                  </a:lnTo>
                  <a:lnTo>
                    <a:pt x="736346" y="1174768"/>
                  </a:lnTo>
                  <a:lnTo>
                    <a:pt x="738992" y="1186405"/>
                  </a:lnTo>
                  <a:lnTo>
                    <a:pt x="742433" y="1197513"/>
                  </a:lnTo>
                  <a:lnTo>
                    <a:pt x="745874" y="1208620"/>
                  </a:lnTo>
                  <a:lnTo>
                    <a:pt x="750109" y="1219199"/>
                  </a:lnTo>
                  <a:lnTo>
                    <a:pt x="754873" y="1229513"/>
                  </a:lnTo>
                  <a:lnTo>
                    <a:pt x="759902" y="1239299"/>
                  </a:lnTo>
                  <a:lnTo>
                    <a:pt x="765461" y="1248555"/>
                  </a:lnTo>
                  <a:lnTo>
                    <a:pt x="771548" y="1257547"/>
                  </a:lnTo>
                  <a:lnTo>
                    <a:pt x="778165" y="1266274"/>
                  </a:lnTo>
                  <a:lnTo>
                    <a:pt x="784782" y="1274473"/>
                  </a:lnTo>
                  <a:lnTo>
                    <a:pt x="791929" y="1282407"/>
                  </a:lnTo>
                  <a:lnTo>
                    <a:pt x="799605" y="1289812"/>
                  </a:lnTo>
                  <a:lnTo>
                    <a:pt x="807545" y="1296953"/>
                  </a:lnTo>
                  <a:lnTo>
                    <a:pt x="815485" y="1303829"/>
                  </a:lnTo>
                  <a:lnTo>
                    <a:pt x="824220" y="1309912"/>
                  </a:lnTo>
                  <a:lnTo>
                    <a:pt x="832690" y="1315994"/>
                  </a:lnTo>
                  <a:lnTo>
                    <a:pt x="841689" y="1321284"/>
                  </a:lnTo>
                  <a:lnTo>
                    <a:pt x="850953" y="1326573"/>
                  </a:lnTo>
                  <a:lnTo>
                    <a:pt x="860481" y="1331334"/>
                  </a:lnTo>
                  <a:lnTo>
                    <a:pt x="870010" y="1335565"/>
                  </a:lnTo>
                  <a:lnTo>
                    <a:pt x="879803" y="1339532"/>
                  </a:lnTo>
                  <a:lnTo>
                    <a:pt x="889861" y="1342970"/>
                  </a:lnTo>
                  <a:lnTo>
                    <a:pt x="899919" y="1346144"/>
                  </a:lnTo>
                  <a:lnTo>
                    <a:pt x="910242" y="1349053"/>
                  </a:lnTo>
                  <a:lnTo>
                    <a:pt x="920300" y="1350904"/>
                  </a:lnTo>
                  <a:lnTo>
                    <a:pt x="930622" y="1353020"/>
                  </a:lnTo>
                  <a:lnTo>
                    <a:pt x="941209" y="1354607"/>
                  </a:lnTo>
                  <a:lnTo>
                    <a:pt x="951797" y="1355400"/>
                  </a:lnTo>
                  <a:lnTo>
                    <a:pt x="962384" y="1356194"/>
                  </a:lnTo>
                  <a:lnTo>
                    <a:pt x="972707" y="1356458"/>
                  </a:lnTo>
                  <a:lnTo>
                    <a:pt x="1352790" y="1356458"/>
                  </a:lnTo>
                  <a:lnTo>
                    <a:pt x="1360466" y="1380260"/>
                  </a:lnTo>
                  <a:lnTo>
                    <a:pt x="1367877" y="1404327"/>
                  </a:lnTo>
                  <a:lnTo>
                    <a:pt x="1375023" y="1428658"/>
                  </a:lnTo>
                  <a:lnTo>
                    <a:pt x="1381640" y="1453253"/>
                  </a:lnTo>
                  <a:lnTo>
                    <a:pt x="1387728" y="1478378"/>
                  </a:lnTo>
                  <a:lnTo>
                    <a:pt x="1393286" y="1503502"/>
                  </a:lnTo>
                  <a:lnTo>
                    <a:pt x="1398315" y="1529156"/>
                  </a:lnTo>
                  <a:lnTo>
                    <a:pt x="1402815" y="1555074"/>
                  </a:lnTo>
                  <a:lnTo>
                    <a:pt x="1407049" y="1581256"/>
                  </a:lnTo>
                  <a:lnTo>
                    <a:pt x="1410490" y="1607703"/>
                  </a:lnTo>
                  <a:lnTo>
                    <a:pt x="1413667" y="1634414"/>
                  </a:lnTo>
                  <a:lnTo>
                    <a:pt x="1416313" y="1661126"/>
                  </a:lnTo>
                  <a:lnTo>
                    <a:pt x="1417901" y="1688366"/>
                  </a:lnTo>
                  <a:lnTo>
                    <a:pt x="1419490" y="1715606"/>
                  </a:lnTo>
                  <a:lnTo>
                    <a:pt x="1420284" y="1742846"/>
                  </a:lnTo>
                  <a:lnTo>
                    <a:pt x="1420813" y="1770880"/>
                  </a:lnTo>
                  <a:lnTo>
                    <a:pt x="1420284" y="1797327"/>
                  </a:lnTo>
                  <a:lnTo>
                    <a:pt x="1419490" y="1824038"/>
                  </a:lnTo>
                  <a:lnTo>
                    <a:pt x="1059" y="1824038"/>
                  </a:lnTo>
                  <a:lnTo>
                    <a:pt x="265" y="1797327"/>
                  </a:lnTo>
                  <a:lnTo>
                    <a:pt x="0" y="1770880"/>
                  </a:lnTo>
                  <a:lnTo>
                    <a:pt x="265" y="1745756"/>
                  </a:lnTo>
                  <a:lnTo>
                    <a:pt x="794" y="1720896"/>
                  </a:lnTo>
                  <a:lnTo>
                    <a:pt x="2118" y="1696035"/>
                  </a:lnTo>
                  <a:lnTo>
                    <a:pt x="3441" y="1671704"/>
                  </a:lnTo>
                  <a:lnTo>
                    <a:pt x="5559" y="1647109"/>
                  </a:lnTo>
                  <a:lnTo>
                    <a:pt x="8205" y="1622778"/>
                  </a:lnTo>
                  <a:lnTo>
                    <a:pt x="11117" y="1598976"/>
                  </a:lnTo>
                  <a:lnTo>
                    <a:pt x="14293" y="1575173"/>
                  </a:lnTo>
                  <a:lnTo>
                    <a:pt x="17999" y="1551371"/>
                  </a:lnTo>
                  <a:lnTo>
                    <a:pt x="22234" y="1528362"/>
                  </a:lnTo>
                  <a:lnTo>
                    <a:pt x="26998" y="1505089"/>
                  </a:lnTo>
                  <a:lnTo>
                    <a:pt x="31762" y="1482081"/>
                  </a:lnTo>
                  <a:lnTo>
                    <a:pt x="37056" y="1459601"/>
                  </a:lnTo>
                  <a:lnTo>
                    <a:pt x="43143" y="1436856"/>
                  </a:lnTo>
                  <a:lnTo>
                    <a:pt x="49496" y="1414906"/>
                  </a:lnTo>
                  <a:lnTo>
                    <a:pt x="55848" y="1392955"/>
                  </a:lnTo>
                  <a:lnTo>
                    <a:pt x="62730" y="1371268"/>
                  </a:lnTo>
                  <a:lnTo>
                    <a:pt x="69876" y="1349846"/>
                  </a:lnTo>
                  <a:lnTo>
                    <a:pt x="77552" y="1328689"/>
                  </a:lnTo>
                  <a:lnTo>
                    <a:pt x="85757" y="1307796"/>
                  </a:lnTo>
                  <a:lnTo>
                    <a:pt x="93962" y="1287696"/>
                  </a:lnTo>
                  <a:lnTo>
                    <a:pt x="102697" y="1267332"/>
                  </a:lnTo>
                  <a:lnTo>
                    <a:pt x="111961" y="1247497"/>
                  </a:lnTo>
                  <a:lnTo>
                    <a:pt x="121489" y="1227926"/>
                  </a:lnTo>
                  <a:lnTo>
                    <a:pt x="131018" y="1208885"/>
                  </a:lnTo>
                  <a:lnTo>
                    <a:pt x="141076" y="1189843"/>
                  </a:lnTo>
                  <a:lnTo>
                    <a:pt x="151398" y="1171330"/>
                  </a:lnTo>
                  <a:lnTo>
                    <a:pt x="162250" y="1153346"/>
                  </a:lnTo>
                  <a:lnTo>
                    <a:pt x="173102" y="1135363"/>
                  </a:lnTo>
                  <a:lnTo>
                    <a:pt x="184484" y="1118172"/>
                  </a:lnTo>
                  <a:lnTo>
                    <a:pt x="196130" y="1100982"/>
                  </a:lnTo>
                  <a:lnTo>
                    <a:pt x="208040" y="1084320"/>
                  </a:lnTo>
                  <a:lnTo>
                    <a:pt x="220216" y="1067923"/>
                  </a:lnTo>
                  <a:lnTo>
                    <a:pt x="232656" y="1052055"/>
                  </a:lnTo>
                  <a:lnTo>
                    <a:pt x="245625" y="1036716"/>
                  </a:lnTo>
                  <a:lnTo>
                    <a:pt x="258330" y="1021641"/>
                  </a:lnTo>
                  <a:lnTo>
                    <a:pt x="271829" y="1006831"/>
                  </a:lnTo>
                  <a:lnTo>
                    <a:pt x="285327" y="992814"/>
                  </a:lnTo>
                  <a:lnTo>
                    <a:pt x="299091" y="979062"/>
                  </a:lnTo>
                  <a:lnTo>
                    <a:pt x="313119" y="965574"/>
                  </a:lnTo>
                  <a:lnTo>
                    <a:pt x="327412" y="952879"/>
                  </a:lnTo>
                  <a:lnTo>
                    <a:pt x="341969" y="940714"/>
                  </a:lnTo>
                  <a:lnTo>
                    <a:pt x="356792" y="928548"/>
                  </a:lnTo>
                  <a:lnTo>
                    <a:pt x="371614" y="917176"/>
                  </a:lnTo>
                  <a:lnTo>
                    <a:pt x="386965" y="906069"/>
                  </a:lnTo>
                  <a:lnTo>
                    <a:pt x="402317" y="895754"/>
                  </a:lnTo>
                  <a:lnTo>
                    <a:pt x="417933" y="885704"/>
                  </a:lnTo>
                  <a:lnTo>
                    <a:pt x="434079" y="876184"/>
                  </a:lnTo>
                  <a:lnTo>
                    <a:pt x="449695" y="867192"/>
                  </a:lnTo>
                  <a:lnTo>
                    <a:pt x="466105" y="858993"/>
                  </a:lnTo>
                  <a:lnTo>
                    <a:pt x="482516" y="850795"/>
                  </a:lnTo>
                  <a:lnTo>
                    <a:pt x="499190" y="843654"/>
                  </a:lnTo>
                  <a:lnTo>
                    <a:pt x="515865" y="836778"/>
                  </a:lnTo>
                  <a:lnTo>
                    <a:pt x="532805" y="830695"/>
                  </a:lnTo>
                  <a:lnTo>
                    <a:pt x="550009" y="824612"/>
                  </a:lnTo>
                  <a:lnTo>
                    <a:pt x="567214" y="819587"/>
                  </a:lnTo>
                  <a:lnTo>
                    <a:pt x="584683" y="815091"/>
                  </a:lnTo>
                  <a:lnTo>
                    <a:pt x="602152" y="811389"/>
                  </a:lnTo>
                  <a:lnTo>
                    <a:pt x="619885" y="807686"/>
                  </a:lnTo>
                  <a:lnTo>
                    <a:pt x="637619" y="805042"/>
                  </a:lnTo>
                  <a:lnTo>
                    <a:pt x="655618" y="802661"/>
                  </a:lnTo>
                  <a:lnTo>
                    <a:pt x="673881" y="801075"/>
                  </a:lnTo>
                  <a:lnTo>
                    <a:pt x="692144" y="800281"/>
                  </a:lnTo>
                  <a:lnTo>
                    <a:pt x="710407" y="800017"/>
                  </a:lnTo>
                  <a:close/>
                  <a:moveTo>
                    <a:pt x="717024" y="0"/>
                  </a:moveTo>
                  <a:lnTo>
                    <a:pt x="726288" y="265"/>
                  </a:lnTo>
                  <a:lnTo>
                    <a:pt x="735552" y="529"/>
                  </a:lnTo>
                  <a:lnTo>
                    <a:pt x="744286" y="1322"/>
                  </a:lnTo>
                  <a:lnTo>
                    <a:pt x="753550" y="1851"/>
                  </a:lnTo>
                  <a:lnTo>
                    <a:pt x="762549" y="2909"/>
                  </a:lnTo>
                  <a:lnTo>
                    <a:pt x="771548" y="4232"/>
                  </a:lnTo>
                  <a:lnTo>
                    <a:pt x="780547" y="5818"/>
                  </a:lnTo>
                  <a:lnTo>
                    <a:pt x="789017" y="7141"/>
                  </a:lnTo>
                  <a:lnTo>
                    <a:pt x="798016" y="8992"/>
                  </a:lnTo>
                  <a:lnTo>
                    <a:pt x="806751" y="11108"/>
                  </a:lnTo>
                  <a:lnTo>
                    <a:pt x="814956" y="13488"/>
                  </a:lnTo>
                  <a:lnTo>
                    <a:pt x="823691" y="15868"/>
                  </a:lnTo>
                  <a:lnTo>
                    <a:pt x="831896" y="18513"/>
                  </a:lnTo>
                  <a:lnTo>
                    <a:pt x="840366" y="21422"/>
                  </a:lnTo>
                  <a:lnTo>
                    <a:pt x="848306" y="24331"/>
                  </a:lnTo>
                  <a:lnTo>
                    <a:pt x="856511" y="27769"/>
                  </a:lnTo>
                  <a:lnTo>
                    <a:pt x="864452" y="30943"/>
                  </a:lnTo>
                  <a:lnTo>
                    <a:pt x="872392" y="34645"/>
                  </a:lnTo>
                  <a:lnTo>
                    <a:pt x="880068" y="38348"/>
                  </a:lnTo>
                  <a:lnTo>
                    <a:pt x="888008" y="42315"/>
                  </a:lnTo>
                  <a:lnTo>
                    <a:pt x="895419" y="46546"/>
                  </a:lnTo>
                  <a:lnTo>
                    <a:pt x="902831" y="50778"/>
                  </a:lnTo>
                  <a:lnTo>
                    <a:pt x="910242" y="55274"/>
                  </a:lnTo>
                  <a:lnTo>
                    <a:pt x="917388" y="59770"/>
                  </a:lnTo>
                  <a:lnTo>
                    <a:pt x="924534" y="64530"/>
                  </a:lnTo>
                  <a:lnTo>
                    <a:pt x="931416" y="69555"/>
                  </a:lnTo>
                  <a:lnTo>
                    <a:pt x="938298" y="74580"/>
                  </a:lnTo>
                  <a:lnTo>
                    <a:pt x="944915" y="80134"/>
                  </a:lnTo>
                  <a:lnTo>
                    <a:pt x="951532" y="85423"/>
                  </a:lnTo>
                  <a:lnTo>
                    <a:pt x="958149" y="90977"/>
                  </a:lnTo>
                  <a:lnTo>
                    <a:pt x="964501" y="96795"/>
                  </a:lnTo>
                  <a:lnTo>
                    <a:pt x="970324" y="102614"/>
                  </a:lnTo>
                  <a:lnTo>
                    <a:pt x="976677" y="108697"/>
                  </a:lnTo>
                  <a:lnTo>
                    <a:pt x="982235" y="114779"/>
                  </a:lnTo>
                  <a:lnTo>
                    <a:pt x="987793" y="121127"/>
                  </a:lnTo>
                  <a:lnTo>
                    <a:pt x="993616" y="127738"/>
                  </a:lnTo>
                  <a:lnTo>
                    <a:pt x="998910" y="134085"/>
                  </a:lnTo>
                  <a:lnTo>
                    <a:pt x="1004204" y="140697"/>
                  </a:lnTo>
                  <a:lnTo>
                    <a:pt x="1009233" y="147573"/>
                  </a:lnTo>
                  <a:lnTo>
                    <a:pt x="1013997" y="154450"/>
                  </a:lnTo>
                  <a:lnTo>
                    <a:pt x="1018761" y="161590"/>
                  </a:lnTo>
                  <a:lnTo>
                    <a:pt x="1023526" y="168731"/>
                  </a:lnTo>
                  <a:lnTo>
                    <a:pt x="1027760" y="175871"/>
                  </a:lnTo>
                  <a:lnTo>
                    <a:pt x="1032260" y="183277"/>
                  </a:lnTo>
                  <a:lnTo>
                    <a:pt x="1036230" y="190682"/>
                  </a:lnTo>
                  <a:lnTo>
                    <a:pt x="1039936" y="198351"/>
                  </a:lnTo>
                  <a:lnTo>
                    <a:pt x="1043906" y="206021"/>
                  </a:lnTo>
                  <a:lnTo>
                    <a:pt x="1047082" y="213955"/>
                  </a:lnTo>
                  <a:lnTo>
                    <a:pt x="1050523" y="221889"/>
                  </a:lnTo>
                  <a:lnTo>
                    <a:pt x="1053699" y="229823"/>
                  </a:lnTo>
                  <a:lnTo>
                    <a:pt x="1056611" y="238022"/>
                  </a:lnTo>
                  <a:lnTo>
                    <a:pt x="1059258" y="245956"/>
                  </a:lnTo>
                  <a:lnTo>
                    <a:pt x="1061640" y="254419"/>
                  </a:lnTo>
                  <a:lnTo>
                    <a:pt x="1064022" y="262617"/>
                  </a:lnTo>
                  <a:lnTo>
                    <a:pt x="1066139" y="271080"/>
                  </a:lnTo>
                  <a:lnTo>
                    <a:pt x="1068257" y="279543"/>
                  </a:lnTo>
                  <a:lnTo>
                    <a:pt x="1069845" y="288271"/>
                  </a:lnTo>
                  <a:lnTo>
                    <a:pt x="1071168" y="296734"/>
                  </a:lnTo>
                  <a:lnTo>
                    <a:pt x="1072492" y="305461"/>
                  </a:lnTo>
                  <a:lnTo>
                    <a:pt x="1073550" y="314453"/>
                  </a:lnTo>
                  <a:lnTo>
                    <a:pt x="1074344" y="323180"/>
                  </a:lnTo>
                  <a:lnTo>
                    <a:pt x="1074874" y="332172"/>
                  </a:lnTo>
                  <a:lnTo>
                    <a:pt x="1075403" y="341164"/>
                  </a:lnTo>
                  <a:lnTo>
                    <a:pt x="1075403" y="350156"/>
                  </a:lnTo>
                  <a:lnTo>
                    <a:pt x="1075403" y="359412"/>
                  </a:lnTo>
                  <a:lnTo>
                    <a:pt x="1074874" y="368140"/>
                  </a:lnTo>
                  <a:lnTo>
                    <a:pt x="1074344" y="377132"/>
                  </a:lnTo>
                  <a:lnTo>
                    <a:pt x="1073550" y="385859"/>
                  </a:lnTo>
                  <a:lnTo>
                    <a:pt x="1072492" y="394587"/>
                  </a:lnTo>
                  <a:lnTo>
                    <a:pt x="1071168" y="403314"/>
                  </a:lnTo>
                  <a:lnTo>
                    <a:pt x="1069845" y="412042"/>
                  </a:lnTo>
                  <a:lnTo>
                    <a:pt x="1068257" y="420505"/>
                  </a:lnTo>
                  <a:lnTo>
                    <a:pt x="1066139" y="429232"/>
                  </a:lnTo>
                  <a:lnTo>
                    <a:pt x="1064022" y="437431"/>
                  </a:lnTo>
                  <a:lnTo>
                    <a:pt x="1061640" y="445894"/>
                  </a:lnTo>
                  <a:lnTo>
                    <a:pt x="1059258" y="454092"/>
                  </a:lnTo>
                  <a:lnTo>
                    <a:pt x="1056611" y="462555"/>
                  </a:lnTo>
                  <a:lnTo>
                    <a:pt x="1053699" y="470489"/>
                  </a:lnTo>
                  <a:lnTo>
                    <a:pt x="1050523" y="478423"/>
                  </a:lnTo>
                  <a:lnTo>
                    <a:pt x="1047082" y="486357"/>
                  </a:lnTo>
                  <a:lnTo>
                    <a:pt x="1043906" y="494027"/>
                  </a:lnTo>
                  <a:lnTo>
                    <a:pt x="1039936" y="501696"/>
                  </a:lnTo>
                  <a:lnTo>
                    <a:pt x="1036230" y="509366"/>
                  </a:lnTo>
                  <a:lnTo>
                    <a:pt x="1032260" y="516771"/>
                  </a:lnTo>
                  <a:lnTo>
                    <a:pt x="1027760" y="524441"/>
                  </a:lnTo>
                  <a:lnTo>
                    <a:pt x="1023526" y="531581"/>
                  </a:lnTo>
                  <a:lnTo>
                    <a:pt x="1018761" y="538722"/>
                  </a:lnTo>
                  <a:lnTo>
                    <a:pt x="1013997" y="545863"/>
                  </a:lnTo>
                  <a:lnTo>
                    <a:pt x="1009233" y="552474"/>
                  </a:lnTo>
                  <a:lnTo>
                    <a:pt x="1004204" y="559351"/>
                  </a:lnTo>
                  <a:lnTo>
                    <a:pt x="998910" y="566227"/>
                  </a:lnTo>
                  <a:lnTo>
                    <a:pt x="993616" y="572838"/>
                  </a:lnTo>
                  <a:lnTo>
                    <a:pt x="987793" y="578921"/>
                  </a:lnTo>
                  <a:lnTo>
                    <a:pt x="982235" y="585533"/>
                  </a:lnTo>
                  <a:lnTo>
                    <a:pt x="976677" y="591616"/>
                  </a:lnTo>
                  <a:lnTo>
                    <a:pt x="970324" y="597434"/>
                  </a:lnTo>
                  <a:lnTo>
                    <a:pt x="964501" y="603517"/>
                  </a:lnTo>
                  <a:lnTo>
                    <a:pt x="958149" y="609071"/>
                  </a:lnTo>
                  <a:lnTo>
                    <a:pt x="951532" y="614624"/>
                  </a:lnTo>
                  <a:lnTo>
                    <a:pt x="944915" y="620178"/>
                  </a:lnTo>
                  <a:lnTo>
                    <a:pt x="938298" y="625468"/>
                  </a:lnTo>
                  <a:lnTo>
                    <a:pt x="931416" y="630493"/>
                  </a:lnTo>
                  <a:lnTo>
                    <a:pt x="924534" y="635517"/>
                  </a:lnTo>
                  <a:lnTo>
                    <a:pt x="917388" y="640278"/>
                  </a:lnTo>
                  <a:lnTo>
                    <a:pt x="910242" y="645038"/>
                  </a:lnTo>
                  <a:lnTo>
                    <a:pt x="902831" y="649534"/>
                  </a:lnTo>
                  <a:lnTo>
                    <a:pt x="895419" y="653766"/>
                  </a:lnTo>
                  <a:lnTo>
                    <a:pt x="888008" y="657733"/>
                  </a:lnTo>
                  <a:lnTo>
                    <a:pt x="880068" y="661700"/>
                  </a:lnTo>
                  <a:lnTo>
                    <a:pt x="872392" y="665667"/>
                  </a:lnTo>
                  <a:lnTo>
                    <a:pt x="864452" y="669105"/>
                  </a:lnTo>
                  <a:lnTo>
                    <a:pt x="856511" y="672807"/>
                  </a:lnTo>
                  <a:lnTo>
                    <a:pt x="848306" y="675981"/>
                  </a:lnTo>
                  <a:lnTo>
                    <a:pt x="840366" y="678890"/>
                  </a:lnTo>
                  <a:lnTo>
                    <a:pt x="831896" y="681535"/>
                  </a:lnTo>
                  <a:lnTo>
                    <a:pt x="823691" y="684180"/>
                  </a:lnTo>
                  <a:lnTo>
                    <a:pt x="814956" y="687089"/>
                  </a:lnTo>
                  <a:lnTo>
                    <a:pt x="806751" y="688940"/>
                  </a:lnTo>
                  <a:lnTo>
                    <a:pt x="798016" y="691056"/>
                  </a:lnTo>
                  <a:lnTo>
                    <a:pt x="789017" y="692907"/>
                  </a:lnTo>
                  <a:lnTo>
                    <a:pt x="780547" y="694758"/>
                  </a:lnTo>
                  <a:lnTo>
                    <a:pt x="771548" y="696081"/>
                  </a:lnTo>
                  <a:lnTo>
                    <a:pt x="762549" y="697403"/>
                  </a:lnTo>
                  <a:lnTo>
                    <a:pt x="753550" y="698196"/>
                  </a:lnTo>
                  <a:lnTo>
                    <a:pt x="744286" y="699254"/>
                  </a:lnTo>
                  <a:lnTo>
                    <a:pt x="735552" y="699783"/>
                  </a:lnTo>
                  <a:lnTo>
                    <a:pt x="726288" y="700048"/>
                  </a:lnTo>
                  <a:lnTo>
                    <a:pt x="717024" y="700048"/>
                  </a:lnTo>
                  <a:lnTo>
                    <a:pt x="707760" y="700048"/>
                  </a:lnTo>
                  <a:lnTo>
                    <a:pt x="698496" y="699783"/>
                  </a:lnTo>
                  <a:lnTo>
                    <a:pt x="689232" y="699254"/>
                  </a:lnTo>
                  <a:lnTo>
                    <a:pt x="680498" y="698196"/>
                  </a:lnTo>
                  <a:lnTo>
                    <a:pt x="671234" y="697403"/>
                  </a:lnTo>
                  <a:lnTo>
                    <a:pt x="662235" y="696081"/>
                  </a:lnTo>
                  <a:lnTo>
                    <a:pt x="653235" y="694758"/>
                  </a:lnTo>
                  <a:lnTo>
                    <a:pt x="644766" y="692907"/>
                  </a:lnTo>
                  <a:lnTo>
                    <a:pt x="636031" y="691056"/>
                  </a:lnTo>
                  <a:lnTo>
                    <a:pt x="627561" y="688940"/>
                  </a:lnTo>
                  <a:lnTo>
                    <a:pt x="618827" y="687089"/>
                  </a:lnTo>
                  <a:lnTo>
                    <a:pt x="610092" y="684180"/>
                  </a:lnTo>
                  <a:lnTo>
                    <a:pt x="601887" y="681535"/>
                  </a:lnTo>
                  <a:lnTo>
                    <a:pt x="593417" y="678890"/>
                  </a:lnTo>
                  <a:lnTo>
                    <a:pt x="585477" y="675981"/>
                  </a:lnTo>
                  <a:lnTo>
                    <a:pt x="577536" y="672807"/>
                  </a:lnTo>
                  <a:lnTo>
                    <a:pt x="569331" y="669105"/>
                  </a:lnTo>
                  <a:lnTo>
                    <a:pt x="561391" y="665667"/>
                  </a:lnTo>
                  <a:lnTo>
                    <a:pt x="553715" y="661700"/>
                  </a:lnTo>
                  <a:lnTo>
                    <a:pt x="545775" y="657733"/>
                  </a:lnTo>
                  <a:lnTo>
                    <a:pt x="538363" y="653766"/>
                  </a:lnTo>
                  <a:lnTo>
                    <a:pt x="530952" y="649534"/>
                  </a:lnTo>
                  <a:lnTo>
                    <a:pt x="523541" y="645038"/>
                  </a:lnTo>
                  <a:lnTo>
                    <a:pt x="516395" y="640278"/>
                  </a:lnTo>
                  <a:lnTo>
                    <a:pt x="509248" y="635517"/>
                  </a:lnTo>
                  <a:lnTo>
                    <a:pt x="502367" y="630493"/>
                  </a:lnTo>
                  <a:lnTo>
                    <a:pt x="495485" y="625468"/>
                  </a:lnTo>
                  <a:lnTo>
                    <a:pt x="488603" y="620178"/>
                  </a:lnTo>
                  <a:lnTo>
                    <a:pt x="482251" y="614624"/>
                  </a:lnTo>
                  <a:lnTo>
                    <a:pt x="475898" y="609071"/>
                  </a:lnTo>
                  <a:lnTo>
                    <a:pt x="469546" y="603517"/>
                  </a:lnTo>
                  <a:lnTo>
                    <a:pt x="463458" y="597434"/>
                  </a:lnTo>
                  <a:lnTo>
                    <a:pt x="457371" y="591616"/>
                  </a:lnTo>
                  <a:lnTo>
                    <a:pt x="451548" y="585533"/>
                  </a:lnTo>
                  <a:lnTo>
                    <a:pt x="445989" y="578921"/>
                  </a:lnTo>
                  <a:lnTo>
                    <a:pt x="440166" y="572838"/>
                  </a:lnTo>
                  <a:lnTo>
                    <a:pt x="434873" y="566227"/>
                  </a:lnTo>
                  <a:lnTo>
                    <a:pt x="429579" y="559351"/>
                  </a:lnTo>
                  <a:lnTo>
                    <a:pt x="424550" y="552474"/>
                  </a:lnTo>
                  <a:lnTo>
                    <a:pt x="419786" y="545863"/>
                  </a:lnTo>
                  <a:lnTo>
                    <a:pt x="415022" y="538722"/>
                  </a:lnTo>
                  <a:lnTo>
                    <a:pt x="410257" y="531581"/>
                  </a:lnTo>
                  <a:lnTo>
                    <a:pt x="406022" y="524441"/>
                  </a:lnTo>
                  <a:lnTo>
                    <a:pt x="401523" y="516771"/>
                  </a:lnTo>
                  <a:lnTo>
                    <a:pt x="397553" y="509366"/>
                  </a:lnTo>
                  <a:lnTo>
                    <a:pt x="393847" y="501696"/>
                  </a:lnTo>
                  <a:lnTo>
                    <a:pt x="389877" y="494027"/>
                  </a:lnTo>
                  <a:lnTo>
                    <a:pt x="386701" y="486357"/>
                  </a:lnTo>
                  <a:lnTo>
                    <a:pt x="383260" y="478423"/>
                  </a:lnTo>
                  <a:lnTo>
                    <a:pt x="380084" y="470489"/>
                  </a:lnTo>
                  <a:lnTo>
                    <a:pt x="377172" y="462555"/>
                  </a:lnTo>
                  <a:lnTo>
                    <a:pt x="374525" y="454092"/>
                  </a:lnTo>
                  <a:lnTo>
                    <a:pt x="372143" y="445894"/>
                  </a:lnTo>
                  <a:lnTo>
                    <a:pt x="369761" y="437431"/>
                  </a:lnTo>
                  <a:lnTo>
                    <a:pt x="367644" y="429232"/>
                  </a:lnTo>
                  <a:lnTo>
                    <a:pt x="365791" y="420505"/>
                  </a:lnTo>
                  <a:lnTo>
                    <a:pt x="363938" y="412042"/>
                  </a:lnTo>
                  <a:lnTo>
                    <a:pt x="362615" y="403314"/>
                  </a:lnTo>
                  <a:lnTo>
                    <a:pt x="361291" y="394587"/>
                  </a:lnTo>
                  <a:lnTo>
                    <a:pt x="360232" y="385859"/>
                  </a:lnTo>
                  <a:lnTo>
                    <a:pt x="359438" y="377132"/>
                  </a:lnTo>
                  <a:lnTo>
                    <a:pt x="358909" y="368140"/>
                  </a:lnTo>
                  <a:lnTo>
                    <a:pt x="358380" y="359412"/>
                  </a:lnTo>
                  <a:lnTo>
                    <a:pt x="358380" y="350156"/>
                  </a:lnTo>
                  <a:lnTo>
                    <a:pt x="358380" y="341164"/>
                  </a:lnTo>
                  <a:lnTo>
                    <a:pt x="358909" y="332172"/>
                  </a:lnTo>
                  <a:lnTo>
                    <a:pt x="359438" y="323180"/>
                  </a:lnTo>
                  <a:lnTo>
                    <a:pt x="360232" y="314453"/>
                  </a:lnTo>
                  <a:lnTo>
                    <a:pt x="361291" y="305461"/>
                  </a:lnTo>
                  <a:lnTo>
                    <a:pt x="362615" y="296734"/>
                  </a:lnTo>
                  <a:lnTo>
                    <a:pt x="363938" y="288271"/>
                  </a:lnTo>
                  <a:lnTo>
                    <a:pt x="365791" y="279543"/>
                  </a:lnTo>
                  <a:lnTo>
                    <a:pt x="367644" y="271080"/>
                  </a:lnTo>
                  <a:lnTo>
                    <a:pt x="369761" y="262617"/>
                  </a:lnTo>
                  <a:lnTo>
                    <a:pt x="372143" y="254419"/>
                  </a:lnTo>
                  <a:lnTo>
                    <a:pt x="374525" y="245956"/>
                  </a:lnTo>
                  <a:lnTo>
                    <a:pt x="377172" y="238022"/>
                  </a:lnTo>
                  <a:lnTo>
                    <a:pt x="380084" y="229823"/>
                  </a:lnTo>
                  <a:lnTo>
                    <a:pt x="383260" y="221889"/>
                  </a:lnTo>
                  <a:lnTo>
                    <a:pt x="386701" y="213955"/>
                  </a:lnTo>
                  <a:lnTo>
                    <a:pt x="389877" y="206021"/>
                  </a:lnTo>
                  <a:lnTo>
                    <a:pt x="393847" y="198351"/>
                  </a:lnTo>
                  <a:lnTo>
                    <a:pt x="397553" y="190682"/>
                  </a:lnTo>
                  <a:lnTo>
                    <a:pt x="401523" y="183277"/>
                  </a:lnTo>
                  <a:lnTo>
                    <a:pt x="406022" y="175871"/>
                  </a:lnTo>
                  <a:lnTo>
                    <a:pt x="410257" y="168731"/>
                  </a:lnTo>
                  <a:lnTo>
                    <a:pt x="415022" y="161590"/>
                  </a:lnTo>
                  <a:lnTo>
                    <a:pt x="419786" y="154450"/>
                  </a:lnTo>
                  <a:lnTo>
                    <a:pt x="424550" y="147573"/>
                  </a:lnTo>
                  <a:lnTo>
                    <a:pt x="429579" y="140697"/>
                  </a:lnTo>
                  <a:lnTo>
                    <a:pt x="434873" y="134085"/>
                  </a:lnTo>
                  <a:lnTo>
                    <a:pt x="440166" y="127738"/>
                  </a:lnTo>
                  <a:lnTo>
                    <a:pt x="445989" y="121127"/>
                  </a:lnTo>
                  <a:lnTo>
                    <a:pt x="451548" y="114779"/>
                  </a:lnTo>
                  <a:lnTo>
                    <a:pt x="457371" y="108697"/>
                  </a:lnTo>
                  <a:lnTo>
                    <a:pt x="463458" y="102614"/>
                  </a:lnTo>
                  <a:lnTo>
                    <a:pt x="469546" y="96795"/>
                  </a:lnTo>
                  <a:lnTo>
                    <a:pt x="475898" y="90977"/>
                  </a:lnTo>
                  <a:lnTo>
                    <a:pt x="482251" y="85423"/>
                  </a:lnTo>
                  <a:lnTo>
                    <a:pt x="488603" y="80134"/>
                  </a:lnTo>
                  <a:lnTo>
                    <a:pt x="495485" y="74580"/>
                  </a:lnTo>
                  <a:lnTo>
                    <a:pt x="502367" y="69555"/>
                  </a:lnTo>
                  <a:lnTo>
                    <a:pt x="509248" y="64530"/>
                  </a:lnTo>
                  <a:lnTo>
                    <a:pt x="516395" y="59770"/>
                  </a:lnTo>
                  <a:lnTo>
                    <a:pt x="523541" y="55274"/>
                  </a:lnTo>
                  <a:lnTo>
                    <a:pt x="530952" y="50778"/>
                  </a:lnTo>
                  <a:lnTo>
                    <a:pt x="538363" y="46546"/>
                  </a:lnTo>
                  <a:lnTo>
                    <a:pt x="545775" y="42315"/>
                  </a:lnTo>
                  <a:lnTo>
                    <a:pt x="553715" y="38348"/>
                  </a:lnTo>
                  <a:lnTo>
                    <a:pt x="561391" y="34645"/>
                  </a:lnTo>
                  <a:lnTo>
                    <a:pt x="569331" y="30943"/>
                  </a:lnTo>
                  <a:lnTo>
                    <a:pt x="577536" y="27769"/>
                  </a:lnTo>
                  <a:lnTo>
                    <a:pt x="585477" y="24331"/>
                  </a:lnTo>
                  <a:lnTo>
                    <a:pt x="593417" y="21422"/>
                  </a:lnTo>
                  <a:lnTo>
                    <a:pt x="601887" y="18513"/>
                  </a:lnTo>
                  <a:lnTo>
                    <a:pt x="610092" y="15868"/>
                  </a:lnTo>
                  <a:lnTo>
                    <a:pt x="618827" y="13488"/>
                  </a:lnTo>
                  <a:lnTo>
                    <a:pt x="627561" y="11108"/>
                  </a:lnTo>
                  <a:lnTo>
                    <a:pt x="636031" y="8992"/>
                  </a:lnTo>
                  <a:lnTo>
                    <a:pt x="644766" y="7141"/>
                  </a:lnTo>
                  <a:lnTo>
                    <a:pt x="653235" y="5818"/>
                  </a:lnTo>
                  <a:lnTo>
                    <a:pt x="662235" y="4232"/>
                  </a:lnTo>
                  <a:lnTo>
                    <a:pt x="671234" y="2909"/>
                  </a:lnTo>
                  <a:lnTo>
                    <a:pt x="680498" y="1851"/>
                  </a:lnTo>
                  <a:lnTo>
                    <a:pt x="689232" y="1322"/>
                  </a:lnTo>
                  <a:lnTo>
                    <a:pt x="698496" y="529"/>
                  </a:lnTo>
                  <a:lnTo>
                    <a:pt x="707760" y="265"/>
                  </a:lnTo>
                  <a:lnTo>
                    <a:pt x="7170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900">
                <a:solidFill>
                  <a:srgbClr val="FFFFFF"/>
                </a:solidFill>
              </a:endParaRPr>
            </a:p>
          </p:txBody>
        </p:sp>
        <p:sp>
          <p:nvSpPr>
            <p:cNvPr id="24" name="文本框 23"/>
            <p:cNvSpPr txBox="1"/>
            <p:nvPr/>
          </p:nvSpPr>
          <p:spPr>
            <a:xfrm>
              <a:off x="1461527" y="2920389"/>
              <a:ext cx="7616054" cy="830997"/>
            </a:xfrm>
            <a:prstGeom prst="rect">
              <a:avLst/>
            </a:prstGeom>
            <a:noFill/>
          </p:spPr>
          <p:txBody>
            <a:bodyPr wrap="square" rtlCol="0">
              <a:spAutoFit/>
            </a:bodyPr>
            <a:lstStyle/>
            <a:p>
              <a:r>
                <a:rPr lang="en-US" altLang="zh-CN" sz="1600" b="1" dirty="0">
                  <a:solidFill>
                    <a:schemeClr val="bg1"/>
                  </a:solidFill>
                  <a:latin typeface="Arial" charset="0"/>
                  <a:ea typeface="Arial" charset="0"/>
                  <a:cs typeface="Arial" charset="0"/>
                </a:rPr>
                <a:t>Intelligent robot remotely supported and updated, virtual intelligent assistant inference applications are supported and updated through the powerful cloud platform with AI / DL technologies in the background.</a:t>
              </a:r>
              <a:endParaRPr lang="zh-CN" altLang="en-US" sz="1600" b="1" dirty="0">
                <a:solidFill>
                  <a:schemeClr val="bg1"/>
                </a:solidFill>
                <a:latin typeface="Arial" charset="0"/>
                <a:ea typeface="Arial" charset="0"/>
                <a:cs typeface="Arial" charset="0"/>
              </a:endParaRPr>
            </a:p>
          </p:txBody>
        </p:sp>
        <p:sp>
          <p:nvSpPr>
            <p:cNvPr id="25" name="KSO_Shape"/>
            <p:cNvSpPr>
              <a:spLocks/>
            </p:cNvSpPr>
            <p:nvPr/>
          </p:nvSpPr>
          <p:spPr bwMode="auto">
            <a:xfrm>
              <a:off x="455415" y="5096561"/>
              <a:ext cx="800398" cy="440219"/>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900">
                <a:solidFill>
                  <a:srgbClr val="FFFFFF"/>
                </a:solidFill>
              </a:endParaRPr>
            </a:p>
          </p:txBody>
        </p:sp>
        <p:sp>
          <p:nvSpPr>
            <p:cNvPr id="26" name="文本框 25"/>
            <p:cNvSpPr txBox="1"/>
            <p:nvPr/>
          </p:nvSpPr>
          <p:spPr>
            <a:xfrm>
              <a:off x="1443018" y="4849834"/>
              <a:ext cx="7750505" cy="830997"/>
            </a:xfrm>
            <a:prstGeom prst="rect">
              <a:avLst/>
            </a:prstGeom>
            <a:noFill/>
          </p:spPr>
          <p:txBody>
            <a:bodyPr wrap="square" rtlCol="0">
              <a:spAutoFit/>
            </a:bodyPr>
            <a:lstStyle/>
            <a:p>
              <a:r>
                <a:rPr lang="en-US" altLang="zh-CN" sz="1600" b="1" dirty="0">
                  <a:solidFill>
                    <a:schemeClr val="bg1"/>
                  </a:solidFill>
                  <a:latin typeface="Arial" charset="0"/>
                  <a:ea typeface="Arial" charset="0"/>
                  <a:cs typeface="Arial" charset="0"/>
                </a:rPr>
                <a:t>Alibaba Cloud combines the system and algorithms to achieve the fastest model building with AI technology, supports multi-person simultaneous development, A / B test</a:t>
              </a:r>
              <a:endParaRPr lang="zh-CN" altLang="en-US" sz="1600" b="1" dirty="0">
                <a:solidFill>
                  <a:schemeClr val="bg1"/>
                </a:solidFill>
                <a:latin typeface="Arial" charset="0"/>
                <a:ea typeface="Arial" charset="0"/>
                <a:cs typeface="Arial" charset="0"/>
              </a:endParaRPr>
            </a:p>
          </p:txBody>
        </p:sp>
        <p:sp>
          <p:nvSpPr>
            <p:cNvPr id="27" name="文本框 26"/>
            <p:cNvSpPr txBox="1"/>
            <p:nvPr/>
          </p:nvSpPr>
          <p:spPr>
            <a:xfrm>
              <a:off x="1472329" y="4006698"/>
              <a:ext cx="7426673" cy="584775"/>
            </a:xfrm>
            <a:prstGeom prst="rect">
              <a:avLst/>
            </a:prstGeom>
            <a:noFill/>
          </p:spPr>
          <p:txBody>
            <a:bodyPr wrap="square" rtlCol="0">
              <a:spAutoFit/>
            </a:bodyPr>
            <a:lstStyle/>
            <a:p>
              <a:r>
                <a:rPr lang="en-US" altLang="zh-CN" sz="1600" b="1" dirty="0">
                  <a:solidFill>
                    <a:schemeClr val="bg1"/>
                  </a:solidFill>
                  <a:latin typeface="Arial" charset="0"/>
                  <a:ea typeface="Arial" charset="0"/>
                  <a:cs typeface="Arial" charset="0"/>
                </a:rPr>
                <a:t>Baidu's powerful cloud database technology supports the Apollo research program and realize the development of </a:t>
              </a:r>
              <a:r>
                <a:rPr lang="en-US" altLang="zh-CN" sz="1600" b="1" dirty="0" err="1">
                  <a:solidFill>
                    <a:schemeClr val="bg1"/>
                  </a:solidFill>
                  <a:latin typeface="Arial" charset="0"/>
                  <a:ea typeface="Arial" charset="0"/>
                  <a:cs typeface="Arial" charset="0"/>
                </a:rPr>
                <a:t>DuerOS</a:t>
              </a:r>
              <a:r>
                <a:rPr lang="en-US" altLang="zh-CN" sz="1600" b="1" dirty="0">
                  <a:solidFill>
                    <a:schemeClr val="bg1"/>
                  </a:solidFill>
                  <a:latin typeface="Arial" charset="0"/>
                  <a:ea typeface="Arial" charset="0"/>
                  <a:cs typeface="Arial" charset="0"/>
                </a:rPr>
                <a:t> system.</a:t>
              </a:r>
              <a:endParaRPr lang="zh-CN" altLang="en-US" sz="1600" b="1" dirty="0">
                <a:solidFill>
                  <a:schemeClr val="bg1"/>
                </a:solidFill>
                <a:latin typeface="Arial" charset="0"/>
                <a:ea typeface="Arial" charset="0"/>
                <a:cs typeface="Arial" charset="0"/>
              </a:endParaRPr>
            </a:p>
          </p:txBody>
        </p:sp>
        <p:sp>
          <p:nvSpPr>
            <p:cNvPr id="37" name="圆角矩形 1">
              <a:extLst>
                <a:ext uri="{FF2B5EF4-FFF2-40B4-BE49-F238E27FC236}">
                  <a16:creationId xmlns:a16="http://schemas.microsoft.com/office/drawing/2014/main" xmlns="" id="{ABE01205-9E5C-49BB-BEBD-F475227F873E}"/>
                </a:ext>
              </a:extLst>
            </p:cNvPr>
            <p:cNvSpPr>
              <a:spLocks noChangeArrowheads="1"/>
            </p:cNvSpPr>
            <p:nvPr/>
          </p:nvSpPr>
          <p:spPr bwMode="auto">
            <a:xfrm>
              <a:off x="263352" y="1718458"/>
              <a:ext cx="8635650" cy="4100500"/>
            </a:xfrm>
            <a:prstGeom prst="roundRect">
              <a:avLst>
                <a:gd name="adj" fmla="val 4539"/>
              </a:avLst>
            </a:prstGeom>
            <a:gradFill flip="none" rotWithShape="1">
              <a:gsLst>
                <a:gs pos="0">
                  <a:srgbClr val="2CDEED">
                    <a:alpha val="20000"/>
                  </a:srgbClr>
                </a:gs>
                <a:gs pos="84000">
                  <a:srgbClr val="2CDEED">
                    <a:alpha val="0"/>
                  </a:srgbClr>
                </a:gs>
              </a:gsLst>
              <a:path path="circle">
                <a:fillToRect l="100000" b="100000"/>
              </a:path>
              <a:tileRect t="-100000" r="-100000"/>
            </a:gradFill>
            <a:ln w="6350" cap="flat" cmpd="sng" algn="ctr">
              <a:gradFill flip="none" rotWithShape="1">
                <a:gsLst>
                  <a:gs pos="100000">
                    <a:srgbClr val="0070C0"/>
                  </a:gs>
                  <a:gs pos="0">
                    <a:srgbClr val="0FDFFF"/>
                  </a:gs>
                </a:gsLst>
                <a:path path="circle">
                  <a:fillToRect l="100000" t="100000"/>
                </a:path>
                <a:tileRect r="-100000" b="-100000"/>
              </a:gradFill>
              <a:prstDash val="solid"/>
              <a:miter lim="800000"/>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978893" eaLnBrk="1" fontAlgn="auto" latinLnBrk="0" hangingPunct="1">
                <a:lnSpc>
                  <a:spcPct val="100000"/>
                </a:lnSpc>
                <a:spcBef>
                  <a:spcPts val="0"/>
                </a:spcBef>
                <a:spcAft>
                  <a:spcPts val="0"/>
                </a:spcAft>
                <a:buClrTx/>
                <a:buSzTx/>
                <a:buFontTx/>
                <a:buNone/>
                <a:tabLst/>
                <a:defRPr/>
              </a:pPr>
              <a:endParaRPr kumimoji="0" lang="zh-CN" altLang="en-US" sz="4000" b="1" i="0" u="none" strike="noStrike" kern="1500" cap="none" spc="0" normalizeH="0" baseline="0" noProof="0" dirty="0">
                <a:ln>
                  <a:noFill/>
                </a:ln>
                <a:solidFill>
                  <a:prstClr val="white"/>
                </a:solidFill>
                <a:effectLst/>
                <a:uLnTx/>
                <a:uFillTx/>
                <a:latin typeface="Calibri"/>
                <a:ea typeface="微软雅黑" panose="020B0503020204020204" pitchFamily="34" charset="-122"/>
                <a:cs typeface="+mn-cs"/>
                <a:sym typeface="Arial" panose="020B0604020202020204" pitchFamily="34" charset="0"/>
              </a:endParaRPr>
            </a:p>
          </p:txBody>
        </p:sp>
      </p:grpSp>
      <p:sp>
        <p:nvSpPr>
          <p:cNvPr id="39" name="文本框 38">
            <a:extLst>
              <a:ext uri="{FF2B5EF4-FFF2-40B4-BE49-F238E27FC236}">
                <a16:creationId xmlns:a16="http://schemas.microsoft.com/office/drawing/2014/main" xmlns="" id="{9F18B7F1-37C1-4E5C-A1AB-42C94EB726C5}"/>
              </a:ext>
            </a:extLst>
          </p:cNvPr>
          <p:cNvSpPr txBox="1"/>
          <p:nvPr/>
        </p:nvSpPr>
        <p:spPr>
          <a:xfrm>
            <a:off x="9126049" y="2132856"/>
            <a:ext cx="2763506" cy="689186"/>
          </a:xfrm>
          <a:prstGeom prst="roundRect">
            <a:avLst>
              <a:gd name="adj" fmla="val 50000"/>
            </a:avLst>
          </a:prstGeom>
          <a:gradFill flip="none" rotWithShape="1">
            <a:gsLst>
              <a:gs pos="0">
                <a:srgbClr val="2CDEED">
                  <a:alpha val="20000"/>
                </a:srgbClr>
              </a:gs>
              <a:gs pos="84000">
                <a:srgbClr val="2CDEED">
                  <a:alpha val="0"/>
                </a:srgbClr>
              </a:gs>
            </a:gsLst>
            <a:path path="circle">
              <a:fillToRect l="100000" b="100000"/>
            </a:path>
            <a:tileRect t="-100000" r="-100000"/>
          </a:gradFill>
          <a:ln w="6350">
            <a:gradFill flip="none" rotWithShape="1">
              <a:gsLst>
                <a:gs pos="100000">
                  <a:srgbClr val="0070C0"/>
                </a:gs>
                <a:gs pos="0">
                  <a:srgbClr val="0FDFFF"/>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71" tIns="40636" rIns="81271" bIns="40636" numCol="1" spcCol="0" rtlCol="0" fromWordArt="0" anchor="ctr" anchorCtr="0" forceAA="0" compatLnSpc="1">
            <a:prstTxWarp prst="textNoShape">
              <a:avLst/>
            </a:prstTxWarp>
            <a:noAutofit/>
          </a:bodyPr>
          <a:lstStyle>
            <a:defPPr>
              <a:defRPr lang="zh-CN"/>
            </a:defPPr>
            <a:lvl1pPr marR="0" lvl="0" indent="0" algn="ctr" defTabSz="4978893" fontAlgn="auto">
              <a:lnSpc>
                <a:spcPct val="100000"/>
              </a:lnSpc>
              <a:spcBef>
                <a:spcPts val="0"/>
              </a:spcBef>
              <a:spcAft>
                <a:spcPts val="0"/>
              </a:spcAft>
              <a:buClrTx/>
              <a:buSzTx/>
              <a:buFontTx/>
              <a:buNone/>
              <a:tabLst/>
              <a:defRPr kumimoji="0" sz="3600" b="1" i="0" u="none" strike="noStrike" kern="1500" cap="none" spc="0" normalizeH="0" baseline="0">
                <a:ln>
                  <a:noFill/>
                </a:ln>
                <a:solidFill>
                  <a:schemeClr val="bg1"/>
                </a:solidFill>
                <a:effectLst/>
                <a:uLnTx/>
                <a:uFillTx/>
                <a:latin typeface="Calibri" panose="020F0502020204030204"/>
                <a:ea typeface="微软雅黑" panose="020B0503020204020204" pitchFamily="34" charset="-122"/>
              </a:defRPr>
            </a:lvl1pPr>
          </a:lstStyle>
          <a:p>
            <a:endParaRPr lang="en-US" altLang="zh-CN" sz="1600" dirty="0">
              <a:latin typeface="Arial" panose="020B0604020202020204" pitchFamily="34" charset="0"/>
              <a:ea typeface="Arial Unicode MS" panose="020B0604020202020204" pitchFamily="34" charset="-122"/>
              <a:cs typeface="Arial" panose="020B0604020202020204" pitchFamily="34" charset="0"/>
            </a:endParaRPr>
          </a:p>
          <a:p>
            <a:r>
              <a:rPr lang="en-US" altLang="zh-CN" sz="1600" dirty="0">
                <a:latin typeface="Arial" panose="020B0604020202020204" pitchFamily="34" charset="0"/>
                <a:ea typeface="Arial Unicode MS" panose="020B0604020202020204" pitchFamily="34" charset="-122"/>
                <a:cs typeface="Arial" panose="020B0604020202020204" pitchFamily="34" charset="0"/>
              </a:rPr>
              <a:t>Reduced enterprise access costs</a:t>
            </a:r>
            <a:endParaRPr lang="zh-CN" altLang="en-US" sz="1600" dirty="0">
              <a:latin typeface="Arial" panose="020B0604020202020204" pitchFamily="34" charset="0"/>
              <a:ea typeface="Arial Unicode MS" panose="020B0604020202020204" pitchFamily="34" charset="-122"/>
              <a:cs typeface="Arial" panose="020B0604020202020204" pitchFamily="34" charset="0"/>
              <a:sym typeface="+mn-lt"/>
            </a:endParaRPr>
          </a:p>
          <a:p>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0" name="文本框 39">
            <a:extLst>
              <a:ext uri="{FF2B5EF4-FFF2-40B4-BE49-F238E27FC236}">
                <a16:creationId xmlns:a16="http://schemas.microsoft.com/office/drawing/2014/main" xmlns="" id="{9F18B7F1-37C1-4E5C-A1AB-42C94EB726C5}"/>
              </a:ext>
            </a:extLst>
          </p:cNvPr>
          <p:cNvSpPr txBox="1"/>
          <p:nvPr/>
        </p:nvSpPr>
        <p:spPr>
          <a:xfrm>
            <a:off x="9090606" y="4782817"/>
            <a:ext cx="2738449" cy="684421"/>
          </a:xfrm>
          <a:prstGeom prst="roundRect">
            <a:avLst>
              <a:gd name="adj" fmla="val 50000"/>
            </a:avLst>
          </a:prstGeom>
          <a:gradFill flip="none" rotWithShape="1">
            <a:gsLst>
              <a:gs pos="0">
                <a:srgbClr val="2CDEED">
                  <a:alpha val="20000"/>
                </a:srgbClr>
              </a:gs>
              <a:gs pos="84000">
                <a:srgbClr val="2CDEED">
                  <a:alpha val="0"/>
                </a:srgbClr>
              </a:gs>
            </a:gsLst>
            <a:path path="circle">
              <a:fillToRect l="100000" b="100000"/>
            </a:path>
            <a:tileRect t="-100000" r="-100000"/>
          </a:gradFill>
          <a:ln w="6350">
            <a:gradFill flip="none" rotWithShape="1">
              <a:gsLst>
                <a:gs pos="100000">
                  <a:srgbClr val="0070C0"/>
                </a:gs>
                <a:gs pos="0">
                  <a:srgbClr val="0FDFFF"/>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271" tIns="40636" rIns="81271" bIns="40636" numCol="1" spcCol="0" rtlCol="0" fromWordArt="0" anchor="ctr" anchorCtr="0" forceAA="0" compatLnSpc="1">
            <a:prstTxWarp prst="textNoShape">
              <a:avLst/>
            </a:prstTxWarp>
            <a:noAutofit/>
          </a:bodyPr>
          <a:lstStyle>
            <a:defPPr>
              <a:defRPr lang="zh-CN"/>
            </a:defPPr>
            <a:lvl1pPr marR="0" lvl="0" indent="0" algn="ctr" defTabSz="4978893" fontAlgn="auto">
              <a:lnSpc>
                <a:spcPct val="100000"/>
              </a:lnSpc>
              <a:spcBef>
                <a:spcPts val="0"/>
              </a:spcBef>
              <a:spcAft>
                <a:spcPts val="0"/>
              </a:spcAft>
              <a:buClrTx/>
              <a:buSzTx/>
              <a:buFontTx/>
              <a:buNone/>
              <a:tabLst/>
              <a:defRPr kumimoji="0" sz="3600" b="1" i="0" u="none" strike="noStrike" kern="1500" cap="none" spc="0" normalizeH="0" baseline="0">
                <a:ln>
                  <a:noFill/>
                </a:ln>
                <a:solidFill>
                  <a:schemeClr val="bg1"/>
                </a:solidFill>
                <a:effectLst/>
                <a:uLnTx/>
                <a:uFillTx/>
                <a:latin typeface="Calibri" panose="020F0502020204030204"/>
                <a:ea typeface="微软雅黑" panose="020B0503020204020204" pitchFamily="34" charset="-122"/>
              </a:defRPr>
            </a:lvl1pPr>
          </a:lstStyle>
          <a:p>
            <a:r>
              <a:rPr lang="en-US" altLang="zh-CN" sz="1600" dirty="0">
                <a:latin typeface="Arial Unicode MS" panose="020B0604020202020204" pitchFamily="34" charset="-122"/>
                <a:ea typeface="Arial Unicode MS" panose="020B0604020202020204" pitchFamily="34" charset="-122"/>
                <a:cs typeface="Arial Unicode MS" panose="020B0604020202020204" pitchFamily="34" charset="-122"/>
                <a:sym typeface="+mn-lt"/>
              </a:rPr>
              <a:t>More data sharing,  more intelligent AI </a:t>
            </a: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1" name="矩形 40"/>
          <p:cNvSpPr/>
          <p:nvPr/>
        </p:nvSpPr>
        <p:spPr>
          <a:xfrm>
            <a:off x="9591097" y="3485118"/>
            <a:ext cx="1833495" cy="639452"/>
          </a:xfrm>
          <a:prstGeom prst="rect">
            <a:avLst/>
          </a:prstGeom>
          <a:noFill/>
          <a:ln>
            <a:solidFill>
              <a:srgbClr val="00D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600" b="1" dirty="0">
                <a:latin typeface="Arial" panose="020B0604020202020204" pitchFamily="34" charset="0"/>
                <a:cs typeface="Arial" panose="020B0604020202020204" pitchFamily="34" charset="0"/>
              </a:rPr>
              <a:t>Cloud platform </a:t>
            </a:r>
            <a:endParaRPr lang="zh-CN" altLang="en-US" sz="1600" b="1" dirty="0">
              <a:latin typeface="Arial" panose="020B0604020202020204" pitchFamily="34" charset="0"/>
              <a:cs typeface="Arial" panose="020B0604020202020204" pitchFamily="34" charset="0"/>
            </a:endParaRPr>
          </a:p>
        </p:txBody>
      </p:sp>
      <p:sp>
        <p:nvSpPr>
          <p:cNvPr id="43" name="KSO_Shape"/>
          <p:cNvSpPr/>
          <p:nvPr/>
        </p:nvSpPr>
        <p:spPr>
          <a:xfrm>
            <a:off x="9014331" y="3627115"/>
            <a:ext cx="466045" cy="355458"/>
          </a:xfrm>
          <a:custGeom>
            <a:avLst/>
            <a:gdLst>
              <a:gd name="connsiteX0" fmla="*/ 277525 w 494328"/>
              <a:gd name="connsiteY0" fmla="*/ 292250 h 324036"/>
              <a:gd name="connsiteX1" fmla="*/ 309311 w 494328"/>
              <a:gd name="connsiteY1" fmla="*/ 292250 h 324036"/>
              <a:gd name="connsiteX2" fmla="*/ 309311 w 494328"/>
              <a:gd name="connsiteY2" fmla="*/ 324036 h 324036"/>
              <a:gd name="connsiteX3" fmla="*/ 277525 w 494328"/>
              <a:gd name="connsiteY3" fmla="*/ 324036 h 324036"/>
              <a:gd name="connsiteX4" fmla="*/ 323779 w 494328"/>
              <a:gd name="connsiteY4" fmla="*/ 243541 h 324036"/>
              <a:gd name="connsiteX5" fmla="*/ 355565 w 494328"/>
              <a:gd name="connsiteY5" fmla="*/ 243541 h 324036"/>
              <a:gd name="connsiteX6" fmla="*/ 355565 w 494328"/>
              <a:gd name="connsiteY6" fmla="*/ 275328 h 324036"/>
              <a:gd name="connsiteX7" fmla="*/ 323779 w 494328"/>
              <a:gd name="connsiteY7" fmla="*/ 275328 h 324036"/>
              <a:gd name="connsiteX8" fmla="*/ 277525 w 494328"/>
              <a:gd name="connsiteY8" fmla="*/ 243541 h 324036"/>
              <a:gd name="connsiteX9" fmla="*/ 309311 w 494328"/>
              <a:gd name="connsiteY9" fmla="*/ 243541 h 324036"/>
              <a:gd name="connsiteX10" fmla="*/ 309311 w 494328"/>
              <a:gd name="connsiteY10" fmla="*/ 275328 h 324036"/>
              <a:gd name="connsiteX11" fmla="*/ 277525 w 494328"/>
              <a:gd name="connsiteY11" fmla="*/ 275328 h 324036"/>
              <a:gd name="connsiteX12" fmla="*/ 370033 w 494328"/>
              <a:gd name="connsiteY12" fmla="*/ 194833 h 324036"/>
              <a:gd name="connsiteX13" fmla="*/ 401820 w 494328"/>
              <a:gd name="connsiteY13" fmla="*/ 194833 h 324036"/>
              <a:gd name="connsiteX14" fmla="*/ 401820 w 494328"/>
              <a:gd name="connsiteY14" fmla="*/ 226620 h 324036"/>
              <a:gd name="connsiteX15" fmla="*/ 370033 w 494328"/>
              <a:gd name="connsiteY15" fmla="*/ 226620 h 324036"/>
              <a:gd name="connsiteX16" fmla="*/ 323779 w 494328"/>
              <a:gd name="connsiteY16" fmla="*/ 194833 h 324036"/>
              <a:gd name="connsiteX17" fmla="*/ 355565 w 494328"/>
              <a:gd name="connsiteY17" fmla="*/ 194833 h 324036"/>
              <a:gd name="connsiteX18" fmla="*/ 355565 w 494328"/>
              <a:gd name="connsiteY18" fmla="*/ 226620 h 324036"/>
              <a:gd name="connsiteX19" fmla="*/ 323779 w 494328"/>
              <a:gd name="connsiteY19" fmla="*/ 226620 h 324036"/>
              <a:gd name="connsiteX20" fmla="*/ 277525 w 494328"/>
              <a:gd name="connsiteY20" fmla="*/ 194833 h 324036"/>
              <a:gd name="connsiteX21" fmla="*/ 309311 w 494328"/>
              <a:gd name="connsiteY21" fmla="*/ 194833 h 324036"/>
              <a:gd name="connsiteX22" fmla="*/ 309311 w 494328"/>
              <a:gd name="connsiteY22" fmla="*/ 226620 h 324036"/>
              <a:gd name="connsiteX23" fmla="*/ 277525 w 494328"/>
              <a:gd name="connsiteY23" fmla="*/ 226620 h 324036"/>
              <a:gd name="connsiteX24" fmla="*/ 231271 w 494328"/>
              <a:gd name="connsiteY24" fmla="*/ 194833 h 324036"/>
              <a:gd name="connsiteX25" fmla="*/ 263057 w 494328"/>
              <a:gd name="connsiteY25" fmla="*/ 194833 h 324036"/>
              <a:gd name="connsiteX26" fmla="*/ 263057 w 494328"/>
              <a:gd name="connsiteY26" fmla="*/ 226620 h 324036"/>
              <a:gd name="connsiteX27" fmla="*/ 231271 w 494328"/>
              <a:gd name="connsiteY27" fmla="*/ 226620 h 324036"/>
              <a:gd name="connsiteX28" fmla="*/ 185016 w 494328"/>
              <a:gd name="connsiteY28" fmla="*/ 194833 h 324036"/>
              <a:gd name="connsiteX29" fmla="*/ 216803 w 494328"/>
              <a:gd name="connsiteY29" fmla="*/ 194833 h 324036"/>
              <a:gd name="connsiteX30" fmla="*/ 216803 w 494328"/>
              <a:gd name="connsiteY30" fmla="*/ 226620 h 324036"/>
              <a:gd name="connsiteX31" fmla="*/ 185016 w 494328"/>
              <a:gd name="connsiteY31" fmla="*/ 226620 h 324036"/>
              <a:gd name="connsiteX32" fmla="*/ 138762 w 494328"/>
              <a:gd name="connsiteY32" fmla="*/ 194833 h 324036"/>
              <a:gd name="connsiteX33" fmla="*/ 170549 w 494328"/>
              <a:gd name="connsiteY33" fmla="*/ 194833 h 324036"/>
              <a:gd name="connsiteX34" fmla="*/ 170549 w 494328"/>
              <a:gd name="connsiteY34" fmla="*/ 226620 h 324036"/>
              <a:gd name="connsiteX35" fmla="*/ 138762 w 494328"/>
              <a:gd name="connsiteY35" fmla="*/ 226620 h 324036"/>
              <a:gd name="connsiteX36" fmla="*/ 92508 w 494328"/>
              <a:gd name="connsiteY36" fmla="*/ 194833 h 324036"/>
              <a:gd name="connsiteX37" fmla="*/ 124294 w 494328"/>
              <a:gd name="connsiteY37" fmla="*/ 194833 h 324036"/>
              <a:gd name="connsiteX38" fmla="*/ 124294 w 494328"/>
              <a:gd name="connsiteY38" fmla="*/ 226620 h 324036"/>
              <a:gd name="connsiteX39" fmla="*/ 92508 w 494328"/>
              <a:gd name="connsiteY39" fmla="*/ 226620 h 324036"/>
              <a:gd name="connsiteX40" fmla="*/ 46254 w 494328"/>
              <a:gd name="connsiteY40" fmla="*/ 194833 h 324036"/>
              <a:gd name="connsiteX41" fmla="*/ 78040 w 494328"/>
              <a:gd name="connsiteY41" fmla="*/ 194833 h 324036"/>
              <a:gd name="connsiteX42" fmla="*/ 78040 w 494328"/>
              <a:gd name="connsiteY42" fmla="*/ 226620 h 324036"/>
              <a:gd name="connsiteX43" fmla="*/ 46254 w 494328"/>
              <a:gd name="connsiteY43" fmla="*/ 226620 h 324036"/>
              <a:gd name="connsiteX44" fmla="*/ 0 w 494328"/>
              <a:gd name="connsiteY44" fmla="*/ 194833 h 324036"/>
              <a:gd name="connsiteX45" fmla="*/ 31787 w 494328"/>
              <a:gd name="connsiteY45" fmla="*/ 194833 h 324036"/>
              <a:gd name="connsiteX46" fmla="*/ 31787 w 494328"/>
              <a:gd name="connsiteY46" fmla="*/ 226620 h 324036"/>
              <a:gd name="connsiteX47" fmla="*/ 0 w 494328"/>
              <a:gd name="connsiteY47" fmla="*/ 226620 h 324036"/>
              <a:gd name="connsiteX48" fmla="*/ 416287 w 494328"/>
              <a:gd name="connsiteY48" fmla="*/ 170479 h 324036"/>
              <a:gd name="connsiteX49" fmla="*/ 448074 w 494328"/>
              <a:gd name="connsiteY49" fmla="*/ 170479 h 324036"/>
              <a:gd name="connsiteX50" fmla="*/ 448074 w 494328"/>
              <a:gd name="connsiteY50" fmla="*/ 202266 h 324036"/>
              <a:gd name="connsiteX51" fmla="*/ 416287 w 494328"/>
              <a:gd name="connsiteY51" fmla="*/ 202266 h 324036"/>
              <a:gd name="connsiteX52" fmla="*/ 462542 w 494328"/>
              <a:gd name="connsiteY52" fmla="*/ 146125 h 324036"/>
              <a:gd name="connsiteX53" fmla="*/ 494328 w 494328"/>
              <a:gd name="connsiteY53" fmla="*/ 146125 h 324036"/>
              <a:gd name="connsiteX54" fmla="*/ 494328 w 494328"/>
              <a:gd name="connsiteY54" fmla="*/ 177911 h 324036"/>
              <a:gd name="connsiteX55" fmla="*/ 462542 w 494328"/>
              <a:gd name="connsiteY55" fmla="*/ 177911 h 324036"/>
              <a:gd name="connsiteX56" fmla="*/ 370033 w 494328"/>
              <a:gd name="connsiteY56" fmla="*/ 146125 h 324036"/>
              <a:gd name="connsiteX57" fmla="*/ 401820 w 494328"/>
              <a:gd name="connsiteY57" fmla="*/ 146125 h 324036"/>
              <a:gd name="connsiteX58" fmla="*/ 401820 w 494328"/>
              <a:gd name="connsiteY58" fmla="*/ 177911 h 324036"/>
              <a:gd name="connsiteX59" fmla="*/ 370033 w 494328"/>
              <a:gd name="connsiteY59" fmla="*/ 177911 h 324036"/>
              <a:gd name="connsiteX60" fmla="*/ 323779 w 494328"/>
              <a:gd name="connsiteY60" fmla="*/ 146125 h 324036"/>
              <a:gd name="connsiteX61" fmla="*/ 355565 w 494328"/>
              <a:gd name="connsiteY61" fmla="*/ 146125 h 324036"/>
              <a:gd name="connsiteX62" fmla="*/ 355565 w 494328"/>
              <a:gd name="connsiteY62" fmla="*/ 177911 h 324036"/>
              <a:gd name="connsiteX63" fmla="*/ 323779 w 494328"/>
              <a:gd name="connsiteY63" fmla="*/ 177911 h 324036"/>
              <a:gd name="connsiteX64" fmla="*/ 277525 w 494328"/>
              <a:gd name="connsiteY64" fmla="*/ 146125 h 324036"/>
              <a:gd name="connsiteX65" fmla="*/ 309311 w 494328"/>
              <a:gd name="connsiteY65" fmla="*/ 146125 h 324036"/>
              <a:gd name="connsiteX66" fmla="*/ 309311 w 494328"/>
              <a:gd name="connsiteY66" fmla="*/ 177911 h 324036"/>
              <a:gd name="connsiteX67" fmla="*/ 277525 w 494328"/>
              <a:gd name="connsiteY67" fmla="*/ 177911 h 324036"/>
              <a:gd name="connsiteX68" fmla="*/ 231271 w 494328"/>
              <a:gd name="connsiteY68" fmla="*/ 146125 h 324036"/>
              <a:gd name="connsiteX69" fmla="*/ 263057 w 494328"/>
              <a:gd name="connsiteY69" fmla="*/ 146125 h 324036"/>
              <a:gd name="connsiteX70" fmla="*/ 263057 w 494328"/>
              <a:gd name="connsiteY70" fmla="*/ 177911 h 324036"/>
              <a:gd name="connsiteX71" fmla="*/ 231271 w 494328"/>
              <a:gd name="connsiteY71" fmla="*/ 177911 h 324036"/>
              <a:gd name="connsiteX72" fmla="*/ 185016 w 494328"/>
              <a:gd name="connsiteY72" fmla="*/ 146125 h 324036"/>
              <a:gd name="connsiteX73" fmla="*/ 216803 w 494328"/>
              <a:gd name="connsiteY73" fmla="*/ 146125 h 324036"/>
              <a:gd name="connsiteX74" fmla="*/ 216803 w 494328"/>
              <a:gd name="connsiteY74" fmla="*/ 177911 h 324036"/>
              <a:gd name="connsiteX75" fmla="*/ 185016 w 494328"/>
              <a:gd name="connsiteY75" fmla="*/ 177911 h 324036"/>
              <a:gd name="connsiteX76" fmla="*/ 138762 w 494328"/>
              <a:gd name="connsiteY76" fmla="*/ 146125 h 324036"/>
              <a:gd name="connsiteX77" fmla="*/ 170549 w 494328"/>
              <a:gd name="connsiteY77" fmla="*/ 146125 h 324036"/>
              <a:gd name="connsiteX78" fmla="*/ 170549 w 494328"/>
              <a:gd name="connsiteY78" fmla="*/ 177911 h 324036"/>
              <a:gd name="connsiteX79" fmla="*/ 138762 w 494328"/>
              <a:gd name="connsiteY79" fmla="*/ 177911 h 324036"/>
              <a:gd name="connsiteX80" fmla="*/ 92508 w 494328"/>
              <a:gd name="connsiteY80" fmla="*/ 146125 h 324036"/>
              <a:gd name="connsiteX81" fmla="*/ 124294 w 494328"/>
              <a:gd name="connsiteY81" fmla="*/ 146125 h 324036"/>
              <a:gd name="connsiteX82" fmla="*/ 124294 w 494328"/>
              <a:gd name="connsiteY82" fmla="*/ 177911 h 324036"/>
              <a:gd name="connsiteX83" fmla="*/ 92508 w 494328"/>
              <a:gd name="connsiteY83" fmla="*/ 177911 h 324036"/>
              <a:gd name="connsiteX84" fmla="*/ 46254 w 494328"/>
              <a:gd name="connsiteY84" fmla="*/ 146125 h 324036"/>
              <a:gd name="connsiteX85" fmla="*/ 78040 w 494328"/>
              <a:gd name="connsiteY85" fmla="*/ 146125 h 324036"/>
              <a:gd name="connsiteX86" fmla="*/ 78040 w 494328"/>
              <a:gd name="connsiteY86" fmla="*/ 177911 h 324036"/>
              <a:gd name="connsiteX87" fmla="*/ 46254 w 494328"/>
              <a:gd name="connsiteY87" fmla="*/ 177911 h 324036"/>
              <a:gd name="connsiteX88" fmla="*/ 0 w 494328"/>
              <a:gd name="connsiteY88" fmla="*/ 146125 h 324036"/>
              <a:gd name="connsiteX89" fmla="*/ 31787 w 494328"/>
              <a:gd name="connsiteY89" fmla="*/ 146125 h 324036"/>
              <a:gd name="connsiteX90" fmla="*/ 31787 w 494328"/>
              <a:gd name="connsiteY90" fmla="*/ 177911 h 324036"/>
              <a:gd name="connsiteX91" fmla="*/ 0 w 494328"/>
              <a:gd name="connsiteY91" fmla="*/ 177911 h 324036"/>
              <a:gd name="connsiteX92" fmla="*/ 416287 w 494328"/>
              <a:gd name="connsiteY92" fmla="*/ 121771 h 324036"/>
              <a:gd name="connsiteX93" fmla="*/ 448074 w 494328"/>
              <a:gd name="connsiteY93" fmla="*/ 121771 h 324036"/>
              <a:gd name="connsiteX94" fmla="*/ 448074 w 494328"/>
              <a:gd name="connsiteY94" fmla="*/ 153557 h 324036"/>
              <a:gd name="connsiteX95" fmla="*/ 416287 w 494328"/>
              <a:gd name="connsiteY95" fmla="*/ 153557 h 324036"/>
              <a:gd name="connsiteX96" fmla="*/ 370033 w 494328"/>
              <a:gd name="connsiteY96" fmla="*/ 97417 h 324036"/>
              <a:gd name="connsiteX97" fmla="*/ 401820 w 494328"/>
              <a:gd name="connsiteY97" fmla="*/ 97417 h 324036"/>
              <a:gd name="connsiteX98" fmla="*/ 401820 w 494328"/>
              <a:gd name="connsiteY98" fmla="*/ 129203 h 324036"/>
              <a:gd name="connsiteX99" fmla="*/ 370033 w 494328"/>
              <a:gd name="connsiteY99" fmla="*/ 129203 h 324036"/>
              <a:gd name="connsiteX100" fmla="*/ 323779 w 494328"/>
              <a:gd name="connsiteY100" fmla="*/ 97417 h 324036"/>
              <a:gd name="connsiteX101" fmla="*/ 355565 w 494328"/>
              <a:gd name="connsiteY101" fmla="*/ 97417 h 324036"/>
              <a:gd name="connsiteX102" fmla="*/ 355565 w 494328"/>
              <a:gd name="connsiteY102" fmla="*/ 129203 h 324036"/>
              <a:gd name="connsiteX103" fmla="*/ 323779 w 494328"/>
              <a:gd name="connsiteY103" fmla="*/ 129203 h 324036"/>
              <a:gd name="connsiteX104" fmla="*/ 277525 w 494328"/>
              <a:gd name="connsiteY104" fmla="*/ 97417 h 324036"/>
              <a:gd name="connsiteX105" fmla="*/ 309311 w 494328"/>
              <a:gd name="connsiteY105" fmla="*/ 97417 h 324036"/>
              <a:gd name="connsiteX106" fmla="*/ 309311 w 494328"/>
              <a:gd name="connsiteY106" fmla="*/ 129203 h 324036"/>
              <a:gd name="connsiteX107" fmla="*/ 277525 w 494328"/>
              <a:gd name="connsiteY107" fmla="*/ 129203 h 324036"/>
              <a:gd name="connsiteX108" fmla="*/ 231271 w 494328"/>
              <a:gd name="connsiteY108" fmla="*/ 97417 h 324036"/>
              <a:gd name="connsiteX109" fmla="*/ 263057 w 494328"/>
              <a:gd name="connsiteY109" fmla="*/ 97417 h 324036"/>
              <a:gd name="connsiteX110" fmla="*/ 263057 w 494328"/>
              <a:gd name="connsiteY110" fmla="*/ 129203 h 324036"/>
              <a:gd name="connsiteX111" fmla="*/ 231271 w 494328"/>
              <a:gd name="connsiteY111" fmla="*/ 129203 h 324036"/>
              <a:gd name="connsiteX112" fmla="*/ 185016 w 494328"/>
              <a:gd name="connsiteY112" fmla="*/ 97417 h 324036"/>
              <a:gd name="connsiteX113" fmla="*/ 216803 w 494328"/>
              <a:gd name="connsiteY113" fmla="*/ 97417 h 324036"/>
              <a:gd name="connsiteX114" fmla="*/ 216803 w 494328"/>
              <a:gd name="connsiteY114" fmla="*/ 129203 h 324036"/>
              <a:gd name="connsiteX115" fmla="*/ 185016 w 494328"/>
              <a:gd name="connsiteY115" fmla="*/ 129203 h 324036"/>
              <a:gd name="connsiteX116" fmla="*/ 138762 w 494328"/>
              <a:gd name="connsiteY116" fmla="*/ 97417 h 324036"/>
              <a:gd name="connsiteX117" fmla="*/ 170549 w 494328"/>
              <a:gd name="connsiteY117" fmla="*/ 97417 h 324036"/>
              <a:gd name="connsiteX118" fmla="*/ 170549 w 494328"/>
              <a:gd name="connsiteY118" fmla="*/ 129203 h 324036"/>
              <a:gd name="connsiteX119" fmla="*/ 138762 w 494328"/>
              <a:gd name="connsiteY119" fmla="*/ 129203 h 324036"/>
              <a:gd name="connsiteX120" fmla="*/ 92508 w 494328"/>
              <a:gd name="connsiteY120" fmla="*/ 97417 h 324036"/>
              <a:gd name="connsiteX121" fmla="*/ 124294 w 494328"/>
              <a:gd name="connsiteY121" fmla="*/ 97417 h 324036"/>
              <a:gd name="connsiteX122" fmla="*/ 124294 w 494328"/>
              <a:gd name="connsiteY122" fmla="*/ 129203 h 324036"/>
              <a:gd name="connsiteX123" fmla="*/ 92508 w 494328"/>
              <a:gd name="connsiteY123" fmla="*/ 129203 h 324036"/>
              <a:gd name="connsiteX124" fmla="*/ 46254 w 494328"/>
              <a:gd name="connsiteY124" fmla="*/ 97417 h 324036"/>
              <a:gd name="connsiteX125" fmla="*/ 78040 w 494328"/>
              <a:gd name="connsiteY125" fmla="*/ 97417 h 324036"/>
              <a:gd name="connsiteX126" fmla="*/ 78040 w 494328"/>
              <a:gd name="connsiteY126" fmla="*/ 129203 h 324036"/>
              <a:gd name="connsiteX127" fmla="*/ 46254 w 494328"/>
              <a:gd name="connsiteY127" fmla="*/ 129203 h 324036"/>
              <a:gd name="connsiteX128" fmla="*/ 0 w 494328"/>
              <a:gd name="connsiteY128" fmla="*/ 97417 h 324036"/>
              <a:gd name="connsiteX129" fmla="*/ 31787 w 494328"/>
              <a:gd name="connsiteY129" fmla="*/ 97417 h 324036"/>
              <a:gd name="connsiteX130" fmla="*/ 31787 w 494328"/>
              <a:gd name="connsiteY130" fmla="*/ 129203 h 324036"/>
              <a:gd name="connsiteX131" fmla="*/ 0 w 494328"/>
              <a:gd name="connsiteY131" fmla="*/ 129203 h 324036"/>
              <a:gd name="connsiteX132" fmla="*/ 323779 w 494328"/>
              <a:gd name="connsiteY132" fmla="*/ 48708 h 324036"/>
              <a:gd name="connsiteX133" fmla="*/ 355565 w 494328"/>
              <a:gd name="connsiteY133" fmla="*/ 48708 h 324036"/>
              <a:gd name="connsiteX134" fmla="*/ 355565 w 494328"/>
              <a:gd name="connsiteY134" fmla="*/ 80495 h 324036"/>
              <a:gd name="connsiteX135" fmla="*/ 323779 w 494328"/>
              <a:gd name="connsiteY135" fmla="*/ 80495 h 324036"/>
              <a:gd name="connsiteX136" fmla="*/ 277525 w 494328"/>
              <a:gd name="connsiteY136" fmla="*/ 48708 h 324036"/>
              <a:gd name="connsiteX137" fmla="*/ 309311 w 494328"/>
              <a:gd name="connsiteY137" fmla="*/ 48708 h 324036"/>
              <a:gd name="connsiteX138" fmla="*/ 309311 w 494328"/>
              <a:gd name="connsiteY138" fmla="*/ 80495 h 324036"/>
              <a:gd name="connsiteX139" fmla="*/ 277525 w 494328"/>
              <a:gd name="connsiteY139" fmla="*/ 80495 h 324036"/>
              <a:gd name="connsiteX140" fmla="*/ 277525 w 494328"/>
              <a:gd name="connsiteY140" fmla="*/ 0 h 324036"/>
              <a:gd name="connsiteX141" fmla="*/ 309311 w 494328"/>
              <a:gd name="connsiteY141" fmla="*/ 0 h 324036"/>
              <a:gd name="connsiteX142" fmla="*/ 309311 w 494328"/>
              <a:gd name="connsiteY142" fmla="*/ 31787 h 324036"/>
              <a:gd name="connsiteX143" fmla="*/ 277525 w 494328"/>
              <a:gd name="connsiteY143" fmla="*/ 31787 h 32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4328" h="324036">
                <a:moveTo>
                  <a:pt x="277525" y="292250"/>
                </a:moveTo>
                <a:lnTo>
                  <a:pt x="309311" y="292250"/>
                </a:lnTo>
                <a:lnTo>
                  <a:pt x="309311" y="324036"/>
                </a:lnTo>
                <a:lnTo>
                  <a:pt x="277525" y="324036"/>
                </a:lnTo>
                <a:close/>
                <a:moveTo>
                  <a:pt x="323779" y="243541"/>
                </a:moveTo>
                <a:lnTo>
                  <a:pt x="355565" y="243541"/>
                </a:lnTo>
                <a:lnTo>
                  <a:pt x="355565" y="275328"/>
                </a:lnTo>
                <a:lnTo>
                  <a:pt x="323779" y="275328"/>
                </a:lnTo>
                <a:close/>
                <a:moveTo>
                  <a:pt x="277525" y="243541"/>
                </a:moveTo>
                <a:lnTo>
                  <a:pt x="309311" y="243541"/>
                </a:lnTo>
                <a:lnTo>
                  <a:pt x="309311" y="275328"/>
                </a:lnTo>
                <a:lnTo>
                  <a:pt x="277525" y="275328"/>
                </a:lnTo>
                <a:close/>
                <a:moveTo>
                  <a:pt x="370033" y="194833"/>
                </a:moveTo>
                <a:lnTo>
                  <a:pt x="401820" y="194833"/>
                </a:lnTo>
                <a:lnTo>
                  <a:pt x="401820" y="226620"/>
                </a:lnTo>
                <a:lnTo>
                  <a:pt x="370033" y="226620"/>
                </a:lnTo>
                <a:close/>
                <a:moveTo>
                  <a:pt x="323779" y="194833"/>
                </a:moveTo>
                <a:lnTo>
                  <a:pt x="355565" y="194833"/>
                </a:lnTo>
                <a:lnTo>
                  <a:pt x="355565" y="226620"/>
                </a:lnTo>
                <a:lnTo>
                  <a:pt x="323779" y="226620"/>
                </a:lnTo>
                <a:close/>
                <a:moveTo>
                  <a:pt x="277525" y="194833"/>
                </a:moveTo>
                <a:lnTo>
                  <a:pt x="309311" y="194833"/>
                </a:lnTo>
                <a:lnTo>
                  <a:pt x="309311" y="226620"/>
                </a:lnTo>
                <a:lnTo>
                  <a:pt x="277525" y="226620"/>
                </a:lnTo>
                <a:close/>
                <a:moveTo>
                  <a:pt x="231271" y="194833"/>
                </a:moveTo>
                <a:lnTo>
                  <a:pt x="263057" y="194833"/>
                </a:lnTo>
                <a:lnTo>
                  <a:pt x="263057" y="226620"/>
                </a:lnTo>
                <a:lnTo>
                  <a:pt x="231271" y="226620"/>
                </a:lnTo>
                <a:close/>
                <a:moveTo>
                  <a:pt x="185016" y="194833"/>
                </a:moveTo>
                <a:lnTo>
                  <a:pt x="216803" y="194833"/>
                </a:lnTo>
                <a:lnTo>
                  <a:pt x="216803" y="226620"/>
                </a:lnTo>
                <a:lnTo>
                  <a:pt x="185016" y="226620"/>
                </a:lnTo>
                <a:close/>
                <a:moveTo>
                  <a:pt x="138762" y="194833"/>
                </a:moveTo>
                <a:lnTo>
                  <a:pt x="170549" y="194833"/>
                </a:lnTo>
                <a:lnTo>
                  <a:pt x="170549" y="226620"/>
                </a:lnTo>
                <a:lnTo>
                  <a:pt x="138762" y="226620"/>
                </a:lnTo>
                <a:close/>
                <a:moveTo>
                  <a:pt x="92508" y="194833"/>
                </a:moveTo>
                <a:lnTo>
                  <a:pt x="124294" y="194833"/>
                </a:lnTo>
                <a:lnTo>
                  <a:pt x="124294" y="226620"/>
                </a:lnTo>
                <a:lnTo>
                  <a:pt x="92508" y="226620"/>
                </a:lnTo>
                <a:close/>
                <a:moveTo>
                  <a:pt x="46254" y="194833"/>
                </a:moveTo>
                <a:lnTo>
                  <a:pt x="78040" y="194833"/>
                </a:lnTo>
                <a:lnTo>
                  <a:pt x="78040" y="226620"/>
                </a:lnTo>
                <a:lnTo>
                  <a:pt x="46254" y="226620"/>
                </a:lnTo>
                <a:close/>
                <a:moveTo>
                  <a:pt x="0" y="194833"/>
                </a:moveTo>
                <a:lnTo>
                  <a:pt x="31787" y="194833"/>
                </a:lnTo>
                <a:lnTo>
                  <a:pt x="31787" y="226620"/>
                </a:lnTo>
                <a:lnTo>
                  <a:pt x="0" y="226620"/>
                </a:lnTo>
                <a:close/>
                <a:moveTo>
                  <a:pt x="416287" y="170479"/>
                </a:moveTo>
                <a:lnTo>
                  <a:pt x="448074" y="170479"/>
                </a:lnTo>
                <a:lnTo>
                  <a:pt x="448074" y="202266"/>
                </a:lnTo>
                <a:lnTo>
                  <a:pt x="416287" y="202266"/>
                </a:lnTo>
                <a:close/>
                <a:moveTo>
                  <a:pt x="462542" y="146125"/>
                </a:moveTo>
                <a:lnTo>
                  <a:pt x="494328" y="146125"/>
                </a:lnTo>
                <a:lnTo>
                  <a:pt x="494328" y="177911"/>
                </a:lnTo>
                <a:lnTo>
                  <a:pt x="462542" y="177911"/>
                </a:lnTo>
                <a:close/>
                <a:moveTo>
                  <a:pt x="370033" y="146125"/>
                </a:moveTo>
                <a:lnTo>
                  <a:pt x="401820" y="146125"/>
                </a:lnTo>
                <a:lnTo>
                  <a:pt x="401820" y="177911"/>
                </a:lnTo>
                <a:lnTo>
                  <a:pt x="370033" y="177911"/>
                </a:lnTo>
                <a:close/>
                <a:moveTo>
                  <a:pt x="323779" y="146125"/>
                </a:moveTo>
                <a:lnTo>
                  <a:pt x="355565" y="146125"/>
                </a:lnTo>
                <a:lnTo>
                  <a:pt x="355565" y="177911"/>
                </a:lnTo>
                <a:lnTo>
                  <a:pt x="323779" y="177911"/>
                </a:lnTo>
                <a:close/>
                <a:moveTo>
                  <a:pt x="277525" y="146125"/>
                </a:moveTo>
                <a:lnTo>
                  <a:pt x="309311" y="146125"/>
                </a:lnTo>
                <a:lnTo>
                  <a:pt x="309311" y="177911"/>
                </a:lnTo>
                <a:lnTo>
                  <a:pt x="277525" y="177911"/>
                </a:lnTo>
                <a:close/>
                <a:moveTo>
                  <a:pt x="231271" y="146125"/>
                </a:moveTo>
                <a:lnTo>
                  <a:pt x="263057" y="146125"/>
                </a:lnTo>
                <a:lnTo>
                  <a:pt x="263057" y="177911"/>
                </a:lnTo>
                <a:lnTo>
                  <a:pt x="231271" y="177911"/>
                </a:lnTo>
                <a:close/>
                <a:moveTo>
                  <a:pt x="185016" y="146125"/>
                </a:moveTo>
                <a:lnTo>
                  <a:pt x="216803" y="146125"/>
                </a:lnTo>
                <a:lnTo>
                  <a:pt x="216803" y="177911"/>
                </a:lnTo>
                <a:lnTo>
                  <a:pt x="185016" y="177911"/>
                </a:lnTo>
                <a:close/>
                <a:moveTo>
                  <a:pt x="138762" y="146125"/>
                </a:moveTo>
                <a:lnTo>
                  <a:pt x="170549" y="146125"/>
                </a:lnTo>
                <a:lnTo>
                  <a:pt x="170549" y="177911"/>
                </a:lnTo>
                <a:lnTo>
                  <a:pt x="138762" y="177911"/>
                </a:lnTo>
                <a:close/>
                <a:moveTo>
                  <a:pt x="92508" y="146125"/>
                </a:moveTo>
                <a:lnTo>
                  <a:pt x="124294" y="146125"/>
                </a:lnTo>
                <a:lnTo>
                  <a:pt x="124294" y="177911"/>
                </a:lnTo>
                <a:lnTo>
                  <a:pt x="92508" y="177911"/>
                </a:lnTo>
                <a:close/>
                <a:moveTo>
                  <a:pt x="46254" y="146125"/>
                </a:moveTo>
                <a:lnTo>
                  <a:pt x="78040" y="146125"/>
                </a:lnTo>
                <a:lnTo>
                  <a:pt x="78040" y="177911"/>
                </a:lnTo>
                <a:lnTo>
                  <a:pt x="46254" y="177911"/>
                </a:lnTo>
                <a:close/>
                <a:moveTo>
                  <a:pt x="0" y="146125"/>
                </a:moveTo>
                <a:lnTo>
                  <a:pt x="31787" y="146125"/>
                </a:lnTo>
                <a:lnTo>
                  <a:pt x="31787" y="177911"/>
                </a:lnTo>
                <a:lnTo>
                  <a:pt x="0" y="177911"/>
                </a:lnTo>
                <a:close/>
                <a:moveTo>
                  <a:pt x="416287" y="121771"/>
                </a:moveTo>
                <a:lnTo>
                  <a:pt x="448074" y="121771"/>
                </a:lnTo>
                <a:lnTo>
                  <a:pt x="448074" y="153557"/>
                </a:lnTo>
                <a:lnTo>
                  <a:pt x="416287" y="153557"/>
                </a:lnTo>
                <a:close/>
                <a:moveTo>
                  <a:pt x="370033" y="97417"/>
                </a:moveTo>
                <a:lnTo>
                  <a:pt x="401820" y="97417"/>
                </a:lnTo>
                <a:lnTo>
                  <a:pt x="401820" y="129203"/>
                </a:lnTo>
                <a:lnTo>
                  <a:pt x="370033" y="129203"/>
                </a:lnTo>
                <a:close/>
                <a:moveTo>
                  <a:pt x="323779" y="97417"/>
                </a:moveTo>
                <a:lnTo>
                  <a:pt x="355565" y="97417"/>
                </a:lnTo>
                <a:lnTo>
                  <a:pt x="355565" y="129203"/>
                </a:lnTo>
                <a:lnTo>
                  <a:pt x="323779" y="129203"/>
                </a:lnTo>
                <a:close/>
                <a:moveTo>
                  <a:pt x="277525" y="97417"/>
                </a:moveTo>
                <a:lnTo>
                  <a:pt x="309311" y="97417"/>
                </a:lnTo>
                <a:lnTo>
                  <a:pt x="309311" y="129203"/>
                </a:lnTo>
                <a:lnTo>
                  <a:pt x="277525" y="129203"/>
                </a:lnTo>
                <a:close/>
                <a:moveTo>
                  <a:pt x="231271" y="97417"/>
                </a:moveTo>
                <a:lnTo>
                  <a:pt x="263057" y="97417"/>
                </a:lnTo>
                <a:lnTo>
                  <a:pt x="263057" y="129203"/>
                </a:lnTo>
                <a:lnTo>
                  <a:pt x="231271" y="129203"/>
                </a:lnTo>
                <a:close/>
                <a:moveTo>
                  <a:pt x="185016" y="97417"/>
                </a:moveTo>
                <a:lnTo>
                  <a:pt x="216803" y="97417"/>
                </a:lnTo>
                <a:lnTo>
                  <a:pt x="216803" y="129203"/>
                </a:lnTo>
                <a:lnTo>
                  <a:pt x="185016" y="129203"/>
                </a:lnTo>
                <a:close/>
                <a:moveTo>
                  <a:pt x="138762" y="97417"/>
                </a:moveTo>
                <a:lnTo>
                  <a:pt x="170549" y="97417"/>
                </a:lnTo>
                <a:lnTo>
                  <a:pt x="170549" y="129203"/>
                </a:lnTo>
                <a:lnTo>
                  <a:pt x="138762" y="129203"/>
                </a:lnTo>
                <a:close/>
                <a:moveTo>
                  <a:pt x="92508" y="97417"/>
                </a:moveTo>
                <a:lnTo>
                  <a:pt x="124294" y="97417"/>
                </a:lnTo>
                <a:lnTo>
                  <a:pt x="124294" y="129203"/>
                </a:lnTo>
                <a:lnTo>
                  <a:pt x="92508" y="129203"/>
                </a:lnTo>
                <a:close/>
                <a:moveTo>
                  <a:pt x="46254" y="97417"/>
                </a:moveTo>
                <a:lnTo>
                  <a:pt x="78040" y="97417"/>
                </a:lnTo>
                <a:lnTo>
                  <a:pt x="78040" y="129203"/>
                </a:lnTo>
                <a:lnTo>
                  <a:pt x="46254" y="129203"/>
                </a:lnTo>
                <a:close/>
                <a:moveTo>
                  <a:pt x="0" y="97417"/>
                </a:moveTo>
                <a:lnTo>
                  <a:pt x="31787" y="97417"/>
                </a:lnTo>
                <a:lnTo>
                  <a:pt x="31787" y="129203"/>
                </a:lnTo>
                <a:lnTo>
                  <a:pt x="0" y="129203"/>
                </a:lnTo>
                <a:close/>
                <a:moveTo>
                  <a:pt x="323779" y="48708"/>
                </a:moveTo>
                <a:lnTo>
                  <a:pt x="355565" y="48708"/>
                </a:lnTo>
                <a:lnTo>
                  <a:pt x="355565" y="80495"/>
                </a:lnTo>
                <a:lnTo>
                  <a:pt x="323779" y="80495"/>
                </a:lnTo>
                <a:close/>
                <a:moveTo>
                  <a:pt x="277525" y="48708"/>
                </a:moveTo>
                <a:lnTo>
                  <a:pt x="309311" y="48708"/>
                </a:lnTo>
                <a:lnTo>
                  <a:pt x="309311" y="80495"/>
                </a:lnTo>
                <a:lnTo>
                  <a:pt x="277525" y="80495"/>
                </a:lnTo>
                <a:close/>
                <a:moveTo>
                  <a:pt x="277525" y="0"/>
                </a:moveTo>
                <a:lnTo>
                  <a:pt x="309311" y="0"/>
                </a:lnTo>
                <a:lnTo>
                  <a:pt x="309311" y="31787"/>
                </a:lnTo>
                <a:lnTo>
                  <a:pt x="277525" y="317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00">
              <a:solidFill>
                <a:srgbClr val="FFFFFF"/>
              </a:solidFill>
            </a:endParaRPr>
          </a:p>
        </p:txBody>
      </p:sp>
      <p:sp>
        <p:nvSpPr>
          <p:cNvPr id="44" name="KSO_Shape"/>
          <p:cNvSpPr/>
          <p:nvPr/>
        </p:nvSpPr>
        <p:spPr>
          <a:xfrm rot="5400000">
            <a:off x="10331532" y="4244883"/>
            <a:ext cx="352540" cy="360000"/>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noFill/>
          <a:ln>
            <a:solidFill>
              <a:srgbClr val="00B0F0">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p>
        </p:txBody>
      </p:sp>
      <p:sp>
        <p:nvSpPr>
          <p:cNvPr id="47" name="KSO_Shape"/>
          <p:cNvSpPr/>
          <p:nvPr/>
        </p:nvSpPr>
        <p:spPr>
          <a:xfrm rot="16200000">
            <a:off x="10333844" y="2973559"/>
            <a:ext cx="347958" cy="360042"/>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noFill/>
          <a:ln>
            <a:solidFill>
              <a:srgbClr val="00B0F0">
                <a:alpha val="98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p>
        </p:txBody>
      </p:sp>
    </p:spTree>
    <p:extLst>
      <p:ext uri="{BB962C8B-B14F-4D97-AF65-F5344CB8AC3E}">
        <p14:creationId xmlns:p14="http://schemas.microsoft.com/office/powerpoint/2010/main" val="25509154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npage">
  <a:themeElements>
    <a:clrScheme name="自定义 24">
      <a:dk1>
        <a:srgbClr val="4C4C4C"/>
      </a:dk1>
      <a:lt1>
        <a:srgbClr val="FFFFFF"/>
      </a:lt1>
      <a:dk2>
        <a:srgbClr val="96DBF4"/>
      </a:dk2>
      <a:lt2>
        <a:srgbClr val="CBEDFA"/>
      </a:lt2>
      <a:accent1>
        <a:srgbClr val="0062AC"/>
      </a:accent1>
      <a:accent2>
        <a:srgbClr val="0081E2"/>
      </a:accent2>
      <a:accent3>
        <a:srgbClr val="29B7EC"/>
      </a:accent3>
      <a:accent4>
        <a:srgbClr val="83CFFA"/>
      </a:accent4>
      <a:accent5>
        <a:srgbClr val="F69200"/>
      </a:accent5>
      <a:accent6>
        <a:srgbClr val="D4F0FB"/>
      </a:accent6>
      <a:hlink>
        <a:srgbClr val="A9E2F7"/>
      </a:hlink>
      <a:folHlink>
        <a:srgbClr val="108FBE"/>
      </a:folHlink>
    </a:clrScheme>
    <a:fontScheme name="微软雅黑">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ww.SlideTo.Me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ww.SlideTo.Me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14505</TotalTime>
  <Words>2404</Words>
  <Application>Microsoft Office PowerPoint</Application>
  <PresentationFormat>宽屏</PresentationFormat>
  <Paragraphs>355</Paragraphs>
  <Slides>18</Slides>
  <Notes>18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18</vt:i4>
      </vt:variant>
    </vt:vector>
  </HeadingPairs>
  <TitlesOfParts>
    <vt:vector size="33" baseType="lpstr">
      <vt:lpstr>Aharoni</vt:lpstr>
      <vt:lpstr>Arial Unicode MS</vt:lpstr>
      <vt:lpstr>Dubai Medium</vt:lpstr>
      <vt:lpstr>Gill Sans</vt:lpstr>
      <vt:lpstr>等线</vt:lpstr>
      <vt:lpstr>宋体</vt:lpstr>
      <vt:lpstr>Microsoft YaHei</vt:lpstr>
      <vt:lpstr>Microsoft YaHei</vt:lpstr>
      <vt:lpstr>Arial</vt:lpstr>
      <vt:lpstr>Arial Narrow</vt:lpstr>
      <vt:lpstr>Calibri</vt:lpstr>
      <vt:lpstr>Helvetica</vt:lpstr>
      <vt:lpstr>Tahoma</vt:lpstr>
      <vt:lpstr>Wingdings</vt:lpstr>
      <vt:lpstr>inpage</vt:lpstr>
      <vt:lpstr>PowerPoint 演示文稿</vt:lpstr>
      <vt:lpstr>PowerPoint 演示文稿</vt:lpstr>
      <vt:lpstr>Computing: Foundation for the Development of AI Industry </vt:lpstr>
      <vt:lpstr>Inspur: Leading AI Computing</vt:lpstr>
      <vt:lpstr>Inspur: Leading AI Computing</vt:lpstr>
      <vt:lpstr>Trends in the Development of AI Industry</vt:lpstr>
      <vt:lpstr>Trend 1: AI Innovation Speed Becomes Competitiveness Core</vt:lpstr>
      <vt:lpstr>Trend 2：AI Business Implementation Acceleration</vt:lpstr>
      <vt:lpstr>Trend 3：Convergence of AI with IT Infrastructure </vt:lpstr>
      <vt:lpstr>Trend 4：Acceleration of Traditional Industry AI Transformation</vt:lpstr>
      <vt:lpstr>PowerPoint 演示文稿</vt:lpstr>
      <vt:lpstr>Challenges for AI R&amp;D and Innovation</vt:lpstr>
      <vt:lpstr>Challenges of  AI Integration into Cloud Computing</vt:lpstr>
      <vt:lpstr>Inspur AI OpenStack Private Cloud Platform</vt:lpstr>
      <vt:lpstr>Inspur AI Station + OpenStack Cloud Platform Example  </vt:lpstr>
      <vt:lpstr>Building up the AI Ecosystem </vt:lpstr>
      <vt:lpstr>Summary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Partners Training</dc:title>
  <dc:creator>Armstrong Yang</dc:creator>
  <cp:lastModifiedBy>Michael Sun(孙烨洲)</cp:lastModifiedBy>
  <cp:revision>564</cp:revision>
  <dcterms:created xsi:type="dcterms:W3CDTF">2015-05-07T17:29:53Z</dcterms:created>
  <dcterms:modified xsi:type="dcterms:W3CDTF">2020-10-30T06:26:57Z</dcterms:modified>
</cp:coreProperties>
</file>