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1679" r:id="rId2"/>
    <p:sldId id="9450" r:id="rId3"/>
    <p:sldId id="9454" r:id="rId4"/>
    <p:sldId id="9452" r:id="rId5"/>
    <p:sldId id="272" r:id="rId6"/>
  </p:sldIdLst>
  <p:sldSz cx="9144000" cy="5715000" type="screen16x10"/>
  <p:notesSz cx="6858000" cy="9144000"/>
  <p:defaultTextStyle>
    <a:defPPr>
      <a:defRPr lang="en-US"/>
    </a:defPPr>
    <a:lvl1pPr algn="l" defTabSz="455286" rtl="0" fontAlgn="base">
      <a:spcBef>
        <a:spcPct val="0"/>
      </a:spcBef>
      <a:spcAft>
        <a:spcPct val="0"/>
      </a:spcAft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286" indent="-98974" algn="l" defTabSz="455286" rtl="0" fontAlgn="base">
      <a:spcBef>
        <a:spcPct val="0"/>
      </a:spcBef>
      <a:spcAft>
        <a:spcPct val="0"/>
      </a:spcAft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0573" indent="-197948" algn="l" defTabSz="455286" rtl="0" fontAlgn="base">
      <a:spcBef>
        <a:spcPct val="0"/>
      </a:spcBef>
      <a:spcAft>
        <a:spcPct val="0"/>
      </a:spcAft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5866" indent="-296928" algn="l" defTabSz="455286" rtl="0" fontAlgn="base">
      <a:spcBef>
        <a:spcPct val="0"/>
      </a:spcBef>
      <a:spcAft>
        <a:spcPct val="0"/>
      </a:spcAft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2382" indent="-397138" algn="l" defTabSz="455286" rtl="0" fontAlgn="base">
      <a:spcBef>
        <a:spcPct val="0"/>
      </a:spcBef>
      <a:spcAft>
        <a:spcPct val="0"/>
      </a:spcAft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781557" algn="l" defTabSz="356313" rtl="0" eaLnBrk="1" latinLnBrk="0" hangingPunct="1"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137869" algn="l" defTabSz="356313" rtl="0" eaLnBrk="1" latinLnBrk="0" hangingPunct="1"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494179" algn="l" defTabSz="356313" rtl="0" eaLnBrk="1" latinLnBrk="0" hangingPunct="1"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850492" algn="l" defTabSz="356313" rtl="0" eaLnBrk="1" latinLnBrk="0" hangingPunct="1">
      <a:defRPr sz="1794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/>
    <p:restoredTop sz="81620" autoAdjust="0"/>
  </p:normalViewPr>
  <p:slideViewPr>
    <p:cSldViewPr snapToGrid="0" snapToObjects="1">
      <p:cViewPr>
        <p:scale>
          <a:sx n="80" d="100"/>
          <a:sy n="80" d="100"/>
        </p:scale>
        <p:origin x="-616" y="5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1" d="100"/>
        <a:sy n="81" d="100"/>
      </p:scale>
      <p:origin x="0" y="0"/>
    </p:cViewPr>
  </p:sorterViewPr>
  <p:notesViewPr>
    <p:cSldViewPr snapToGrid="0" snapToObjects="1">
      <p:cViewPr>
        <p:scale>
          <a:sx n="170" d="100"/>
          <a:sy n="170" d="100"/>
        </p:scale>
        <p:origin x="-1256" y="56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B3E7F-2C74-4F09-A5E6-CC1633A1545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39A477D-1140-4DCD-BDB9-6DE7DCCE5AF8}">
      <dgm:prSet phldrT="[Text]" custT="1"/>
      <dgm:spPr/>
      <dgm:t>
        <a:bodyPr/>
        <a:lstStyle/>
        <a:p>
          <a:r>
            <a:rPr lang="en-US" sz="2000" dirty="0" err="1"/>
            <a:t>Pencatatan</a:t>
          </a:r>
          <a:endParaRPr lang="en-ID" sz="2000" dirty="0"/>
        </a:p>
      </dgm:t>
    </dgm:pt>
    <dgm:pt modelId="{6F3D66EF-D6FE-423C-A8A7-CA947CDF34A8}" type="parTrans" cxnId="{90E9969D-17C2-4B10-A555-FC134BB325EE}">
      <dgm:prSet/>
      <dgm:spPr/>
      <dgm:t>
        <a:bodyPr/>
        <a:lstStyle/>
        <a:p>
          <a:endParaRPr lang="en-ID"/>
        </a:p>
      </dgm:t>
    </dgm:pt>
    <dgm:pt modelId="{9CF01F97-761A-4560-A5CF-D831526766D9}" type="sibTrans" cxnId="{90E9969D-17C2-4B10-A555-FC134BB325EE}">
      <dgm:prSet/>
      <dgm:spPr/>
      <dgm:t>
        <a:bodyPr/>
        <a:lstStyle/>
        <a:p>
          <a:endParaRPr lang="en-ID"/>
        </a:p>
      </dgm:t>
    </dgm:pt>
    <dgm:pt modelId="{91646FF7-CE0F-4089-A477-E4EB0AE6B5FB}">
      <dgm:prSet phldrT="[Text]" custT="1"/>
      <dgm:spPr/>
      <dgm:t>
        <a:bodyPr/>
        <a:lstStyle/>
        <a:p>
          <a:r>
            <a:rPr lang="en-US" sz="2000" dirty="0"/>
            <a:t>Regulatory Sandbox        (1 </a:t>
          </a:r>
          <a:r>
            <a:rPr lang="en-US" sz="2000" dirty="0" err="1"/>
            <a:t>tahun</a:t>
          </a:r>
          <a:r>
            <a:rPr lang="en-US" sz="2000" dirty="0"/>
            <a:t>)</a:t>
          </a:r>
          <a:endParaRPr lang="en-ID" sz="2000" dirty="0"/>
        </a:p>
      </dgm:t>
    </dgm:pt>
    <dgm:pt modelId="{ECCB86E6-56A1-45A6-B007-38F5A8616592}" type="parTrans" cxnId="{6132F876-ADA1-4F61-B529-8214886636A9}">
      <dgm:prSet/>
      <dgm:spPr/>
      <dgm:t>
        <a:bodyPr/>
        <a:lstStyle/>
        <a:p>
          <a:endParaRPr lang="en-ID"/>
        </a:p>
      </dgm:t>
    </dgm:pt>
    <dgm:pt modelId="{B777023B-A91A-4809-87C0-998A321B823A}" type="sibTrans" cxnId="{6132F876-ADA1-4F61-B529-8214886636A9}">
      <dgm:prSet/>
      <dgm:spPr/>
      <dgm:t>
        <a:bodyPr/>
        <a:lstStyle/>
        <a:p>
          <a:endParaRPr lang="en-ID"/>
        </a:p>
      </dgm:t>
    </dgm:pt>
    <dgm:pt modelId="{AC5C57A1-37BC-4CE7-AB2C-8FF7258FA459}">
      <dgm:prSet phldrT="[Text]" custT="1"/>
      <dgm:spPr/>
      <dgm:t>
        <a:bodyPr/>
        <a:lstStyle/>
        <a:p>
          <a:r>
            <a:rPr lang="en-US" sz="2000" dirty="0" err="1"/>
            <a:t>Pendaftaran</a:t>
          </a:r>
          <a:endParaRPr lang="en-ID" sz="2000" dirty="0"/>
        </a:p>
      </dgm:t>
    </dgm:pt>
    <dgm:pt modelId="{F533553A-8021-4B5C-AFC3-3BDA47F3BC87}" type="parTrans" cxnId="{7D7FC966-C757-4700-A800-C8A071EFE648}">
      <dgm:prSet/>
      <dgm:spPr/>
      <dgm:t>
        <a:bodyPr/>
        <a:lstStyle/>
        <a:p>
          <a:endParaRPr lang="en-ID"/>
        </a:p>
      </dgm:t>
    </dgm:pt>
    <dgm:pt modelId="{8E1379B6-87FC-4851-8DC2-DE1ED4134319}" type="sibTrans" cxnId="{7D7FC966-C757-4700-A800-C8A071EFE648}">
      <dgm:prSet/>
      <dgm:spPr/>
      <dgm:t>
        <a:bodyPr/>
        <a:lstStyle/>
        <a:p>
          <a:endParaRPr lang="en-ID"/>
        </a:p>
      </dgm:t>
    </dgm:pt>
    <dgm:pt modelId="{8C5DB2E2-F3F7-48F0-9B13-2C2661A123E3}">
      <dgm:prSet phldrT="[Text]" custT="1"/>
      <dgm:spPr/>
      <dgm:t>
        <a:bodyPr/>
        <a:lstStyle/>
        <a:p>
          <a:r>
            <a:rPr lang="en-US" sz="1400" dirty="0"/>
            <a:t>Review </a:t>
          </a:r>
          <a:r>
            <a:rPr lang="en-US" sz="1400" dirty="0" err="1"/>
            <a:t>Dokumen</a:t>
          </a:r>
          <a:endParaRPr lang="en-ID" sz="1400" dirty="0"/>
        </a:p>
      </dgm:t>
    </dgm:pt>
    <dgm:pt modelId="{E6FC3B6D-2264-4067-9B2E-0BD6AC69018E}" type="parTrans" cxnId="{5520AD61-A67E-4FC1-AE24-2BCD4ABC6A3D}">
      <dgm:prSet/>
      <dgm:spPr/>
      <dgm:t>
        <a:bodyPr/>
        <a:lstStyle/>
        <a:p>
          <a:endParaRPr lang="en-ID"/>
        </a:p>
      </dgm:t>
    </dgm:pt>
    <dgm:pt modelId="{BF183273-B2E6-49FB-A151-218A199B6A12}" type="sibTrans" cxnId="{5520AD61-A67E-4FC1-AE24-2BCD4ABC6A3D}">
      <dgm:prSet/>
      <dgm:spPr/>
      <dgm:t>
        <a:bodyPr/>
        <a:lstStyle/>
        <a:p>
          <a:endParaRPr lang="en-ID"/>
        </a:p>
      </dgm:t>
    </dgm:pt>
    <dgm:pt modelId="{755215F6-25E6-4D4D-A57F-77C850F367B1}">
      <dgm:prSet phldrT="[Text]" custT="1"/>
      <dgm:spPr/>
      <dgm:t>
        <a:bodyPr/>
        <a:lstStyle/>
        <a:p>
          <a:r>
            <a:rPr lang="en-US" sz="1400" dirty="0" err="1"/>
            <a:t>Konfirmasi</a:t>
          </a:r>
          <a:r>
            <a:rPr lang="en-US" sz="1400" dirty="0"/>
            <a:t> </a:t>
          </a:r>
          <a:r>
            <a:rPr lang="en-US" sz="1400" dirty="0" err="1"/>
            <a:t>kelengkapan</a:t>
          </a:r>
          <a:endParaRPr lang="en-ID" sz="1400" dirty="0"/>
        </a:p>
      </dgm:t>
    </dgm:pt>
    <dgm:pt modelId="{750AB0F8-9393-453E-9C9C-BF904B16A927}" type="parTrans" cxnId="{DE20023A-D222-42DC-A2DD-CE371547C46C}">
      <dgm:prSet/>
      <dgm:spPr/>
      <dgm:t>
        <a:bodyPr/>
        <a:lstStyle/>
        <a:p>
          <a:endParaRPr lang="en-ID"/>
        </a:p>
      </dgm:t>
    </dgm:pt>
    <dgm:pt modelId="{83B812E0-B3C0-4619-A775-EAB8C1FD24AE}" type="sibTrans" cxnId="{DE20023A-D222-42DC-A2DD-CE371547C46C}">
      <dgm:prSet/>
      <dgm:spPr/>
      <dgm:t>
        <a:bodyPr/>
        <a:lstStyle/>
        <a:p>
          <a:endParaRPr lang="en-ID"/>
        </a:p>
      </dgm:t>
    </dgm:pt>
    <dgm:pt modelId="{BD7AAD1D-C8F1-411B-9A99-0EE2B83E2FA8}">
      <dgm:prSet phldrT="[Text]" custT="1"/>
      <dgm:spPr/>
      <dgm:t>
        <a:bodyPr/>
        <a:lstStyle/>
        <a:p>
          <a:r>
            <a:rPr lang="en-US" sz="1400" dirty="0"/>
            <a:t>Analisa dan Clustering </a:t>
          </a:r>
          <a:r>
            <a:rPr lang="en-US" sz="1400" dirty="0" smtClean="0"/>
            <a:t>startup (</a:t>
          </a:r>
          <a:r>
            <a:rPr lang="en-US" sz="1400" dirty="0" err="1" smtClean="0"/>
            <a:t>mis</a:t>
          </a:r>
          <a:r>
            <a:rPr lang="en-US" sz="1400" dirty="0" smtClean="0"/>
            <a:t>: telemedicine)</a:t>
          </a:r>
          <a:endParaRPr lang="en-ID" sz="1400" dirty="0"/>
        </a:p>
      </dgm:t>
    </dgm:pt>
    <dgm:pt modelId="{D6124660-6FAB-4252-8FD6-82536036C081}" type="parTrans" cxnId="{63F67360-4721-4F8F-9161-4E8022FB1BC0}">
      <dgm:prSet/>
      <dgm:spPr/>
      <dgm:t>
        <a:bodyPr/>
        <a:lstStyle/>
        <a:p>
          <a:endParaRPr lang="en-ID"/>
        </a:p>
      </dgm:t>
    </dgm:pt>
    <dgm:pt modelId="{81C2126B-8640-4B4E-819E-6AD192EE8B3C}" type="sibTrans" cxnId="{63F67360-4721-4F8F-9161-4E8022FB1BC0}">
      <dgm:prSet/>
      <dgm:spPr/>
      <dgm:t>
        <a:bodyPr/>
        <a:lstStyle/>
        <a:p>
          <a:endParaRPr lang="en-ID"/>
        </a:p>
      </dgm:t>
    </dgm:pt>
    <dgm:pt modelId="{FD8952CB-0E17-4C81-BD71-30D7EF22C3DA}">
      <dgm:prSet phldrT="[Text]" custT="1"/>
      <dgm:spPr/>
      <dgm:t>
        <a:bodyPr/>
        <a:lstStyle/>
        <a:p>
          <a:r>
            <a:rPr lang="en-US" sz="1400" dirty="0"/>
            <a:t>Keputusan </a:t>
          </a:r>
          <a:endParaRPr lang="en-ID" sz="1400" dirty="0"/>
        </a:p>
      </dgm:t>
    </dgm:pt>
    <dgm:pt modelId="{E6413106-AB36-43EA-B43A-0E0F699BC34B}" type="parTrans" cxnId="{D9672D17-04A2-4E67-85FB-371674A4D7D2}">
      <dgm:prSet/>
      <dgm:spPr/>
      <dgm:t>
        <a:bodyPr/>
        <a:lstStyle/>
        <a:p>
          <a:endParaRPr lang="en-ID"/>
        </a:p>
      </dgm:t>
    </dgm:pt>
    <dgm:pt modelId="{A950C7D8-A68C-4B80-91E2-10AEB463964F}" type="sibTrans" cxnId="{D9672D17-04A2-4E67-85FB-371674A4D7D2}">
      <dgm:prSet/>
      <dgm:spPr/>
      <dgm:t>
        <a:bodyPr/>
        <a:lstStyle/>
        <a:p>
          <a:endParaRPr lang="en-ID"/>
        </a:p>
      </dgm:t>
    </dgm:pt>
    <dgm:pt modelId="{DB1F28AD-27AA-4604-86C9-DB20F06A9204}">
      <dgm:prSet phldrT="[Text]" custT="1"/>
      <dgm:spPr/>
      <dgm:t>
        <a:bodyPr/>
        <a:lstStyle/>
        <a:p>
          <a:r>
            <a:rPr lang="en-US" sz="1400" dirty="0" err="1"/>
            <a:t>Presentasi</a:t>
          </a:r>
          <a:r>
            <a:rPr lang="en-US" sz="1400" dirty="0"/>
            <a:t> </a:t>
          </a:r>
          <a:r>
            <a:rPr lang="en-US" sz="1400" dirty="0" err="1"/>
            <a:t>produk</a:t>
          </a:r>
          <a:endParaRPr lang="en-ID" sz="1400" dirty="0"/>
        </a:p>
      </dgm:t>
    </dgm:pt>
    <dgm:pt modelId="{3D115CED-D9E8-4242-A689-D38620843D88}" type="parTrans" cxnId="{B939C416-6929-4EB6-9C6A-D483A7232ED4}">
      <dgm:prSet/>
      <dgm:spPr/>
      <dgm:t>
        <a:bodyPr/>
        <a:lstStyle/>
        <a:p>
          <a:endParaRPr lang="en-ID"/>
        </a:p>
      </dgm:t>
    </dgm:pt>
    <dgm:pt modelId="{4920E31B-471D-41DE-A7BC-B0F92E1583C6}" type="sibTrans" cxnId="{B939C416-6929-4EB6-9C6A-D483A7232ED4}">
      <dgm:prSet/>
      <dgm:spPr/>
      <dgm:t>
        <a:bodyPr/>
        <a:lstStyle/>
        <a:p>
          <a:endParaRPr lang="en-ID"/>
        </a:p>
      </dgm:t>
    </dgm:pt>
    <dgm:pt modelId="{7CD6310D-940E-4C14-A468-63CD2F448E6A}">
      <dgm:prSet phldrT="[Text]" custT="1"/>
      <dgm:spPr/>
      <dgm:t>
        <a:bodyPr/>
        <a:lstStyle/>
        <a:p>
          <a:r>
            <a:rPr lang="en-US" sz="1400" dirty="0"/>
            <a:t>Uji </a:t>
          </a:r>
          <a:r>
            <a:rPr lang="en-US" sz="1400" dirty="0" err="1"/>
            <a:t>aplikasi</a:t>
          </a:r>
          <a:r>
            <a:rPr lang="en-US" sz="1400" dirty="0"/>
            <a:t>/ </a:t>
          </a:r>
          <a:r>
            <a:rPr lang="en-US" sz="1400" dirty="0" err="1"/>
            <a:t>ekperimentasi</a:t>
          </a:r>
          <a:endParaRPr lang="en-ID" sz="1400" dirty="0"/>
        </a:p>
      </dgm:t>
    </dgm:pt>
    <dgm:pt modelId="{761F7779-EA74-4ED7-AFC9-2DD19823F1D2}" type="parTrans" cxnId="{690FA5C5-74A8-4015-8186-DDE4C1A4389F}">
      <dgm:prSet/>
      <dgm:spPr/>
      <dgm:t>
        <a:bodyPr/>
        <a:lstStyle/>
        <a:p>
          <a:endParaRPr lang="en-ID"/>
        </a:p>
      </dgm:t>
    </dgm:pt>
    <dgm:pt modelId="{E8AE971B-7AC3-4CFF-898A-39073EF9B7F9}" type="sibTrans" cxnId="{690FA5C5-74A8-4015-8186-DDE4C1A4389F}">
      <dgm:prSet/>
      <dgm:spPr/>
      <dgm:t>
        <a:bodyPr/>
        <a:lstStyle/>
        <a:p>
          <a:endParaRPr lang="en-ID"/>
        </a:p>
      </dgm:t>
    </dgm:pt>
    <dgm:pt modelId="{1B5B2903-4840-422A-9ADE-0068D7BE2B35}">
      <dgm:prSet phldrT="[Text]" custT="1"/>
      <dgm:spPr/>
      <dgm:t>
        <a:bodyPr/>
        <a:lstStyle/>
        <a:p>
          <a:r>
            <a:rPr lang="en-US" sz="1400" dirty="0" err="1"/>
            <a:t>Manajemen</a:t>
          </a:r>
          <a:r>
            <a:rPr lang="en-US" sz="1400" dirty="0"/>
            <a:t> </a:t>
          </a:r>
          <a:r>
            <a:rPr lang="en-US" sz="1400" dirty="0" err="1"/>
            <a:t>Risiko</a:t>
          </a:r>
          <a:endParaRPr lang="en-ID" sz="1400" dirty="0"/>
        </a:p>
      </dgm:t>
    </dgm:pt>
    <dgm:pt modelId="{5E545619-8D4D-4EC8-8684-EF57593BE708}" type="parTrans" cxnId="{7FF732E1-0B91-4CEF-8DCA-C34BA846DE51}">
      <dgm:prSet/>
      <dgm:spPr/>
      <dgm:t>
        <a:bodyPr/>
        <a:lstStyle/>
        <a:p>
          <a:endParaRPr lang="en-ID"/>
        </a:p>
      </dgm:t>
    </dgm:pt>
    <dgm:pt modelId="{D51C1AA3-1139-440C-BE75-56F57339AD63}" type="sibTrans" cxnId="{7FF732E1-0B91-4CEF-8DCA-C34BA846DE51}">
      <dgm:prSet/>
      <dgm:spPr/>
      <dgm:t>
        <a:bodyPr/>
        <a:lstStyle/>
        <a:p>
          <a:endParaRPr lang="en-ID"/>
        </a:p>
      </dgm:t>
    </dgm:pt>
    <dgm:pt modelId="{D1B93612-3521-4FD2-A3C6-14A76247EF0E}">
      <dgm:prSet phldrT="[Text]" custT="1"/>
      <dgm:spPr/>
      <dgm:t>
        <a:bodyPr/>
        <a:lstStyle/>
        <a:p>
          <a:r>
            <a:rPr lang="en-US" sz="1400" dirty="0"/>
            <a:t>Tata </a:t>
          </a:r>
          <a:r>
            <a:rPr lang="en-US" sz="1400" dirty="0" err="1"/>
            <a:t>kelola</a:t>
          </a:r>
          <a:r>
            <a:rPr lang="en-US" sz="1400" dirty="0"/>
            <a:t> TIK</a:t>
          </a:r>
          <a:endParaRPr lang="en-ID" sz="1400" dirty="0"/>
        </a:p>
      </dgm:t>
    </dgm:pt>
    <dgm:pt modelId="{3E786792-70D3-4F78-8FA1-74253277F4F6}" type="parTrans" cxnId="{BD09BBDC-8B69-4286-B60B-07DD3F0A3BB6}">
      <dgm:prSet/>
      <dgm:spPr/>
      <dgm:t>
        <a:bodyPr/>
        <a:lstStyle/>
        <a:p>
          <a:endParaRPr lang="en-ID"/>
        </a:p>
      </dgm:t>
    </dgm:pt>
    <dgm:pt modelId="{F85664B5-816F-47FB-B53A-463E3C47C3C4}" type="sibTrans" cxnId="{BD09BBDC-8B69-4286-B60B-07DD3F0A3BB6}">
      <dgm:prSet/>
      <dgm:spPr/>
      <dgm:t>
        <a:bodyPr/>
        <a:lstStyle/>
        <a:p>
          <a:endParaRPr lang="en-ID"/>
        </a:p>
      </dgm:t>
    </dgm:pt>
    <dgm:pt modelId="{8BE506A1-097F-417E-8CBC-ADEBA8EAEB64}">
      <dgm:prSet phldrT="[Text]" custT="1"/>
      <dgm:spPr/>
      <dgm:t>
        <a:bodyPr/>
        <a:lstStyle/>
        <a:p>
          <a:r>
            <a:rPr lang="en-US" sz="1400" dirty="0"/>
            <a:t>Keputusan</a:t>
          </a:r>
          <a:endParaRPr lang="en-ID" sz="1400" dirty="0"/>
        </a:p>
      </dgm:t>
    </dgm:pt>
    <dgm:pt modelId="{739CCE6B-D0F3-4A53-B2C7-DFF14C21297B}" type="parTrans" cxnId="{3FE601C5-7F0A-45F0-B20B-118F80F2840A}">
      <dgm:prSet/>
      <dgm:spPr/>
      <dgm:t>
        <a:bodyPr/>
        <a:lstStyle/>
        <a:p>
          <a:endParaRPr lang="en-ID"/>
        </a:p>
      </dgm:t>
    </dgm:pt>
    <dgm:pt modelId="{B9C6DC19-5FF9-4BF8-834A-1CE0F7EB8B16}" type="sibTrans" cxnId="{3FE601C5-7F0A-45F0-B20B-118F80F2840A}">
      <dgm:prSet/>
      <dgm:spPr/>
      <dgm:t>
        <a:bodyPr/>
        <a:lstStyle/>
        <a:p>
          <a:endParaRPr lang="en-ID"/>
        </a:p>
      </dgm:t>
    </dgm:pt>
    <dgm:pt modelId="{828372D0-5434-4F05-BEEA-9868E683FA03}">
      <dgm:prSet phldrT="[Text]" custT="1"/>
      <dgm:spPr/>
      <dgm:t>
        <a:bodyPr/>
        <a:lstStyle/>
        <a:p>
          <a:r>
            <a:rPr lang="en-US" sz="1400" dirty="0"/>
            <a:t>Prototype startup </a:t>
          </a:r>
          <a:r>
            <a:rPr lang="en-US" sz="1400" dirty="0" err="1"/>
            <a:t>dengan</a:t>
          </a:r>
          <a:r>
            <a:rPr lang="en-US" sz="1400" dirty="0"/>
            <a:t> status </a:t>
          </a:r>
          <a:r>
            <a:rPr lang="en-US" sz="1400" dirty="0" err="1"/>
            <a:t>direkomendasi</a:t>
          </a:r>
          <a:endParaRPr lang="en-ID" sz="1400" dirty="0"/>
        </a:p>
      </dgm:t>
    </dgm:pt>
    <dgm:pt modelId="{5E7B4D21-89C0-4CC8-85A6-B7FA5A58A3C2}" type="parTrans" cxnId="{88190FE2-F649-4E0C-89F2-6A4D351AC85F}">
      <dgm:prSet/>
      <dgm:spPr/>
      <dgm:t>
        <a:bodyPr/>
        <a:lstStyle/>
        <a:p>
          <a:endParaRPr lang="en-ID"/>
        </a:p>
      </dgm:t>
    </dgm:pt>
    <dgm:pt modelId="{6611373E-A41A-4DAA-A3B4-D010496B5463}" type="sibTrans" cxnId="{88190FE2-F649-4E0C-89F2-6A4D351AC85F}">
      <dgm:prSet/>
      <dgm:spPr/>
      <dgm:t>
        <a:bodyPr/>
        <a:lstStyle/>
        <a:p>
          <a:endParaRPr lang="en-ID"/>
        </a:p>
      </dgm:t>
    </dgm:pt>
    <dgm:pt modelId="{0388C05C-2AD7-4066-AC5A-AAC6866E4658}">
      <dgm:prSet phldrT="[Text]" custT="1"/>
      <dgm:spPr/>
      <dgm:t>
        <a:bodyPr/>
        <a:lstStyle/>
        <a:p>
          <a:r>
            <a:rPr lang="en-US" sz="1400" dirty="0" err="1"/>
            <a:t>Penyesuaian</a:t>
          </a:r>
          <a:r>
            <a:rPr lang="en-US" sz="1400" dirty="0"/>
            <a:t> </a:t>
          </a:r>
          <a:r>
            <a:rPr lang="en-US" sz="1400" dirty="0" err="1"/>
            <a:t>selama</a:t>
          </a:r>
          <a:r>
            <a:rPr lang="en-US" sz="1400" dirty="0"/>
            <a:t> 6 </a:t>
          </a:r>
          <a:r>
            <a:rPr lang="en-US" sz="1400" dirty="0" err="1"/>
            <a:t>bulan</a:t>
          </a:r>
          <a:endParaRPr lang="en-ID" sz="1400" dirty="0"/>
        </a:p>
      </dgm:t>
    </dgm:pt>
    <dgm:pt modelId="{6D7A549C-6792-4337-9EFD-457B0129CA4D}" type="parTrans" cxnId="{05569836-0822-4011-AB9E-960EBE28FB27}">
      <dgm:prSet/>
      <dgm:spPr/>
      <dgm:t>
        <a:bodyPr/>
        <a:lstStyle/>
        <a:p>
          <a:endParaRPr lang="en-ID"/>
        </a:p>
      </dgm:t>
    </dgm:pt>
    <dgm:pt modelId="{F5C9E6F8-44D6-4D9A-AED5-D99772685E11}" type="sibTrans" cxnId="{05569836-0822-4011-AB9E-960EBE28FB27}">
      <dgm:prSet/>
      <dgm:spPr/>
      <dgm:t>
        <a:bodyPr/>
        <a:lstStyle/>
        <a:p>
          <a:endParaRPr lang="en-ID"/>
        </a:p>
      </dgm:t>
    </dgm:pt>
    <dgm:pt modelId="{7954E8B7-6526-42FD-9533-6F08FD5D97B6}">
      <dgm:prSet phldrT="[Text]" custT="1"/>
      <dgm:spPr/>
      <dgm:t>
        <a:bodyPr/>
        <a:lstStyle/>
        <a:p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cantumkan</a:t>
          </a:r>
          <a:r>
            <a:rPr lang="en-US" sz="1400" dirty="0"/>
            <a:t> logo pada </a:t>
          </a:r>
          <a:r>
            <a:rPr lang="en-US" sz="1400" dirty="0" err="1"/>
            <a:t>produk</a:t>
          </a:r>
          <a:endParaRPr lang="en-ID" sz="1400" dirty="0"/>
        </a:p>
      </dgm:t>
    </dgm:pt>
    <dgm:pt modelId="{4FEC62F5-1994-48EB-9E60-66619E9B72A8}" type="parTrans" cxnId="{BF160A6C-142D-4DC9-910A-DCC6D1A98A8F}">
      <dgm:prSet/>
      <dgm:spPr/>
      <dgm:t>
        <a:bodyPr/>
        <a:lstStyle/>
        <a:p>
          <a:endParaRPr lang="en-ID"/>
        </a:p>
      </dgm:t>
    </dgm:pt>
    <dgm:pt modelId="{6C2CB424-0231-473E-A6C7-1CE1ABD42095}" type="sibTrans" cxnId="{BF160A6C-142D-4DC9-910A-DCC6D1A98A8F}">
      <dgm:prSet/>
      <dgm:spPr/>
      <dgm:t>
        <a:bodyPr/>
        <a:lstStyle/>
        <a:p>
          <a:endParaRPr lang="en-ID"/>
        </a:p>
      </dgm:t>
    </dgm:pt>
    <dgm:pt modelId="{2717BBFB-46AF-489B-97BE-413B71F8F3AF}" type="pres">
      <dgm:prSet presAssocID="{9D3B3E7F-2C74-4F09-A5E6-CC1633A1545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94E97ED-FB0D-4352-9366-88C2B91DB3A6}" type="pres">
      <dgm:prSet presAssocID="{AC5C57A1-37BC-4CE7-AB2C-8FF7258FA459}" presName="Accent3" presStyleCnt="0"/>
      <dgm:spPr/>
    </dgm:pt>
    <dgm:pt modelId="{2F243313-6157-46DF-BA66-B95EC4330351}" type="pres">
      <dgm:prSet presAssocID="{AC5C57A1-37BC-4CE7-AB2C-8FF7258FA459}" presName="Accent" presStyleLbl="node1" presStyleIdx="0" presStyleCnt="3"/>
      <dgm:spPr/>
    </dgm:pt>
    <dgm:pt modelId="{8686E5D4-55E0-428A-850D-4F64CD0A769F}" type="pres">
      <dgm:prSet presAssocID="{AC5C57A1-37BC-4CE7-AB2C-8FF7258FA459}" presName="ParentBackground3" presStyleCnt="0"/>
      <dgm:spPr/>
    </dgm:pt>
    <dgm:pt modelId="{C99805BA-B7C0-444B-9A93-BC1C1152FD19}" type="pres">
      <dgm:prSet presAssocID="{AC5C57A1-37BC-4CE7-AB2C-8FF7258FA459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41220976-3F31-4EF8-A33E-BDF721FB4B29}" type="pres">
      <dgm:prSet presAssocID="{AC5C57A1-37BC-4CE7-AB2C-8FF7258FA459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707DA-C580-4AC7-8A1F-55B3FBFD8DD4}" type="pres">
      <dgm:prSet presAssocID="{AC5C57A1-37BC-4CE7-AB2C-8FF7258FA459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92A67-496C-4C83-BD3A-4D217A527714}" type="pres">
      <dgm:prSet presAssocID="{91646FF7-CE0F-4089-A477-E4EB0AE6B5FB}" presName="Accent2" presStyleCnt="0"/>
      <dgm:spPr/>
    </dgm:pt>
    <dgm:pt modelId="{5C27E462-9B92-4FF3-904E-61C50A865A6F}" type="pres">
      <dgm:prSet presAssocID="{91646FF7-CE0F-4089-A477-E4EB0AE6B5FB}" presName="Accent" presStyleLbl="node1" presStyleIdx="1" presStyleCnt="3"/>
      <dgm:spPr/>
    </dgm:pt>
    <dgm:pt modelId="{037A981D-3D67-4595-B915-11C2EF31FF2B}" type="pres">
      <dgm:prSet presAssocID="{91646FF7-CE0F-4089-A477-E4EB0AE6B5FB}" presName="ParentBackground2" presStyleCnt="0"/>
      <dgm:spPr/>
    </dgm:pt>
    <dgm:pt modelId="{5EE7924F-7160-49CB-8514-6C299564A296}" type="pres">
      <dgm:prSet presAssocID="{91646FF7-CE0F-4089-A477-E4EB0AE6B5F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FEC8642F-AC23-4904-ABF7-62EAB2BE619F}" type="pres">
      <dgm:prSet presAssocID="{91646FF7-CE0F-4089-A477-E4EB0AE6B5FB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4EBA5-80EB-4D23-AE62-84CBAD932709}" type="pres">
      <dgm:prSet presAssocID="{91646FF7-CE0F-4089-A477-E4EB0AE6B5F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BE76F-D33B-454F-B35B-42B91DC7D4E2}" type="pres">
      <dgm:prSet presAssocID="{939A477D-1140-4DCD-BDB9-6DE7DCCE5AF8}" presName="Accent1" presStyleCnt="0"/>
      <dgm:spPr/>
    </dgm:pt>
    <dgm:pt modelId="{0B00ED1E-5A0E-46A1-BC22-4F703454F482}" type="pres">
      <dgm:prSet presAssocID="{939A477D-1140-4DCD-BDB9-6DE7DCCE5AF8}" presName="Accent" presStyleLbl="node1" presStyleIdx="2" presStyleCnt="3"/>
      <dgm:spPr/>
    </dgm:pt>
    <dgm:pt modelId="{F80E3C88-5FA8-4894-BDEB-D2ED85CC59B3}" type="pres">
      <dgm:prSet presAssocID="{939A477D-1140-4DCD-BDB9-6DE7DCCE5AF8}" presName="ParentBackground1" presStyleCnt="0"/>
      <dgm:spPr/>
    </dgm:pt>
    <dgm:pt modelId="{793553B5-36D3-40D0-910C-2E558CB63A0E}" type="pres">
      <dgm:prSet presAssocID="{939A477D-1140-4DCD-BDB9-6DE7DCCE5AF8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308E74A-B236-443E-A706-4196C56D051B}" type="pres">
      <dgm:prSet presAssocID="{939A477D-1140-4DCD-BDB9-6DE7DCCE5AF8}" presName="Child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8F905-F20E-4DB6-A6D2-68EA15C0DF1F}" type="pres">
      <dgm:prSet presAssocID="{939A477D-1140-4DCD-BDB9-6DE7DCCE5AF8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12B8B2-5ED3-492C-91AC-1BE6F8425FC4}" type="presOf" srcId="{7CD6310D-940E-4C14-A468-63CD2F448E6A}" destId="{FEC8642F-AC23-4904-ABF7-62EAB2BE619F}" srcOrd="0" destOrd="2" presId="urn:microsoft.com/office/officeart/2011/layout/CircleProcess"/>
    <dgm:cxn modelId="{6CB0F972-E601-4871-A043-AA518E4B2F66}" type="presOf" srcId="{AC5C57A1-37BC-4CE7-AB2C-8FF7258FA459}" destId="{A3B707DA-C580-4AC7-8A1F-55B3FBFD8DD4}" srcOrd="1" destOrd="0" presId="urn:microsoft.com/office/officeart/2011/layout/CircleProcess"/>
    <dgm:cxn modelId="{BE22223C-C4CC-4ED4-A330-0609C3455068}" type="presOf" srcId="{D1B93612-3521-4FD2-A3C6-14A76247EF0E}" destId="{FEC8642F-AC23-4904-ABF7-62EAB2BE619F}" srcOrd="0" destOrd="1" presId="urn:microsoft.com/office/officeart/2011/layout/CircleProcess"/>
    <dgm:cxn modelId="{1F204CF2-A567-4B6C-A686-28B1B99C4168}" type="presOf" srcId="{8BE506A1-097F-417E-8CBC-ADEBA8EAEB64}" destId="{FEC8642F-AC23-4904-ABF7-62EAB2BE619F}" srcOrd="0" destOrd="4" presId="urn:microsoft.com/office/officeart/2011/layout/CircleProcess"/>
    <dgm:cxn modelId="{690FA5C5-74A8-4015-8186-DDE4C1A4389F}" srcId="{91646FF7-CE0F-4089-A477-E4EB0AE6B5FB}" destId="{7CD6310D-940E-4C14-A468-63CD2F448E6A}" srcOrd="2" destOrd="0" parTransId="{761F7779-EA74-4ED7-AFC9-2DD19823F1D2}" sibTransId="{E8AE971B-7AC3-4CFF-898A-39073EF9B7F9}"/>
    <dgm:cxn modelId="{BD09BBDC-8B69-4286-B60B-07DD3F0A3BB6}" srcId="{91646FF7-CE0F-4089-A477-E4EB0AE6B5FB}" destId="{D1B93612-3521-4FD2-A3C6-14A76247EF0E}" srcOrd="1" destOrd="0" parTransId="{3E786792-70D3-4F78-8FA1-74253277F4F6}" sibTransId="{F85664B5-816F-47FB-B53A-463E3C47C3C4}"/>
    <dgm:cxn modelId="{335F1841-3671-4188-B974-D2846AF591F8}" type="presOf" srcId="{DB1F28AD-27AA-4604-86C9-DB20F06A9204}" destId="{FEC8642F-AC23-4904-ABF7-62EAB2BE619F}" srcOrd="0" destOrd="0" presId="urn:microsoft.com/office/officeart/2011/layout/CircleProcess"/>
    <dgm:cxn modelId="{F4028AE1-1A53-4D90-9AEF-E566CF9219AE}" type="presOf" srcId="{0388C05C-2AD7-4066-AC5A-AAC6866E4658}" destId="{41220976-3F31-4EF8-A33E-BDF721FB4B29}" srcOrd="0" destOrd="1" presId="urn:microsoft.com/office/officeart/2011/layout/CircleProcess"/>
    <dgm:cxn modelId="{D9672D17-04A2-4E67-85FB-371674A4D7D2}" srcId="{939A477D-1140-4DCD-BDB9-6DE7DCCE5AF8}" destId="{FD8952CB-0E17-4C81-BD71-30D7EF22C3DA}" srcOrd="3" destOrd="0" parTransId="{E6413106-AB36-43EA-B43A-0E0F699BC34B}" sibTransId="{A950C7D8-A68C-4B80-91E2-10AEB463964F}"/>
    <dgm:cxn modelId="{CA73C89D-FB3E-4987-8A89-DFC59ADBE06C}" type="presOf" srcId="{9D3B3E7F-2C74-4F09-A5E6-CC1633A15450}" destId="{2717BBFB-46AF-489B-97BE-413B71F8F3AF}" srcOrd="0" destOrd="0" presId="urn:microsoft.com/office/officeart/2011/layout/CircleProcess"/>
    <dgm:cxn modelId="{6132F876-ADA1-4F61-B529-8214886636A9}" srcId="{9D3B3E7F-2C74-4F09-A5E6-CC1633A15450}" destId="{91646FF7-CE0F-4089-A477-E4EB0AE6B5FB}" srcOrd="1" destOrd="0" parTransId="{ECCB86E6-56A1-45A6-B007-38F5A8616592}" sibTransId="{B777023B-A91A-4809-87C0-998A321B823A}"/>
    <dgm:cxn modelId="{81293A00-5CFE-4FDD-B8AA-25D2ACD8D8A6}" type="presOf" srcId="{939A477D-1140-4DCD-BDB9-6DE7DCCE5AF8}" destId="{793553B5-36D3-40D0-910C-2E558CB63A0E}" srcOrd="0" destOrd="0" presId="urn:microsoft.com/office/officeart/2011/layout/CircleProcess"/>
    <dgm:cxn modelId="{63F67360-4721-4F8F-9161-4E8022FB1BC0}" srcId="{939A477D-1140-4DCD-BDB9-6DE7DCCE5AF8}" destId="{BD7AAD1D-C8F1-411B-9A99-0EE2B83E2FA8}" srcOrd="2" destOrd="0" parTransId="{D6124660-6FAB-4252-8FD6-82536036C081}" sibTransId="{81C2126B-8640-4B4E-819E-6AD192EE8B3C}"/>
    <dgm:cxn modelId="{E60AF87D-D515-4644-84F3-B79915CBEC29}" type="presOf" srcId="{91646FF7-CE0F-4089-A477-E4EB0AE6B5FB}" destId="{5EE7924F-7160-49CB-8514-6C299564A296}" srcOrd="0" destOrd="0" presId="urn:microsoft.com/office/officeart/2011/layout/CircleProcess"/>
    <dgm:cxn modelId="{53DA6F93-0E44-447F-BC54-B57975EC4F9F}" type="presOf" srcId="{FD8952CB-0E17-4C81-BD71-30D7EF22C3DA}" destId="{6308E74A-B236-443E-A706-4196C56D051B}" srcOrd="0" destOrd="3" presId="urn:microsoft.com/office/officeart/2011/layout/CircleProcess"/>
    <dgm:cxn modelId="{4877A834-84E4-425D-8A1B-61A21B490AC1}" type="presOf" srcId="{7954E8B7-6526-42FD-9533-6F08FD5D97B6}" destId="{41220976-3F31-4EF8-A33E-BDF721FB4B29}" srcOrd="0" destOrd="2" presId="urn:microsoft.com/office/officeart/2011/layout/CircleProcess"/>
    <dgm:cxn modelId="{D8E65152-E312-4319-93C4-DFAAB78F7128}" type="presOf" srcId="{1B5B2903-4840-422A-9ADE-0068D7BE2B35}" destId="{FEC8642F-AC23-4904-ABF7-62EAB2BE619F}" srcOrd="0" destOrd="3" presId="urn:microsoft.com/office/officeart/2011/layout/CircleProcess"/>
    <dgm:cxn modelId="{E4E7ADBA-C41D-4A9E-9DB2-9AFEF146ACE9}" type="presOf" srcId="{755215F6-25E6-4D4D-A57F-77C850F367B1}" destId="{6308E74A-B236-443E-A706-4196C56D051B}" srcOrd="0" destOrd="1" presId="urn:microsoft.com/office/officeart/2011/layout/CircleProcess"/>
    <dgm:cxn modelId="{88190FE2-F649-4E0C-89F2-6A4D351AC85F}" srcId="{AC5C57A1-37BC-4CE7-AB2C-8FF7258FA459}" destId="{828372D0-5434-4F05-BEEA-9868E683FA03}" srcOrd="0" destOrd="0" parTransId="{5E7B4D21-89C0-4CC8-85A6-B7FA5A58A3C2}" sibTransId="{6611373E-A41A-4DAA-A3B4-D010496B5463}"/>
    <dgm:cxn modelId="{50370E19-0126-48E2-B7D7-1C212FFA0543}" type="presOf" srcId="{8C5DB2E2-F3F7-48F0-9B13-2C2661A123E3}" destId="{6308E74A-B236-443E-A706-4196C56D051B}" srcOrd="0" destOrd="0" presId="urn:microsoft.com/office/officeart/2011/layout/CircleProcess"/>
    <dgm:cxn modelId="{05569836-0822-4011-AB9E-960EBE28FB27}" srcId="{AC5C57A1-37BC-4CE7-AB2C-8FF7258FA459}" destId="{0388C05C-2AD7-4066-AC5A-AAC6866E4658}" srcOrd="1" destOrd="0" parTransId="{6D7A549C-6792-4337-9EFD-457B0129CA4D}" sibTransId="{F5C9E6F8-44D6-4D9A-AED5-D99772685E11}"/>
    <dgm:cxn modelId="{90E9969D-17C2-4B10-A555-FC134BB325EE}" srcId="{9D3B3E7F-2C74-4F09-A5E6-CC1633A15450}" destId="{939A477D-1140-4DCD-BDB9-6DE7DCCE5AF8}" srcOrd="0" destOrd="0" parTransId="{6F3D66EF-D6FE-423C-A8A7-CA947CDF34A8}" sibTransId="{9CF01F97-761A-4560-A5CF-D831526766D9}"/>
    <dgm:cxn modelId="{BF160A6C-142D-4DC9-910A-DCC6D1A98A8F}" srcId="{AC5C57A1-37BC-4CE7-AB2C-8FF7258FA459}" destId="{7954E8B7-6526-42FD-9533-6F08FD5D97B6}" srcOrd="2" destOrd="0" parTransId="{4FEC62F5-1994-48EB-9E60-66619E9B72A8}" sibTransId="{6C2CB424-0231-473E-A6C7-1CE1ABD42095}"/>
    <dgm:cxn modelId="{B939C416-6929-4EB6-9C6A-D483A7232ED4}" srcId="{91646FF7-CE0F-4089-A477-E4EB0AE6B5FB}" destId="{DB1F28AD-27AA-4604-86C9-DB20F06A9204}" srcOrd="0" destOrd="0" parTransId="{3D115CED-D9E8-4242-A689-D38620843D88}" sibTransId="{4920E31B-471D-41DE-A7BC-B0F92E1583C6}"/>
    <dgm:cxn modelId="{3FE601C5-7F0A-45F0-B20B-118F80F2840A}" srcId="{91646FF7-CE0F-4089-A477-E4EB0AE6B5FB}" destId="{8BE506A1-097F-417E-8CBC-ADEBA8EAEB64}" srcOrd="4" destOrd="0" parTransId="{739CCE6B-D0F3-4A53-B2C7-DFF14C21297B}" sibTransId="{B9C6DC19-5FF9-4BF8-834A-1CE0F7EB8B16}"/>
    <dgm:cxn modelId="{D092CC8C-AA85-42EC-BC9C-72046DB11F99}" type="presOf" srcId="{828372D0-5434-4F05-BEEA-9868E683FA03}" destId="{41220976-3F31-4EF8-A33E-BDF721FB4B29}" srcOrd="0" destOrd="0" presId="urn:microsoft.com/office/officeart/2011/layout/CircleProcess"/>
    <dgm:cxn modelId="{0B5308A3-46FE-462E-BB7A-FBA946611441}" type="presOf" srcId="{91646FF7-CE0F-4089-A477-E4EB0AE6B5FB}" destId="{E094EBA5-80EB-4D23-AE62-84CBAD932709}" srcOrd="1" destOrd="0" presId="urn:microsoft.com/office/officeart/2011/layout/CircleProcess"/>
    <dgm:cxn modelId="{2A5C89AF-A798-4AFF-BEBD-2359AF55CC62}" type="presOf" srcId="{AC5C57A1-37BC-4CE7-AB2C-8FF7258FA459}" destId="{C99805BA-B7C0-444B-9A93-BC1C1152FD19}" srcOrd="0" destOrd="0" presId="urn:microsoft.com/office/officeart/2011/layout/CircleProcess"/>
    <dgm:cxn modelId="{7FF732E1-0B91-4CEF-8DCA-C34BA846DE51}" srcId="{91646FF7-CE0F-4089-A477-E4EB0AE6B5FB}" destId="{1B5B2903-4840-422A-9ADE-0068D7BE2B35}" srcOrd="3" destOrd="0" parTransId="{5E545619-8D4D-4EC8-8684-EF57593BE708}" sibTransId="{D51C1AA3-1139-440C-BE75-56F57339AD63}"/>
    <dgm:cxn modelId="{7D7FC966-C757-4700-A800-C8A071EFE648}" srcId="{9D3B3E7F-2C74-4F09-A5E6-CC1633A15450}" destId="{AC5C57A1-37BC-4CE7-AB2C-8FF7258FA459}" srcOrd="2" destOrd="0" parTransId="{F533553A-8021-4B5C-AFC3-3BDA47F3BC87}" sibTransId="{8E1379B6-87FC-4851-8DC2-DE1ED4134319}"/>
    <dgm:cxn modelId="{DE20023A-D222-42DC-A2DD-CE371547C46C}" srcId="{939A477D-1140-4DCD-BDB9-6DE7DCCE5AF8}" destId="{755215F6-25E6-4D4D-A57F-77C850F367B1}" srcOrd="1" destOrd="0" parTransId="{750AB0F8-9393-453E-9C9C-BF904B16A927}" sibTransId="{83B812E0-B3C0-4619-A775-EAB8C1FD24AE}"/>
    <dgm:cxn modelId="{5520AD61-A67E-4FC1-AE24-2BCD4ABC6A3D}" srcId="{939A477D-1140-4DCD-BDB9-6DE7DCCE5AF8}" destId="{8C5DB2E2-F3F7-48F0-9B13-2C2661A123E3}" srcOrd="0" destOrd="0" parTransId="{E6FC3B6D-2264-4067-9B2E-0BD6AC69018E}" sibTransId="{BF183273-B2E6-49FB-A151-218A199B6A12}"/>
    <dgm:cxn modelId="{48042260-EF55-4268-AD04-DDA769FD918F}" type="presOf" srcId="{BD7AAD1D-C8F1-411B-9A99-0EE2B83E2FA8}" destId="{6308E74A-B236-443E-A706-4196C56D051B}" srcOrd="0" destOrd="2" presId="urn:microsoft.com/office/officeart/2011/layout/CircleProcess"/>
    <dgm:cxn modelId="{A3514075-EE5A-4211-AD0F-196E5151E47A}" type="presOf" srcId="{939A477D-1140-4DCD-BDB9-6DE7DCCE5AF8}" destId="{F3D8F905-F20E-4DB6-A6D2-68EA15C0DF1F}" srcOrd="1" destOrd="0" presId="urn:microsoft.com/office/officeart/2011/layout/CircleProcess"/>
    <dgm:cxn modelId="{15605901-38CD-4A6B-9E52-FD5E49011014}" type="presParOf" srcId="{2717BBFB-46AF-489B-97BE-413B71F8F3AF}" destId="{794E97ED-FB0D-4352-9366-88C2B91DB3A6}" srcOrd="0" destOrd="0" presId="urn:microsoft.com/office/officeart/2011/layout/CircleProcess"/>
    <dgm:cxn modelId="{7F25ADED-7FD3-457A-B545-C97C98B73120}" type="presParOf" srcId="{794E97ED-FB0D-4352-9366-88C2B91DB3A6}" destId="{2F243313-6157-46DF-BA66-B95EC4330351}" srcOrd="0" destOrd="0" presId="urn:microsoft.com/office/officeart/2011/layout/CircleProcess"/>
    <dgm:cxn modelId="{DD6870EA-E217-42F4-B8A6-2A577C782F0E}" type="presParOf" srcId="{2717BBFB-46AF-489B-97BE-413B71F8F3AF}" destId="{8686E5D4-55E0-428A-850D-4F64CD0A769F}" srcOrd="1" destOrd="0" presId="urn:microsoft.com/office/officeart/2011/layout/CircleProcess"/>
    <dgm:cxn modelId="{DB359828-912A-485D-A234-95F8EBE69C46}" type="presParOf" srcId="{8686E5D4-55E0-428A-850D-4F64CD0A769F}" destId="{C99805BA-B7C0-444B-9A93-BC1C1152FD19}" srcOrd="0" destOrd="0" presId="urn:microsoft.com/office/officeart/2011/layout/CircleProcess"/>
    <dgm:cxn modelId="{D0762262-6E7B-4BF1-BB11-63E1164764F7}" type="presParOf" srcId="{2717BBFB-46AF-489B-97BE-413B71F8F3AF}" destId="{41220976-3F31-4EF8-A33E-BDF721FB4B29}" srcOrd="2" destOrd="0" presId="urn:microsoft.com/office/officeart/2011/layout/CircleProcess"/>
    <dgm:cxn modelId="{4B49551A-7AC9-43E8-AE01-10B5B93514D4}" type="presParOf" srcId="{2717BBFB-46AF-489B-97BE-413B71F8F3AF}" destId="{A3B707DA-C580-4AC7-8A1F-55B3FBFD8DD4}" srcOrd="3" destOrd="0" presId="urn:microsoft.com/office/officeart/2011/layout/CircleProcess"/>
    <dgm:cxn modelId="{E68E9D4A-7B28-4BBD-997B-8EAD1537C350}" type="presParOf" srcId="{2717BBFB-46AF-489B-97BE-413B71F8F3AF}" destId="{8FB92A67-496C-4C83-BD3A-4D217A527714}" srcOrd="4" destOrd="0" presId="urn:microsoft.com/office/officeart/2011/layout/CircleProcess"/>
    <dgm:cxn modelId="{CD290542-3ED2-44B4-90BE-EDA5AF4852D5}" type="presParOf" srcId="{8FB92A67-496C-4C83-BD3A-4D217A527714}" destId="{5C27E462-9B92-4FF3-904E-61C50A865A6F}" srcOrd="0" destOrd="0" presId="urn:microsoft.com/office/officeart/2011/layout/CircleProcess"/>
    <dgm:cxn modelId="{8785716F-0B11-4B00-8C52-7EB67F33D03B}" type="presParOf" srcId="{2717BBFB-46AF-489B-97BE-413B71F8F3AF}" destId="{037A981D-3D67-4595-B915-11C2EF31FF2B}" srcOrd="5" destOrd="0" presId="urn:microsoft.com/office/officeart/2011/layout/CircleProcess"/>
    <dgm:cxn modelId="{C3654630-43A2-4FCD-91D2-CF087E67A29E}" type="presParOf" srcId="{037A981D-3D67-4595-B915-11C2EF31FF2B}" destId="{5EE7924F-7160-49CB-8514-6C299564A296}" srcOrd="0" destOrd="0" presId="urn:microsoft.com/office/officeart/2011/layout/CircleProcess"/>
    <dgm:cxn modelId="{1D3543EC-F450-43F4-80A1-D65E8E4A1935}" type="presParOf" srcId="{2717BBFB-46AF-489B-97BE-413B71F8F3AF}" destId="{FEC8642F-AC23-4904-ABF7-62EAB2BE619F}" srcOrd="6" destOrd="0" presId="urn:microsoft.com/office/officeart/2011/layout/CircleProcess"/>
    <dgm:cxn modelId="{E08DD6E3-D414-4C04-8BA9-40B66DAC016E}" type="presParOf" srcId="{2717BBFB-46AF-489B-97BE-413B71F8F3AF}" destId="{E094EBA5-80EB-4D23-AE62-84CBAD932709}" srcOrd="7" destOrd="0" presId="urn:microsoft.com/office/officeart/2011/layout/CircleProcess"/>
    <dgm:cxn modelId="{FBBAE6CE-CB6D-405F-A6E5-D8B93790D956}" type="presParOf" srcId="{2717BBFB-46AF-489B-97BE-413B71F8F3AF}" destId="{469BE76F-D33B-454F-B35B-42B91DC7D4E2}" srcOrd="8" destOrd="0" presId="urn:microsoft.com/office/officeart/2011/layout/CircleProcess"/>
    <dgm:cxn modelId="{38C65DB2-A1BE-411E-9109-C6CC8BFB798C}" type="presParOf" srcId="{469BE76F-D33B-454F-B35B-42B91DC7D4E2}" destId="{0B00ED1E-5A0E-46A1-BC22-4F703454F482}" srcOrd="0" destOrd="0" presId="urn:microsoft.com/office/officeart/2011/layout/CircleProcess"/>
    <dgm:cxn modelId="{D7DFB4E4-34EF-47BC-AF3F-889B4CE40F7E}" type="presParOf" srcId="{2717BBFB-46AF-489B-97BE-413B71F8F3AF}" destId="{F80E3C88-5FA8-4894-BDEB-D2ED85CC59B3}" srcOrd="9" destOrd="0" presId="urn:microsoft.com/office/officeart/2011/layout/CircleProcess"/>
    <dgm:cxn modelId="{D10EAB23-1FEA-4840-B87E-73A57C37070F}" type="presParOf" srcId="{F80E3C88-5FA8-4894-BDEB-D2ED85CC59B3}" destId="{793553B5-36D3-40D0-910C-2E558CB63A0E}" srcOrd="0" destOrd="0" presId="urn:microsoft.com/office/officeart/2011/layout/CircleProcess"/>
    <dgm:cxn modelId="{BC12A5B8-F736-4C64-97E0-7C640A56565D}" type="presParOf" srcId="{2717BBFB-46AF-489B-97BE-413B71F8F3AF}" destId="{6308E74A-B236-443E-A706-4196C56D051B}" srcOrd="10" destOrd="0" presId="urn:microsoft.com/office/officeart/2011/layout/CircleProcess"/>
    <dgm:cxn modelId="{2377BADE-C170-4EB6-BD9F-D863AD868349}" type="presParOf" srcId="{2717BBFB-46AF-489B-97BE-413B71F8F3AF}" destId="{F3D8F905-F20E-4DB6-A6D2-68EA15C0DF1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43313-6157-46DF-BA66-B95EC4330351}">
      <dsp:nvSpPr>
        <dsp:cNvPr id="0" name=""/>
        <dsp:cNvSpPr/>
      </dsp:nvSpPr>
      <dsp:spPr>
        <a:xfrm>
          <a:off x="5547418" y="517928"/>
          <a:ext cx="2251729" cy="2252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805BA-B7C0-444B-9A93-BC1C1152FD19}">
      <dsp:nvSpPr>
        <dsp:cNvPr id="0" name=""/>
        <dsp:cNvSpPr/>
      </dsp:nvSpPr>
      <dsp:spPr>
        <a:xfrm>
          <a:off x="5622183" y="593012"/>
          <a:ext cx="2102200" cy="21019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Pendaftaran</a:t>
          </a:r>
          <a:endParaRPr lang="en-ID" sz="2000" kern="1200" dirty="0"/>
        </a:p>
      </dsp:txBody>
      <dsp:txXfrm>
        <a:off x="5922707" y="893351"/>
        <a:ext cx="1501153" cy="1501299"/>
      </dsp:txXfrm>
    </dsp:sp>
    <dsp:sp modelId="{41220976-3F31-4EF8-A33E-BDF721FB4B29}">
      <dsp:nvSpPr>
        <dsp:cNvPr id="0" name=""/>
        <dsp:cNvSpPr/>
      </dsp:nvSpPr>
      <dsp:spPr>
        <a:xfrm>
          <a:off x="5622183" y="2811568"/>
          <a:ext cx="2102200" cy="12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Prototype startup </a:t>
          </a:r>
          <a:r>
            <a:rPr lang="en-US" sz="1400" kern="1200" dirty="0" err="1"/>
            <a:t>dengan</a:t>
          </a:r>
          <a:r>
            <a:rPr lang="en-US" sz="1400" kern="1200" dirty="0"/>
            <a:t> status </a:t>
          </a:r>
          <a:r>
            <a:rPr lang="en-US" sz="1400" kern="1200" dirty="0" err="1"/>
            <a:t>direkomendasi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Penyesuaian</a:t>
          </a:r>
          <a:r>
            <a:rPr lang="en-US" sz="1400" kern="1200" dirty="0"/>
            <a:t> </a:t>
          </a:r>
          <a:r>
            <a:rPr lang="en-US" sz="1400" kern="1200" dirty="0" err="1"/>
            <a:t>selama</a:t>
          </a:r>
          <a:r>
            <a:rPr lang="en-US" sz="1400" kern="1200" dirty="0"/>
            <a:t> 6 </a:t>
          </a:r>
          <a:r>
            <a:rPr lang="en-US" sz="1400" kern="1200" dirty="0" err="1"/>
            <a:t>bulan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cantumkan</a:t>
          </a:r>
          <a:r>
            <a:rPr lang="en-US" sz="1400" kern="1200" dirty="0"/>
            <a:t> logo pada </a:t>
          </a:r>
          <a:r>
            <a:rPr lang="en-US" sz="1400" kern="1200" dirty="0" err="1"/>
            <a:t>produk</a:t>
          </a:r>
          <a:endParaRPr lang="en-ID" sz="1400" kern="1200" dirty="0"/>
        </a:p>
      </dsp:txBody>
      <dsp:txXfrm>
        <a:off x="5622183" y="2811568"/>
        <a:ext cx="2102200" cy="1234550"/>
      </dsp:txXfrm>
    </dsp:sp>
    <dsp:sp modelId="{5C27E462-9B92-4FF3-904E-61C50A865A6F}">
      <dsp:nvSpPr>
        <dsp:cNvPr id="0" name=""/>
        <dsp:cNvSpPr/>
      </dsp:nvSpPr>
      <dsp:spPr>
        <a:xfrm rot="2700000">
          <a:off x="3222903" y="520650"/>
          <a:ext cx="2246306" cy="22463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7924F-7160-49CB-8514-6C299564A296}">
      <dsp:nvSpPr>
        <dsp:cNvPr id="0" name=""/>
        <dsp:cNvSpPr/>
      </dsp:nvSpPr>
      <dsp:spPr>
        <a:xfrm>
          <a:off x="3294956" y="593012"/>
          <a:ext cx="2102200" cy="21019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Regulatory Sandbox        (1 </a:t>
          </a:r>
          <a:r>
            <a:rPr lang="en-US" sz="2000" kern="1200" dirty="0" err="1"/>
            <a:t>tahun</a:t>
          </a:r>
          <a:r>
            <a:rPr lang="en-US" sz="2000" kern="1200" dirty="0"/>
            <a:t>)</a:t>
          </a:r>
          <a:endParaRPr lang="en-ID" sz="2000" kern="1200" dirty="0"/>
        </a:p>
      </dsp:txBody>
      <dsp:txXfrm>
        <a:off x="3595480" y="893351"/>
        <a:ext cx="1501153" cy="1501299"/>
      </dsp:txXfrm>
    </dsp:sp>
    <dsp:sp modelId="{FEC8642F-AC23-4904-ABF7-62EAB2BE619F}">
      <dsp:nvSpPr>
        <dsp:cNvPr id="0" name=""/>
        <dsp:cNvSpPr/>
      </dsp:nvSpPr>
      <dsp:spPr>
        <a:xfrm>
          <a:off x="3294956" y="2811568"/>
          <a:ext cx="2102200" cy="12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Presentasi</a:t>
          </a:r>
          <a:r>
            <a:rPr lang="en-US" sz="1400" kern="1200" dirty="0"/>
            <a:t> </a:t>
          </a:r>
          <a:r>
            <a:rPr lang="en-US" sz="1400" kern="1200" dirty="0" err="1"/>
            <a:t>produk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Tata </a:t>
          </a:r>
          <a:r>
            <a:rPr lang="en-US" sz="1400" kern="1200" dirty="0" err="1"/>
            <a:t>kelola</a:t>
          </a:r>
          <a:r>
            <a:rPr lang="en-US" sz="1400" kern="1200" dirty="0"/>
            <a:t> TIK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Uji </a:t>
          </a:r>
          <a:r>
            <a:rPr lang="en-US" sz="1400" kern="1200" dirty="0" err="1"/>
            <a:t>aplikasi</a:t>
          </a:r>
          <a:r>
            <a:rPr lang="en-US" sz="1400" kern="1200" dirty="0"/>
            <a:t>/ </a:t>
          </a:r>
          <a:r>
            <a:rPr lang="en-US" sz="1400" kern="1200" dirty="0" err="1"/>
            <a:t>ekperimentasi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Manajemen</a:t>
          </a:r>
          <a:r>
            <a:rPr lang="en-US" sz="1400" kern="1200" dirty="0"/>
            <a:t> </a:t>
          </a:r>
          <a:r>
            <a:rPr lang="en-US" sz="1400" kern="1200" dirty="0" err="1"/>
            <a:t>Risiko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Keputusan</a:t>
          </a:r>
          <a:endParaRPr lang="en-ID" sz="1400" kern="1200" dirty="0"/>
        </a:p>
      </dsp:txBody>
      <dsp:txXfrm>
        <a:off x="3294956" y="2811568"/>
        <a:ext cx="2102200" cy="1234550"/>
      </dsp:txXfrm>
    </dsp:sp>
    <dsp:sp modelId="{0B00ED1E-5A0E-46A1-BC22-4F703454F482}">
      <dsp:nvSpPr>
        <dsp:cNvPr id="0" name=""/>
        <dsp:cNvSpPr/>
      </dsp:nvSpPr>
      <dsp:spPr>
        <a:xfrm rot="2700000">
          <a:off x="895676" y="520650"/>
          <a:ext cx="2246306" cy="22463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553B5-36D3-40D0-910C-2E558CB63A0E}">
      <dsp:nvSpPr>
        <dsp:cNvPr id="0" name=""/>
        <dsp:cNvSpPr/>
      </dsp:nvSpPr>
      <dsp:spPr>
        <a:xfrm>
          <a:off x="967729" y="593012"/>
          <a:ext cx="2102200" cy="21019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Pencatatan</a:t>
          </a:r>
          <a:endParaRPr lang="en-ID" sz="2000" kern="1200" dirty="0"/>
        </a:p>
      </dsp:txBody>
      <dsp:txXfrm>
        <a:off x="1268253" y="893351"/>
        <a:ext cx="1501153" cy="1501299"/>
      </dsp:txXfrm>
    </dsp:sp>
    <dsp:sp modelId="{6308E74A-B236-443E-A706-4196C56D051B}">
      <dsp:nvSpPr>
        <dsp:cNvPr id="0" name=""/>
        <dsp:cNvSpPr/>
      </dsp:nvSpPr>
      <dsp:spPr>
        <a:xfrm>
          <a:off x="967729" y="2811568"/>
          <a:ext cx="2102200" cy="12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Review </a:t>
          </a:r>
          <a:r>
            <a:rPr lang="en-US" sz="1400" kern="1200" dirty="0" err="1"/>
            <a:t>Dokumen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Konfirmasi</a:t>
          </a:r>
          <a:r>
            <a:rPr lang="en-US" sz="1400" kern="1200" dirty="0"/>
            <a:t> </a:t>
          </a:r>
          <a:r>
            <a:rPr lang="en-US" sz="1400" kern="1200" dirty="0" err="1"/>
            <a:t>kelengkapan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Analisa dan Clustering </a:t>
          </a:r>
          <a:r>
            <a:rPr lang="en-US" sz="1400" kern="1200" dirty="0" smtClean="0"/>
            <a:t>startup (</a:t>
          </a:r>
          <a:r>
            <a:rPr lang="en-US" sz="1400" kern="1200" dirty="0" err="1" smtClean="0"/>
            <a:t>mis</a:t>
          </a:r>
          <a:r>
            <a:rPr lang="en-US" sz="1400" kern="1200" dirty="0" smtClean="0"/>
            <a:t>: telemedicine)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Keputusan </a:t>
          </a:r>
          <a:endParaRPr lang="en-ID" sz="1400" kern="1200" dirty="0"/>
        </a:p>
      </dsp:txBody>
      <dsp:txXfrm>
        <a:off x="967729" y="2811568"/>
        <a:ext cx="2102200" cy="123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846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8A61C9C-84F7-E14D-8F81-8F00125CF8DD}" type="datetimeFigureOut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846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1FCD43B-22A9-E046-B754-62D3AA9A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286" rtl="0" eaLnBrk="0" fontAlgn="base" hangingPunct="0">
      <a:spcBef>
        <a:spcPct val="30000"/>
      </a:spcBef>
      <a:spcAft>
        <a:spcPct val="0"/>
      </a:spcAft>
      <a:defRPr sz="117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286" algn="l" defTabSz="455286" rtl="0" eaLnBrk="0" fontAlgn="base" hangingPunct="0">
      <a:spcBef>
        <a:spcPct val="30000"/>
      </a:spcBef>
      <a:spcAft>
        <a:spcPct val="0"/>
      </a:spcAft>
      <a:defRPr sz="117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0573" algn="l" defTabSz="455286" rtl="0" eaLnBrk="0" fontAlgn="base" hangingPunct="0">
      <a:spcBef>
        <a:spcPct val="30000"/>
      </a:spcBef>
      <a:spcAft>
        <a:spcPct val="0"/>
      </a:spcAft>
      <a:defRPr sz="117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5866" algn="l" defTabSz="455286" rtl="0" eaLnBrk="0" fontAlgn="base" hangingPunct="0">
      <a:spcBef>
        <a:spcPct val="30000"/>
      </a:spcBef>
      <a:spcAft>
        <a:spcPct val="0"/>
      </a:spcAft>
      <a:defRPr sz="117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2382" algn="l" defTabSz="455286" rtl="0" eaLnBrk="0" fontAlgn="base" hangingPunct="0">
      <a:spcBef>
        <a:spcPct val="30000"/>
      </a:spcBef>
      <a:spcAft>
        <a:spcPct val="0"/>
      </a:spcAft>
      <a:defRPr sz="117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78339" algn="l" defTabSz="455667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6pPr>
    <a:lvl7pPr marL="2734012" algn="l" defTabSz="455667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7pPr>
    <a:lvl8pPr marL="3189679" algn="l" defTabSz="455667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8pPr>
    <a:lvl9pPr marL="3645338" algn="l" defTabSz="455667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id-ID" sz="1170" b="1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Assala</a:t>
            </a:r>
            <a:r>
              <a:rPr lang="en-ID" sz="1170" b="1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id-ID" sz="1170" b="1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mu’alaikum</a:t>
            </a:r>
            <a:r>
              <a:rPr lang="id-ID" sz="1170" b="1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d-ID" sz="1170" b="1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Warahmatullahi</a:t>
            </a:r>
            <a:r>
              <a:rPr lang="id-ID" sz="1170" b="1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Wabarakatuh, </a:t>
            </a:r>
          </a:p>
          <a:p>
            <a:pPr fontAlgn="base"/>
            <a:r>
              <a:rPr lang="id-ID" sz="1170" b="1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Salam Sejahtera bagi kita semua, </a:t>
            </a:r>
          </a:p>
          <a:p>
            <a:pPr fontAlgn="base"/>
            <a:r>
              <a:rPr lang="id-ID" sz="1170" b="1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Shalom</a:t>
            </a:r>
            <a:r>
              <a:rPr lang="id-ID" sz="1170" b="1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</a:p>
          <a:p>
            <a:pPr fontAlgn="base"/>
            <a:r>
              <a:rPr lang="id-ID" sz="1170" b="1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Om Swastiastu, Namo </a:t>
            </a:r>
            <a:r>
              <a:rPr lang="id-ID" sz="1170" b="1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Buddhaya</a:t>
            </a:r>
            <a:endParaRPr lang="id-ID" sz="1170" b="1" i="1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fontAlgn="base"/>
            <a:r>
              <a:rPr lang="id-ID" sz="1170" b="1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Salam Kebajikan</a:t>
            </a:r>
            <a:endParaRPr lang="en-US" sz="117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fontAlgn="base"/>
            <a:endParaRPr lang="en-US" sz="1170" b="1" i="1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fontAlgn="base"/>
            <a:r>
              <a:rPr lang="en-US" sz="117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</a:t>
            </a:r>
            <a:r>
              <a:rPr lang="id-ID" sz="117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ang </a:t>
            </a:r>
            <a:r>
              <a:rPr lang="id-ID" sz="1170" b="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Saya hormati:</a:t>
            </a:r>
            <a:endParaRPr lang="en-US" sz="1170" b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Bapak </a:t>
            </a:r>
            <a:r>
              <a:rPr lang="en-ID" sz="1170" b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Dr.</a:t>
            </a:r>
            <a:r>
              <a:rPr lang="en-ID" sz="117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70" b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Asril</a:t>
            </a:r>
            <a:r>
              <a:rPr lang="en-ID" sz="117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70" b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Jarin</a:t>
            </a:r>
            <a:r>
              <a:rPr lang="en-ID" sz="117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MSc  </a:t>
            </a:r>
            <a:r>
              <a:rPr lang="en-US" sz="1170" b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dari</a:t>
            </a:r>
            <a:r>
              <a:rPr lang="en-US" sz="1170" b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Pusat TIK BPPT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selaku</a:t>
            </a:r>
            <a:r>
              <a:rPr lang="en-US" dirty="0">
                <a:effectLst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Sekretaris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Pokja-5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Stranas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Kecerdasan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Artifisial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Indonesia </a:t>
            </a:r>
          </a:p>
          <a:p>
            <a:pPr lvl="0" fontAlgn="base"/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Para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Panelis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dan s</a:t>
            </a:r>
            <a:r>
              <a:rPr lang="id-ID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eluruh</a:t>
            </a:r>
            <a:r>
              <a:rPr lang="id-ID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Peserta 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Acara Webinar yang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berbahagia</a:t>
            </a:r>
            <a:endParaRPr lang="en-US" sz="117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</a:t>
            </a:r>
            <a:endParaRPr lang="en-US" sz="117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117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Bapak </a:t>
            </a:r>
            <a:r>
              <a:rPr lang="id-ID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dan Ibu, pertama-tama, marilah kita panjatkan puji dan syukur ke hadirat Allah SWT, karena atas rahmat dan karunia-Nya,, kita masih dapat bertemu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secara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virtual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dalam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keadaan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sehat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walafiat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Ber</a:t>
            </a:r>
            <a:r>
              <a:rPr lang="id-ID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bahagia sekali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bahwa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hari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ini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kita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semua</a:t>
            </a:r>
            <a:r>
              <a:rPr lang="id-ID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dapat bertemu pada 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Webinar </a:t>
            </a:r>
            <a:r>
              <a:rPr lang="en-US" sz="1170" i="1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Artifisial</a:t>
            </a:r>
            <a:r>
              <a:rPr lang="en-US" sz="1170" i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Intelligence Summit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2020. Pada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kesempatan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ini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ijinkan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saya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menyampaikan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tanggapan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dan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pandangan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tentang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Pengembangan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Kecerdasan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Artifisial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/>
              <a:t>di </a:t>
            </a:r>
            <a:r>
              <a:rPr lang="en-US" dirty="0" err="1"/>
              <a:t>Bidang</a:t>
            </a:r>
            <a:r>
              <a:rPr lang="en-US" dirty="0"/>
              <a:t> Kesehatan. </a:t>
            </a:r>
            <a:endParaRPr lang="en-US" sz="117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6E2CB9-E520-DD47-8A8A-D6873DFE6CD9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6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latin typeface="Calibri" charset="0"/>
              </a:rPr>
              <a:t>Bapak </a:t>
            </a:r>
            <a:r>
              <a:rPr lang="en-US" baseline="0" dirty="0" err="1">
                <a:latin typeface="Calibri" charset="0"/>
              </a:rPr>
              <a:t>Ibu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smtClean="0">
                <a:latin typeface="Calibri" charset="0"/>
              </a:rPr>
              <a:t>yang </a:t>
            </a:r>
            <a:r>
              <a:rPr lang="en-US" baseline="0" dirty="0" err="1" smtClean="0">
                <a:latin typeface="Calibri" charset="0"/>
              </a:rPr>
              <a:t>saya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hormati</a:t>
            </a:r>
            <a:r>
              <a:rPr lang="en-US" baseline="0" dirty="0" smtClean="0">
                <a:latin typeface="Calibri" charset="0"/>
              </a:rPr>
              <a:t>,</a:t>
            </a:r>
          </a:p>
          <a:p>
            <a:endParaRPr lang="en-US" baseline="0" dirty="0">
              <a:latin typeface="Calibri" charset="0"/>
            </a:endParaRPr>
          </a:p>
          <a:p>
            <a:r>
              <a:rPr lang="en-US" baseline="0" dirty="0">
                <a:latin typeface="Calibri" charset="0"/>
              </a:rPr>
              <a:t>Pada </a:t>
            </a:r>
            <a:r>
              <a:rPr lang="en-US" baseline="0" dirty="0" err="1">
                <a:latin typeface="Calibri" charset="0"/>
              </a:rPr>
              <a:t>kesempatan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ini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saya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akan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menyampaikan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mengenai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Pengembangan</a:t>
            </a:r>
            <a:r>
              <a:rPr lang="en-US" baseline="0" dirty="0">
                <a:latin typeface="Calibri" charset="0"/>
              </a:rPr>
              <a:t> Satu Data Kesehatan yang </a:t>
            </a:r>
            <a:r>
              <a:rPr lang="en-US" baseline="0" dirty="0" err="1">
                <a:latin typeface="Calibri" charset="0"/>
              </a:rPr>
              <a:t>merupakan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bagian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dalam</a:t>
            </a:r>
            <a:r>
              <a:rPr lang="en-US" baseline="0" dirty="0">
                <a:latin typeface="Calibri" charset="0"/>
              </a:rPr>
              <a:t> Roadmap </a:t>
            </a:r>
            <a:r>
              <a:rPr lang="en-US" baseline="0" dirty="0" err="1">
                <a:latin typeface="Calibri" charset="0"/>
              </a:rPr>
              <a:t>Pengembangan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Kecerdasan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Artifisial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bidang</a:t>
            </a:r>
            <a:r>
              <a:rPr lang="en-US" baseline="0" dirty="0">
                <a:latin typeface="Calibri" charset="0"/>
              </a:rPr>
              <a:t> Kesehatan </a:t>
            </a:r>
            <a:r>
              <a:rPr lang="en-US" baseline="0" dirty="0" err="1">
                <a:latin typeface="Calibri" charset="0"/>
              </a:rPr>
              <a:t>tahun</a:t>
            </a:r>
            <a:r>
              <a:rPr lang="en-US" baseline="0" dirty="0">
                <a:latin typeface="Calibri" charset="0"/>
              </a:rPr>
              <a:t> 2020 -2024 yang </a:t>
            </a:r>
            <a:r>
              <a:rPr lang="en-US" baseline="0" dirty="0" err="1">
                <a:latin typeface="Calibri" charset="0"/>
              </a:rPr>
              <a:t>telah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disampaikan</a:t>
            </a:r>
            <a:r>
              <a:rPr lang="en-US" baseline="0" dirty="0">
                <a:latin typeface="Calibri" charset="0"/>
              </a:rPr>
              <a:t> oleh Bapak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Sekretaris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Pokja-5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Stranas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Kecerdasan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Artifisial</a:t>
            </a:r>
            <a:r>
              <a:rPr lang="en-US" sz="117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Indonesia. </a:t>
            </a:r>
            <a:r>
              <a:rPr lang="en-US" sz="1170" kern="1200" baseline="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baseline="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Seperti</a:t>
            </a:r>
            <a:r>
              <a:rPr lang="en-US" sz="1170" kern="1200" baseline="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baseline="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telah</a:t>
            </a:r>
            <a:r>
              <a:rPr lang="en-US" sz="1170" kern="1200" baseline="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baseline="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kita</a:t>
            </a:r>
            <a:r>
              <a:rPr lang="en-US" sz="1170" kern="1200" baseline="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baseline="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ketahui</a:t>
            </a:r>
            <a:r>
              <a:rPr lang="en-US" sz="1170" kern="1200" baseline="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70" kern="1200" baseline="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bersama</a:t>
            </a:r>
            <a:r>
              <a:rPr lang="en-US" sz="1170" kern="1200" baseline="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170" kern="1200" baseline="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baseline="0" dirty="0" err="1">
                <a:latin typeface="Calibri" charset="0"/>
              </a:rPr>
              <a:t>paya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pengembangan</a:t>
            </a:r>
            <a:r>
              <a:rPr lang="en-US" baseline="0" dirty="0">
                <a:latin typeface="Calibri" charset="0"/>
              </a:rPr>
              <a:t> Satu Data </a:t>
            </a:r>
            <a:r>
              <a:rPr lang="en-US" baseline="0" dirty="0" err="1">
                <a:latin typeface="Calibri" charset="0"/>
              </a:rPr>
              <a:t>telah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diinisiasi</a:t>
            </a:r>
            <a:r>
              <a:rPr lang="en-US" baseline="0" dirty="0">
                <a:latin typeface="Calibri" charset="0"/>
              </a:rPr>
              <a:t> oleh Kantor </a:t>
            </a:r>
            <a:r>
              <a:rPr lang="en-US" baseline="0" dirty="0" err="1">
                <a:latin typeface="Calibri" charset="0"/>
              </a:rPr>
              <a:t>Staf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Presiden</a:t>
            </a:r>
            <a:r>
              <a:rPr lang="en-US" baseline="0" dirty="0">
                <a:latin typeface="Calibri" charset="0"/>
              </a:rPr>
              <a:t> dan </a:t>
            </a:r>
            <a:r>
              <a:rPr lang="en-US" baseline="0" dirty="0" err="1">
                <a:latin typeface="Calibri" charset="0"/>
              </a:rPr>
              <a:t>saat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ini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dilanjutkan</a:t>
            </a:r>
            <a:r>
              <a:rPr lang="en-US" baseline="0" dirty="0">
                <a:latin typeface="Calibri" charset="0"/>
              </a:rPr>
              <a:t> oleh </a:t>
            </a:r>
            <a:r>
              <a:rPr lang="en-US" baseline="0" dirty="0" err="1">
                <a:latin typeface="Calibri" charset="0"/>
              </a:rPr>
              <a:t>Bappenas</a:t>
            </a:r>
            <a:r>
              <a:rPr lang="en-US" baseline="0" dirty="0">
                <a:latin typeface="Calibri" charset="0"/>
              </a:rPr>
              <a:t> dan </a:t>
            </a:r>
            <a:r>
              <a:rPr lang="en-US" baseline="0" dirty="0" err="1">
                <a:latin typeface="Calibri" charset="0"/>
              </a:rPr>
              <a:t>diperkuat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dengan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aseline="0" dirty="0" err="1">
                <a:latin typeface="Calibri" charset="0"/>
              </a:rPr>
              <a:t>terbitnya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="1" baseline="0" dirty="0" err="1">
                <a:latin typeface="Calibri" charset="0"/>
              </a:rPr>
              <a:t>Perpres</a:t>
            </a:r>
            <a:r>
              <a:rPr lang="en-US" b="1" baseline="0" dirty="0">
                <a:latin typeface="Calibri" charset="0"/>
              </a:rPr>
              <a:t> no 39 </a:t>
            </a:r>
            <a:r>
              <a:rPr lang="en-US" b="1" baseline="0" dirty="0" err="1">
                <a:latin typeface="Calibri" charset="0"/>
              </a:rPr>
              <a:t>tahun</a:t>
            </a:r>
            <a:r>
              <a:rPr lang="en-US" b="1" baseline="0" dirty="0">
                <a:latin typeface="Calibri" charset="0"/>
              </a:rPr>
              <a:t> 2019 </a:t>
            </a:r>
            <a:r>
              <a:rPr lang="en-US" baseline="0" dirty="0" err="1">
                <a:latin typeface="Calibri" charset="0"/>
              </a:rPr>
              <a:t>tentang</a:t>
            </a:r>
            <a:r>
              <a:rPr lang="en-US" baseline="0" dirty="0">
                <a:latin typeface="Calibri" charset="0"/>
              </a:rPr>
              <a:t> </a:t>
            </a:r>
            <a:r>
              <a:rPr lang="en-US" b="1" baseline="0" dirty="0">
                <a:latin typeface="Calibri" charset="0"/>
              </a:rPr>
              <a:t>Satu Data Indonesia, </a:t>
            </a:r>
            <a:r>
              <a:rPr lang="en-US" b="0" baseline="0" dirty="0">
                <a:latin typeface="Calibri" charset="0"/>
              </a:rPr>
              <a:t>Satu Data Indonesia </a:t>
            </a:r>
            <a:r>
              <a:rPr lang="en-US" b="0" baseline="0" dirty="0" err="1">
                <a:latin typeface="Calibri" charset="0"/>
              </a:rPr>
              <a:t>inilah</a:t>
            </a:r>
            <a:r>
              <a:rPr lang="en-US" b="0" baseline="0" dirty="0">
                <a:latin typeface="Calibri" charset="0"/>
              </a:rPr>
              <a:t> yang </a:t>
            </a:r>
            <a:r>
              <a:rPr lang="en-US" b="0" baseline="0" dirty="0" err="1">
                <a:latin typeface="Calibri" charset="0"/>
              </a:rPr>
              <a:t>menjadi</a:t>
            </a:r>
            <a:r>
              <a:rPr lang="en-US" b="0" baseline="0" dirty="0">
                <a:latin typeface="Calibri" charset="0"/>
              </a:rPr>
              <a:t> </a:t>
            </a:r>
            <a:r>
              <a:rPr lang="en-US" b="0" baseline="0" dirty="0" err="1">
                <a:latin typeface="Calibri" charset="0"/>
              </a:rPr>
              <a:t>dasar</a:t>
            </a:r>
            <a:r>
              <a:rPr lang="en-US" b="0" baseline="0" dirty="0">
                <a:latin typeface="Calibri" charset="0"/>
              </a:rPr>
              <a:t> dan </a:t>
            </a:r>
            <a:r>
              <a:rPr lang="en-US" b="0" baseline="0" dirty="0" err="1">
                <a:latin typeface="Calibri" charset="0"/>
              </a:rPr>
              <a:t>mendorong</a:t>
            </a:r>
            <a:r>
              <a:rPr lang="en-US" b="0" baseline="0" dirty="0">
                <a:latin typeface="Calibri" charset="0"/>
              </a:rPr>
              <a:t> </a:t>
            </a:r>
            <a:r>
              <a:rPr lang="en-US" b="0" baseline="0" dirty="0" err="1">
                <a:latin typeface="Calibri" charset="0"/>
              </a:rPr>
              <a:t>upaya</a:t>
            </a:r>
            <a:r>
              <a:rPr lang="en-US" b="0" baseline="0" dirty="0">
                <a:latin typeface="Calibri" charset="0"/>
              </a:rPr>
              <a:t> </a:t>
            </a:r>
            <a:r>
              <a:rPr lang="en-US" b="0" baseline="0" dirty="0" err="1">
                <a:latin typeface="Calibri" charset="0"/>
              </a:rPr>
              <a:t>mewujudkan</a:t>
            </a:r>
            <a:r>
              <a:rPr lang="en-US" b="0" baseline="0" dirty="0">
                <a:latin typeface="Calibri" charset="0"/>
              </a:rPr>
              <a:t> </a:t>
            </a:r>
            <a:r>
              <a:rPr lang="en-US" baseline="0" dirty="0">
                <a:latin typeface="Calibri" charset="0"/>
              </a:rPr>
              <a:t>Satu Data Kesehatan oleh Kementerian Kesehatan. </a:t>
            </a:r>
          </a:p>
          <a:p>
            <a:endParaRPr lang="en-US" baseline="0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Calibri" charset="0"/>
              </a:rPr>
              <a:t>Dalam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rangka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memperkokoh</a:t>
            </a:r>
            <a:r>
              <a:rPr lang="en-US" sz="1100" dirty="0">
                <a:latin typeface="Calibri" charset="0"/>
              </a:rPr>
              <a:t> tata </a:t>
            </a:r>
            <a:r>
              <a:rPr lang="en-US" sz="1100" dirty="0" err="1">
                <a:latin typeface="Calibri" charset="0"/>
              </a:rPr>
              <a:t>kelola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pemerintahan</a:t>
            </a:r>
            <a:r>
              <a:rPr lang="en-US" sz="1100" dirty="0">
                <a:latin typeface="Calibri" charset="0"/>
              </a:rPr>
              <a:t> yang </a:t>
            </a:r>
            <a:r>
              <a:rPr lang="en-US" sz="1100" dirty="0" err="1">
                <a:latin typeface="Calibri" charset="0"/>
              </a:rPr>
              <a:t>baik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dalam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mewujudkan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pembangunan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nasional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menuju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tujuan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pembangunan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berkelanjutan</a:t>
            </a:r>
            <a:r>
              <a:rPr lang="en-US" sz="1100" dirty="0">
                <a:latin typeface="Calibri" charset="0"/>
              </a:rPr>
              <a:t> (SDGs), </a:t>
            </a:r>
            <a:r>
              <a:rPr lang="en-US" sz="1100" dirty="0" err="1">
                <a:latin typeface="Calibri" charset="0"/>
              </a:rPr>
              <a:t>s</a:t>
            </a:r>
            <a:r>
              <a:rPr lang="en-US" dirty="0" err="1">
                <a:latin typeface="Calibri" charset="0"/>
              </a:rPr>
              <a:t>aat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ini</a:t>
            </a:r>
            <a:r>
              <a:rPr lang="en-US" dirty="0">
                <a:latin typeface="Calibri" charset="0"/>
              </a:rPr>
              <a:t> Indonesia </a:t>
            </a:r>
            <a:r>
              <a:rPr lang="en-US" dirty="0" err="1">
                <a:latin typeface="Calibri" charset="0"/>
              </a:rPr>
              <a:t>telah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memiliki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Peraturan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Pemerintah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nomor</a:t>
            </a:r>
            <a:r>
              <a:rPr lang="en-US" dirty="0">
                <a:latin typeface="Calibri" charset="0"/>
              </a:rPr>
              <a:t> 46 </a:t>
            </a:r>
            <a:r>
              <a:rPr lang="en-US" dirty="0" err="1">
                <a:latin typeface="Calibri" charset="0"/>
              </a:rPr>
              <a:t>tahun</a:t>
            </a:r>
            <a:r>
              <a:rPr lang="en-US" dirty="0">
                <a:latin typeface="Calibri" charset="0"/>
              </a:rPr>
              <a:t> 2014 </a:t>
            </a:r>
            <a:r>
              <a:rPr lang="en-US" dirty="0" err="1">
                <a:latin typeface="Calibri" charset="0"/>
              </a:rPr>
              <a:t>tentang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Sistem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Informasi</a:t>
            </a:r>
            <a:r>
              <a:rPr lang="en-US" dirty="0">
                <a:latin typeface="Calibri" charset="0"/>
              </a:rPr>
              <a:t> Kesehatan, </a:t>
            </a:r>
            <a:r>
              <a:rPr lang="en-US" dirty="0" err="1">
                <a:latin typeface="Calibri" charset="0"/>
              </a:rPr>
              <a:t>Peraturan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Presiden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Nomor</a:t>
            </a:r>
            <a:r>
              <a:rPr lang="en-US" dirty="0">
                <a:latin typeface="Calibri" charset="0"/>
              </a:rPr>
              <a:t> 39 </a:t>
            </a:r>
            <a:r>
              <a:rPr lang="en-US" dirty="0" err="1">
                <a:latin typeface="Calibri" charset="0"/>
              </a:rPr>
              <a:t>Tahun</a:t>
            </a:r>
            <a:r>
              <a:rPr lang="en-US" dirty="0">
                <a:latin typeface="Calibri" charset="0"/>
              </a:rPr>
              <a:t> 2019 </a:t>
            </a:r>
            <a:r>
              <a:rPr lang="en-US" dirty="0" err="1">
                <a:latin typeface="Calibri" charset="0"/>
              </a:rPr>
              <a:t>tentang</a:t>
            </a:r>
            <a:r>
              <a:rPr lang="en-US" dirty="0">
                <a:latin typeface="Calibri" charset="0"/>
              </a:rPr>
              <a:t> Satu Data Indonesia (SDI) dan </a:t>
            </a:r>
            <a:r>
              <a:rPr lang="en-US" dirty="0" err="1">
                <a:latin typeface="Calibri" charset="0"/>
              </a:rPr>
              <a:t>Peraturan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Presiden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Nomor</a:t>
            </a:r>
            <a:r>
              <a:rPr lang="en-US" dirty="0">
                <a:latin typeface="Calibri" charset="0"/>
              </a:rPr>
              <a:t> 95 </a:t>
            </a:r>
            <a:r>
              <a:rPr lang="en-US" dirty="0" err="1">
                <a:latin typeface="Calibri" charset="0"/>
              </a:rPr>
              <a:t>Tahun</a:t>
            </a:r>
            <a:r>
              <a:rPr lang="en-US" dirty="0">
                <a:latin typeface="Calibri" charset="0"/>
              </a:rPr>
              <a:t> 2018 </a:t>
            </a:r>
            <a:r>
              <a:rPr lang="en-US" dirty="0" err="1">
                <a:latin typeface="Calibri" charset="0"/>
              </a:rPr>
              <a:t>tentang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Penyelenggaraan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Sistem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Pemerintahan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Berbasis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Elektronik</a:t>
            </a:r>
            <a:r>
              <a:rPr lang="en-US" dirty="0">
                <a:latin typeface="Calibri" charset="0"/>
              </a:rPr>
              <a:t> (SPBE). </a:t>
            </a:r>
            <a:r>
              <a:rPr lang="en-US" dirty="0" err="1">
                <a:latin typeface="Calibri" charset="0"/>
              </a:rPr>
              <a:t>Ketiga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regulasi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merupakan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kebijakan</a:t>
            </a:r>
            <a:r>
              <a:rPr lang="en-US" dirty="0">
                <a:latin typeface="Calibri" charset="0"/>
              </a:rPr>
              <a:t> yang </a:t>
            </a:r>
            <a:r>
              <a:rPr lang="en-US" dirty="0" err="1">
                <a:latin typeface="Calibri" charset="0"/>
              </a:rPr>
              <a:t>saling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melengkapi</a:t>
            </a:r>
            <a:r>
              <a:rPr lang="en-US" dirty="0">
                <a:latin typeface="Calibri" charset="0"/>
              </a:rPr>
              <a:t> dan </a:t>
            </a:r>
            <a:r>
              <a:rPr lang="en-US" dirty="0" err="1">
                <a:latin typeface="Calibri" charset="0"/>
              </a:rPr>
              <a:t>menjadi</a:t>
            </a:r>
            <a:r>
              <a:rPr lang="en-US" dirty="0">
                <a:latin typeface="Calibri" charset="0"/>
              </a:rPr>
              <a:t> pilar tata </a:t>
            </a:r>
            <a:r>
              <a:rPr lang="en-US" dirty="0" err="1">
                <a:latin typeface="Calibri" charset="0"/>
              </a:rPr>
              <a:t>kelola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pemerintahan</a:t>
            </a:r>
            <a:r>
              <a:rPr lang="en-US" dirty="0">
                <a:latin typeface="Calibri" charset="0"/>
              </a:rPr>
              <a:t> yang </a:t>
            </a:r>
            <a:r>
              <a:rPr lang="en-US" dirty="0" err="1">
                <a:latin typeface="Calibri" charset="0"/>
              </a:rPr>
              <a:t>baik</a:t>
            </a:r>
            <a:r>
              <a:rPr lang="en-US" dirty="0">
                <a:latin typeface="Calibri" charset="0"/>
              </a:rPr>
              <a:t>.</a:t>
            </a: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alibri" charset="0"/>
              </a:rPr>
              <a:t>Peraturan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Pemerintah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nomor</a:t>
            </a:r>
            <a:r>
              <a:rPr lang="en-US" dirty="0">
                <a:latin typeface="Calibri" charset="0"/>
              </a:rPr>
              <a:t> 46 </a:t>
            </a:r>
            <a:r>
              <a:rPr lang="en-US" dirty="0" err="1">
                <a:latin typeface="Calibri" charset="0"/>
              </a:rPr>
              <a:t>tahun</a:t>
            </a:r>
            <a:r>
              <a:rPr lang="en-US" dirty="0">
                <a:latin typeface="Calibri" charset="0"/>
              </a:rPr>
              <a:t> 2014 </a:t>
            </a:r>
            <a:r>
              <a:rPr lang="en-US" dirty="0" err="1">
                <a:latin typeface="Calibri" charset="0"/>
              </a:rPr>
              <a:t>adalah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kebijakan</a:t>
            </a:r>
            <a:r>
              <a:rPr lang="en-US" dirty="0">
                <a:latin typeface="Calibri" charset="0"/>
              </a:rPr>
              <a:t> yang </a:t>
            </a:r>
            <a:r>
              <a:rPr lang="en-US" dirty="0" err="1">
                <a:latin typeface="Calibri" charset="0"/>
              </a:rPr>
              <a:t>mengatur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tentang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sistem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informasi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kesehatan</a:t>
            </a:r>
            <a:r>
              <a:rPr lang="en-US" dirty="0">
                <a:latin typeface="Calibri" charset="0"/>
              </a:rPr>
              <a:t> yang </a:t>
            </a:r>
            <a:r>
              <a:rPr lang="en-US" dirty="0" err="1">
                <a:latin typeface="Calibri" charset="0"/>
              </a:rPr>
              <a:t>ada</a:t>
            </a:r>
            <a:r>
              <a:rPr lang="en-US" dirty="0">
                <a:latin typeface="Calibri" charset="0"/>
              </a:rPr>
              <a:t> di Indonesia. </a:t>
            </a:r>
            <a:r>
              <a:rPr lang="en-US" dirty="0" err="1">
                <a:latin typeface="Calibri" charset="0"/>
              </a:rPr>
              <a:t>Peraturan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Pemerintah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ini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merupakan</a:t>
            </a:r>
            <a:r>
              <a:rPr lang="en-US" dirty="0">
                <a:latin typeface="Calibri" charset="0"/>
              </a:rPr>
              <a:t> tata </a:t>
            </a:r>
            <a:r>
              <a:rPr lang="en-US" dirty="0" err="1">
                <a:latin typeface="Calibri" charset="0"/>
              </a:rPr>
              <a:t>kelola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Sistem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informasi</a:t>
            </a:r>
            <a:r>
              <a:rPr lang="en-US" dirty="0">
                <a:latin typeface="Calibri" charset="0"/>
              </a:rPr>
              <a:t> Kesehatan yang </a:t>
            </a:r>
            <a:r>
              <a:rPr lang="en-US" dirty="0" err="1">
                <a:latin typeface="Calibri" charset="0"/>
              </a:rPr>
              <a:t>disebut</a:t>
            </a:r>
            <a:r>
              <a:rPr lang="en-US" dirty="0">
                <a:latin typeface="Calibri" charset="0"/>
              </a:rPr>
              <a:t> juga </a:t>
            </a:r>
            <a:r>
              <a:rPr lang="en-US" dirty="0" err="1">
                <a:latin typeface="Calibri" charset="0"/>
              </a:rPr>
              <a:t>dengan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latin typeface="Calibri" charset="0"/>
              </a:rPr>
              <a:t>Health Information System Governance.</a:t>
            </a: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alibri" charset="0"/>
              </a:rPr>
              <a:t>Perpres</a:t>
            </a:r>
            <a:r>
              <a:rPr lang="en-US" dirty="0">
                <a:latin typeface="Calibri" charset="0"/>
              </a:rPr>
              <a:t> No 39 </a:t>
            </a:r>
            <a:r>
              <a:rPr lang="en-US" dirty="0" err="1">
                <a:latin typeface="Calibri" charset="0"/>
              </a:rPr>
              <a:t>Tahun</a:t>
            </a:r>
            <a:r>
              <a:rPr lang="en-US" dirty="0">
                <a:latin typeface="Calibri" charset="0"/>
              </a:rPr>
              <a:t> 2019 </a:t>
            </a:r>
            <a:r>
              <a:rPr lang="en-US" dirty="0" err="1">
                <a:latin typeface="Calibri" charset="0"/>
              </a:rPr>
              <a:t>tentang</a:t>
            </a:r>
            <a:r>
              <a:rPr lang="en-US" dirty="0">
                <a:latin typeface="Calibri" charset="0"/>
              </a:rPr>
              <a:t> Satu Data Indonesia </a:t>
            </a:r>
            <a:r>
              <a:rPr lang="en-US" dirty="0" err="1">
                <a:latin typeface="Calibri" charset="0"/>
              </a:rPr>
              <a:t>merupakan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kebijakan</a:t>
            </a:r>
            <a:r>
              <a:rPr lang="en-US" dirty="0">
                <a:latin typeface="Calibri" charset="0"/>
              </a:rPr>
              <a:t> tata </a:t>
            </a:r>
            <a:r>
              <a:rPr lang="en-US" dirty="0" err="1">
                <a:latin typeface="Calibri" charset="0"/>
              </a:rPr>
              <a:t>kelola</a:t>
            </a:r>
            <a:r>
              <a:rPr lang="en-US" dirty="0">
                <a:latin typeface="Calibri" charset="0"/>
              </a:rPr>
              <a:t> data </a:t>
            </a:r>
            <a:r>
              <a:rPr lang="en-US" sz="1200" dirty="0" err="1">
                <a:latin typeface="Calibri" charset="0"/>
              </a:rPr>
              <a:t>pemerintah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dalam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menghasilkan</a:t>
            </a:r>
            <a:r>
              <a:rPr lang="en-US" sz="1200" dirty="0">
                <a:latin typeface="Calibri" charset="0"/>
              </a:rPr>
              <a:t> data yang </a:t>
            </a:r>
            <a:r>
              <a:rPr lang="en-US" sz="1200" dirty="0" err="1">
                <a:latin typeface="Calibri" charset="0"/>
              </a:rPr>
              <a:t>akurat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mutakhir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terpadu</a:t>
            </a:r>
            <a:r>
              <a:rPr lang="en-US" sz="1200" dirty="0">
                <a:latin typeface="Calibri" charset="0"/>
              </a:rPr>
              <a:t>, dan </a:t>
            </a:r>
            <a:r>
              <a:rPr lang="en-US" sz="1200" dirty="0" err="1">
                <a:latin typeface="Calibri" charset="0"/>
              </a:rPr>
              <a:t>dapat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dipertanggungjawabkan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serta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mudah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diakses</a:t>
            </a:r>
            <a:r>
              <a:rPr lang="en-US" sz="1200" dirty="0">
                <a:latin typeface="Calibri" charset="0"/>
              </a:rPr>
              <a:t> dan </a:t>
            </a:r>
            <a:r>
              <a:rPr lang="en-US" sz="1200" dirty="0" err="1">
                <a:latin typeface="Calibri" charset="0"/>
              </a:rPr>
              <a:t>dibagipakaikan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antar</a:t>
            </a:r>
            <a:r>
              <a:rPr lang="en-US" sz="1200" dirty="0">
                <a:latin typeface="Calibri" charset="0"/>
              </a:rPr>
              <a:t> K/L dan </a:t>
            </a:r>
            <a:r>
              <a:rPr lang="en-US" sz="1200" dirty="0" err="1">
                <a:latin typeface="Calibri" charset="0"/>
              </a:rPr>
              <a:t>perangkat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daerah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melalui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pemenuhan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b="1" dirty="0" err="1">
                <a:latin typeface="Calibri" charset="0"/>
              </a:rPr>
              <a:t>standar</a:t>
            </a:r>
            <a:r>
              <a:rPr lang="en-US" sz="1200" b="1" dirty="0">
                <a:latin typeface="Calibri" charset="0"/>
              </a:rPr>
              <a:t> data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b="1" dirty="0">
                <a:latin typeface="Calibri" charset="0"/>
              </a:rPr>
              <a:t>metadata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b="1" dirty="0" err="1">
                <a:latin typeface="Calibri" charset="0"/>
              </a:rPr>
              <a:t>interoperabilitas</a:t>
            </a:r>
            <a:r>
              <a:rPr lang="en-US" sz="1200" b="1" dirty="0">
                <a:latin typeface="Calibri" charset="0"/>
              </a:rPr>
              <a:t> data</a:t>
            </a:r>
            <a:r>
              <a:rPr lang="en-US" sz="1200" dirty="0">
                <a:latin typeface="Calibri" charset="0"/>
              </a:rPr>
              <a:t>, dan </a:t>
            </a:r>
            <a:r>
              <a:rPr lang="en-US" sz="1200" dirty="0" err="1">
                <a:latin typeface="Calibri" charset="0"/>
              </a:rPr>
              <a:t>menggunakan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b="1" dirty="0" err="1">
                <a:latin typeface="Calibri" charset="0"/>
              </a:rPr>
              <a:t>kode</a:t>
            </a:r>
            <a:r>
              <a:rPr lang="en-US" sz="1200" b="1" dirty="0">
                <a:latin typeface="Calibri" charset="0"/>
              </a:rPr>
              <a:t> </a:t>
            </a:r>
            <a:r>
              <a:rPr lang="en-US" sz="1200" b="1" dirty="0" err="1">
                <a:latin typeface="Calibri" charset="0"/>
              </a:rPr>
              <a:t>referensi</a:t>
            </a:r>
            <a:r>
              <a:rPr lang="en-US" sz="1200" b="1" dirty="0">
                <a:latin typeface="Calibri" charset="0"/>
              </a:rPr>
              <a:t> dan data </a:t>
            </a:r>
            <a:r>
              <a:rPr lang="en-US" sz="1200" b="1" dirty="0" err="1">
                <a:latin typeface="Calibri" charset="0"/>
              </a:rPr>
              <a:t>induk</a:t>
            </a:r>
            <a:r>
              <a:rPr lang="en-US" sz="1200" dirty="0">
                <a:latin typeface="Calibri" charset="0"/>
              </a:rPr>
              <a:t>. </a:t>
            </a:r>
            <a:r>
              <a:rPr lang="en-US" sz="1200" dirty="0" err="1">
                <a:latin typeface="Calibri" charset="0"/>
              </a:rPr>
              <a:t>P</a:t>
            </a:r>
            <a:r>
              <a:rPr lang="en-US" sz="1200" dirty="0" err="1">
                <a:latin typeface="Calibri" charset="0"/>
                <a:sym typeface="Wingdings" charset="0"/>
              </a:rPr>
              <a:t>erpres</a:t>
            </a:r>
            <a:r>
              <a:rPr lang="en-US" sz="1200" dirty="0">
                <a:latin typeface="Calibri" charset="0"/>
                <a:sym typeface="Wingdings" charset="0"/>
              </a:rPr>
              <a:t> </a:t>
            </a:r>
            <a:r>
              <a:rPr lang="en-US" sz="1200" dirty="0" err="1">
                <a:latin typeface="Calibri" charset="0"/>
                <a:sym typeface="Wingdings" charset="0"/>
              </a:rPr>
              <a:t>ini</a:t>
            </a:r>
            <a:r>
              <a:rPr lang="en-US" sz="1200" dirty="0">
                <a:latin typeface="Calibri" charset="0"/>
                <a:sym typeface="Wingdings" charset="0"/>
              </a:rPr>
              <a:t> </a:t>
            </a:r>
            <a:r>
              <a:rPr lang="en-US" sz="1200" dirty="0" err="1">
                <a:latin typeface="Calibri" charset="0"/>
                <a:sym typeface="Wingdings" charset="0"/>
              </a:rPr>
              <a:t>merupakan</a:t>
            </a:r>
            <a:r>
              <a:rPr lang="en-US" sz="1200" dirty="0">
                <a:latin typeface="Calibri" charset="0"/>
                <a:sym typeface="Wingdings" charset="0"/>
              </a:rPr>
              <a:t> </a:t>
            </a:r>
            <a:r>
              <a:rPr lang="en-US" sz="1200" dirty="0" err="1">
                <a:latin typeface="Calibri" charset="0"/>
                <a:sym typeface="Wingdings" charset="0"/>
              </a:rPr>
              <a:t>dasar</a:t>
            </a:r>
            <a:r>
              <a:rPr lang="en-US" sz="1200" dirty="0">
                <a:latin typeface="Calibri" charset="0"/>
                <a:sym typeface="Wingdings" charset="0"/>
              </a:rPr>
              <a:t> </a:t>
            </a:r>
            <a:r>
              <a:rPr lang="en-US" sz="1200" dirty="0" err="1">
                <a:latin typeface="Calibri" charset="0"/>
                <a:sym typeface="Wingdings" charset="0"/>
              </a:rPr>
              <a:t>untuk</a:t>
            </a:r>
            <a:r>
              <a:rPr lang="en-US" sz="1200" dirty="0">
                <a:latin typeface="Calibri" charset="0"/>
                <a:sym typeface="Wingdings" charset="0"/>
              </a:rPr>
              <a:t> </a:t>
            </a:r>
            <a:r>
              <a:rPr lang="en-US" sz="1200" dirty="0" err="1">
                <a:latin typeface="Calibri" charset="0"/>
                <a:sym typeface="Wingdings" charset="0"/>
              </a:rPr>
              <a:t>melaksanakan</a:t>
            </a:r>
            <a:r>
              <a:rPr lang="en-US" sz="1200" dirty="0">
                <a:latin typeface="Calibri" charset="0"/>
                <a:sym typeface="Wingdings" charset="0"/>
              </a:rPr>
              <a:t> tata </a:t>
            </a:r>
            <a:r>
              <a:rPr lang="en-US" sz="1200" dirty="0" err="1">
                <a:latin typeface="Calibri" charset="0"/>
                <a:sym typeface="Wingdings" charset="0"/>
              </a:rPr>
              <a:t>kelola</a:t>
            </a:r>
            <a:r>
              <a:rPr lang="en-US" sz="1200" dirty="0">
                <a:latin typeface="Calibri" charset="0"/>
                <a:sym typeface="Wingdings" charset="0"/>
              </a:rPr>
              <a:t> data (</a:t>
            </a:r>
            <a:r>
              <a:rPr lang="en-US" sz="1200" b="1" dirty="0">
                <a:latin typeface="Calibri" charset="0"/>
                <a:sym typeface="Wingdings" charset="0"/>
              </a:rPr>
              <a:t>DATA GOVERNANCE</a:t>
            </a:r>
            <a:r>
              <a:rPr lang="en-US" sz="1200" dirty="0">
                <a:latin typeface="Calibri" charset="0"/>
                <a:sym typeface="Wingdings" charset="0"/>
              </a:rPr>
              <a:t>).</a:t>
            </a: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Calibri" charset="0"/>
              </a:rPr>
              <a:t>Perpres</a:t>
            </a:r>
            <a:r>
              <a:rPr lang="en-US" sz="1100" dirty="0">
                <a:latin typeface="Calibri" charset="0"/>
              </a:rPr>
              <a:t> No 95 </a:t>
            </a:r>
            <a:r>
              <a:rPr lang="en-US" sz="1100" dirty="0" err="1">
                <a:latin typeface="Calibri" charset="0"/>
              </a:rPr>
              <a:t>Tahun</a:t>
            </a:r>
            <a:r>
              <a:rPr lang="en-US" sz="1100" dirty="0">
                <a:latin typeface="Calibri" charset="0"/>
              </a:rPr>
              <a:t> 2018 </a:t>
            </a:r>
            <a:r>
              <a:rPr lang="en-US" sz="1100" dirty="0" err="1">
                <a:latin typeface="Calibri" charset="0"/>
              </a:rPr>
              <a:t>tentang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Sistem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Pemerintahan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Berbasis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Elektronik</a:t>
            </a:r>
            <a:r>
              <a:rPr lang="en-US" sz="1100" dirty="0">
                <a:latin typeface="Calibri" charset="0"/>
              </a:rPr>
              <a:t> (SPBE) </a:t>
            </a:r>
            <a:r>
              <a:rPr lang="en-US" sz="1100" dirty="0" err="1">
                <a:latin typeface="Calibri" charset="0"/>
              </a:rPr>
              <a:t>merupakan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regulasi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mengenai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penyelenggaraan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pemerintahan</a:t>
            </a:r>
            <a:r>
              <a:rPr lang="en-US" sz="1100" dirty="0">
                <a:latin typeface="Calibri" charset="0"/>
              </a:rPr>
              <a:t> yang </a:t>
            </a:r>
            <a:r>
              <a:rPr lang="en-US" sz="1100" dirty="0" err="1">
                <a:latin typeface="Calibri" charset="0"/>
              </a:rPr>
              <a:t>memanfaatkan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teknologi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informasi</a:t>
            </a:r>
            <a:r>
              <a:rPr lang="en-US" sz="1100" dirty="0">
                <a:latin typeface="Calibri" charset="0"/>
              </a:rPr>
              <a:t> dan </a:t>
            </a:r>
            <a:r>
              <a:rPr lang="en-US" sz="1100" dirty="0" err="1">
                <a:latin typeface="Calibri" charset="0"/>
              </a:rPr>
              <a:t>komunikasi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dalam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memberikan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layanan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kepada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pengguna</a:t>
            </a:r>
            <a:r>
              <a:rPr lang="en-US" sz="1100" dirty="0">
                <a:latin typeface="Calibri" charset="0"/>
              </a:rPr>
              <a:t> SPBE. </a:t>
            </a:r>
            <a:r>
              <a:rPr lang="en-US" sz="1100" dirty="0" err="1">
                <a:latin typeface="Calibri" charset="0"/>
              </a:rPr>
              <a:t>Perpres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ini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merupakan</a:t>
            </a:r>
            <a:r>
              <a:rPr lang="en-US" sz="1100" dirty="0">
                <a:latin typeface="Calibri" charset="0"/>
              </a:rPr>
              <a:t> tata </a:t>
            </a:r>
            <a:r>
              <a:rPr lang="en-US" sz="1100" dirty="0" err="1">
                <a:latin typeface="Calibri" charset="0"/>
              </a:rPr>
              <a:t>kelola</a:t>
            </a:r>
            <a:r>
              <a:rPr lang="en-US" sz="1100" dirty="0">
                <a:latin typeface="Calibri" charset="0"/>
              </a:rPr>
              <a:t> dan </a:t>
            </a:r>
            <a:r>
              <a:rPr lang="en-US" sz="1100" dirty="0" err="1">
                <a:latin typeface="Calibri" charset="0"/>
              </a:rPr>
              <a:t>manajemen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sistem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pemerintahan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berbasis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elektronik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secara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nasional</a:t>
            </a:r>
            <a:r>
              <a:rPr lang="en-US" sz="1100" dirty="0">
                <a:latin typeface="Calibri" charset="0"/>
              </a:rPr>
              <a:t>. </a:t>
            </a:r>
            <a:r>
              <a:rPr lang="en-US" sz="1100" dirty="0" err="1">
                <a:latin typeface="Calibri" charset="0"/>
              </a:rPr>
              <a:t>Perpres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ini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merupakan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dasar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dalam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melaksanakan</a:t>
            </a:r>
            <a:r>
              <a:rPr lang="en-US" sz="1100" dirty="0">
                <a:latin typeface="Calibri" charset="0"/>
              </a:rPr>
              <a:t> tata </a:t>
            </a:r>
            <a:r>
              <a:rPr lang="en-US" sz="1100" dirty="0" err="1">
                <a:latin typeface="Calibri" charset="0"/>
              </a:rPr>
              <a:t>kelola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teknologi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informasi</a:t>
            </a:r>
            <a:r>
              <a:rPr lang="en-US" sz="1100" dirty="0">
                <a:latin typeface="Calibri" charset="0"/>
              </a:rPr>
              <a:t> (</a:t>
            </a:r>
            <a:r>
              <a:rPr lang="en-US" sz="1100" b="1" dirty="0">
                <a:latin typeface="Calibri" charset="0"/>
              </a:rPr>
              <a:t>IT GOVERNANCE</a:t>
            </a:r>
            <a:r>
              <a:rPr lang="en-US" sz="1100" dirty="0">
                <a:latin typeface="Calibri" charset="0"/>
              </a:rPr>
              <a:t>).</a:t>
            </a: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Calibri" charset="0"/>
              </a:rPr>
              <a:t>Dalam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lingkup</a:t>
            </a:r>
            <a:r>
              <a:rPr lang="en-US" sz="1100" dirty="0">
                <a:latin typeface="Calibri" charset="0"/>
              </a:rPr>
              <a:t> Kementerian Kesehatan, </a:t>
            </a:r>
            <a:r>
              <a:rPr lang="en-US" sz="1100" dirty="0" err="1">
                <a:latin typeface="Calibri" charset="0"/>
              </a:rPr>
              <a:t>saat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ini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telah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ada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Peraturan</a:t>
            </a:r>
            <a:r>
              <a:rPr lang="en-US" sz="1100" dirty="0">
                <a:latin typeface="Calibri" charset="0"/>
              </a:rPr>
              <a:t> Menteri Kesehatan </a:t>
            </a:r>
            <a:r>
              <a:rPr lang="en-US" sz="1100" dirty="0" err="1">
                <a:latin typeface="Calibri" charset="0"/>
              </a:rPr>
              <a:t>terkait</a:t>
            </a:r>
            <a:r>
              <a:rPr lang="en-US" sz="1100" dirty="0">
                <a:latin typeface="Calibri" charset="0"/>
              </a:rPr>
              <a:t> SPBE, </a:t>
            </a:r>
            <a:r>
              <a:rPr lang="en-US" sz="1100" dirty="0" err="1">
                <a:latin typeface="Calibri" charset="0"/>
              </a:rPr>
              <a:t>sebagai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contoh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adalah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Permenkes</a:t>
            </a:r>
            <a:r>
              <a:rPr lang="en-US" sz="1100" dirty="0">
                <a:latin typeface="Calibri" charset="0"/>
              </a:rPr>
              <a:t> No 12 </a:t>
            </a:r>
            <a:r>
              <a:rPr lang="en-US" sz="1100" dirty="0" err="1">
                <a:latin typeface="Calibri" charset="0"/>
              </a:rPr>
              <a:t>Tahun</a:t>
            </a:r>
            <a:r>
              <a:rPr lang="en-US" sz="1100" dirty="0">
                <a:latin typeface="Calibri" charset="0"/>
              </a:rPr>
              <a:t> 2018 </a:t>
            </a:r>
            <a:r>
              <a:rPr lang="en-US" sz="1100" dirty="0" err="1">
                <a:latin typeface="Calibri" charset="0"/>
              </a:rPr>
              <a:t>tentang</a:t>
            </a:r>
            <a:r>
              <a:rPr lang="en-US" sz="1100" dirty="0">
                <a:latin typeface="Calibri" charset="0"/>
              </a:rPr>
              <a:t> </a:t>
            </a:r>
            <a:r>
              <a:rPr lang="en-US" sz="1100" dirty="0" err="1">
                <a:latin typeface="Calibri" charset="0"/>
              </a:rPr>
              <a:t>Penyelenggaraan</a:t>
            </a:r>
            <a:r>
              <a:rPr lang="en-US" sz="1100" dirty="0">
                <a:latin typeface="Calibri" charset="0"/>
              </a:rPr>
              <a:t> e-Office di </a:t>
            </a:r>
            <a:r>
              <a:rPr lang="en-US" sz="1100" dirty="0" err="1">
                <a:latin typeface="Calibri" charset="0"/>
              </a:rPr>
              <a:t>Lingkungan</a:t>
            </a:r>
            <a:r>
              <a:rPr lang="en-US" sz="1100" dirty="0">
                <a:latin typeface="Calibri" charset="0"/>
              </a:rPr>
              <a:t> Kementerian Kesehatan. </a:t>
            </a:r>
            <a:r>
              <a:rPr lang="en-US" sz="1100" dirty="0" err="1">
                <a:latin typeface="Calibri" charset="0"/>
                <a:sym typeface="Wingdings" charset="0"/>
              </a:rPr>
              <a:t>Saat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err="1">
                <a:latin typeface="Calibri" charset="0"/>
                <a:sym typeface="Wingdings" charset="0"/>
              </a:rPr>
              <a:t>ini</a:t>
            </a:r>
            <a:r>
              <a:rPr lang="en-US" sz="1100" dirty="0">
                <a:latin typeface="Calibri" charset="0"/>
                <a:sym typeface="Wingdings" charset="0"/>
              </a:rPr>
              <a:t> juga </a:t>
            </a:r>
            <a:r>
              <a:rPr lang="en-US" sz="1100" dirty="0" err="1">
                <a:latin typeface="Calibri" charset="0"/>
                <a:sym typeface="Wingdings" charset="0"/>
              </a:rPr>
              <a:t>sedang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err="1">
                <a:latin typeface="Calibri" charset="0"/>
                <a:sym typeface="Wingdings" charset="0"/>
              </a:rPr>
              <a:t>disusun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b="1" dirty="0" err="1">
                <a:latin typeface="Calibri" charset="0"/>
                <a:sym typeface="Wingdings" charset="0"/>
              </a:rPr>
              <a:t>Rancangan</a:t>
            </a:r>
            <a:r>
              <a:rPr lang="en-US" sz="1100" b="1" dirty="0">
                <a:latin typeface="Calibri" charset="0"/>
                <a:sym typeface="Wingdings" charset="0"/>
              </a:rPr>
              <a:t> </a:t>
            </a:r>
            <a:r>
              <a:rPr lang="en-US" sz="1100" b="1" dirty="0" err="1">
                <a:latin typeface="Calibri" charset="0"/>
                <a:sym typeface="Wingdings" charset="0"/>
              </a:rPr>
              <a:t>Peraturan</a:t>
            </a:r>
            <a:r>
              <a:rPr lang="en-US" sz="1100" b="1" dirty="0">
                <a:latin typeface="Calibri" charset="0"/>
                <a:sym typeface="Wingdings" charset="0"/>
              </a:rPr>
              <a:t> Menteri </a:t>
            </a:r>
            <a:r>
              <a:rPr lang="en-US" sz="1100" b="1" dirty="0" err="1">
                <a:latin typeface="Calibri" charset="0"/>
                <a:sym typeface="Wingdings" charset="0"/>
              </a:rPr>
              <a:t>Kesehatan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smtClean="0">
                <a:latin typeface="Calibri" charset="0"/>
                <a:sym typeface="Wingdings" charset="0"/>
              </a:rPr>
              <a:t>(RPMK) </a:t>
            </a:r>
            <a:r>
              <a:rPr lang="en-US" sz="1100" dirty="0" err="1" smtClean="0">
                <a:latin typeface="Calibri" charset="0"/>
                <a:sym typeface="Wingdings" charset="0"/>
              </a:rPr>
              <a:t>tentang</a:t>
            </a:r>
            <a:r>
              <a:rPr lang="en-US" sz="1100" dirty="0" smtClean="0">
                <a:latin typeface="Calibri" charset="0"/>
                <a:sym typeface="Wingdings" charset="0"/>
              </a:rPr>
              <a:t> </a:t>
            </a:r>
            <a:r>
              <a:rPr lang="en-US" sz="1100" b="1" dirty="0" err="1">
                <a:latin typeface="Calibri" charset="0"/>
                <a:sym typeface="Wingdings" charset="0"/>
              </a:rPr>
              <a:t>Kebijakan</a:t>
            </a:r>
            <a:r>
              <a:rPr lang="en-US" sz="1100" b="1" dirty="0">
                <a:latin typeface="Calibri" charset="0"/>
                <a:sym typeface="Wingdings" charset="0"/>
              </a:rPr>
              <a:t> Satu Data Kesehatan</a:t>
            </a:r>
            <a:r>
              <a:rPr lang="en-US" sz="1100" dirty="0">
                <a:latin typeface="Calibri" charset="0"/>
                <a:sym typeface="Wingdings" charset="0"/>
              </a:rPr>
              <a:t>, agar tata </a:t>
            </a:r>
            <a:r>
              <a:rPr lang="en-US" sz="1100" dirty="0" err="1">
                <a:latin typeface="Calibri" charset="0"/>
                <a:sym typeface="Wingdings" charset="0"/>
              </a:rPr>
              <a:t>kelola</a:t>
            </a:r>
            <a:r>
              <a:rPr lang="en-US" sz="1100" dirty="0">
                <a:latin typeface="Calibri" charset="0"/>
                <a:sym typeface="Wingdings" charset="0"/>
              </a:rPr>
              <a:t> data dan </a:t>
            </a:r>
            <a:r>
              <a:rPr lang="en-US" sz="1100" dirty="0" err="1">
                <a:latin typeface="Calibri" charset="0"/>
                <a:sym typeface="Wingdings" charset="0"/>
              </a:rPr>
              <a:t>teknologi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err="1">
                <a:latin typeface="Calibri" charset="0"/>
                <a:sym typeface="Wingdings" charset="0"/>
              </a:rPr>
              <a:t>informasi</a:t>
            </a:r>
            <a:r>
              <a:rPr lang="en-US" sz="1100" dirty="0">
                <a:latin typeface="Calibri" charset="0"/>
                <a:sym typeface="Wingdings" charset="0"/>
              </a:rPr>
              <a:t> di </a:t>
            </a:r>
            <a:r>
              <a:rPr lang="en-US" sz="1100" dirty="0" err="1">
                <a:latin typeface="Calibri" charset="0"/>
                <a:sym typeface="Wingdings" charset="0"/>
              </a:rPr>
              <a:t>lingkungan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err="1">
                <a:latin typeface="Calibri" charset="0"/>
                <a:sym typeface="Wingdings" charset="0"/>
              </a:rPr>
              <a:t>kesehatan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err="1">
                <a:latin typeface="Calibri" charset="0"/>
                <a:sym typeface="Wingdings" charset="0"/>
              </a:rPr>
              <a:t>menjadi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err="1">
                <a:latin typeface="Calibri" charset="0"/>
                <a:sym typeface="Wingdings" charset="0"/>
              </a:rPr>
              <a:t>lebih</a:t>
            </a:r>
            <a:r>
              <a:rPr lang="en-US" sz="1100" dirty="0">
                <a:latin typeface="Calibri" charset="0"/>
                <a:sym typeface="Wingdings" charset="0"/>
              </a:rPr>
              <a:t> </a:t>
            </a:r>
            <a:r>
              <a:rPr lang="en-US" sz="1100" dirty="0" err="1">
                <a:latin typeface="Calibri" charset="0"/>
                <a:sym typeface="Wingdings" charset="0"/>
              </a:rPr>
              <a:t>baik</a:t>
            </a:r>
            <a:r>
              <a:rPr lang="en-US" sz="1100" dirty="0">
                <a:latin typeface="Calibri" charset="0"/>
                <a:sym typeface="Wingdings" charset="0"/>
              </a:rPr>
              <a:t>.</a:t>
            </a:r>
            <a:endParaRPr lang="en-US" sz="1100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Calibri" charset="0"/>
              </a:rPr>
              <a:t>D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Satu data Kesehatan, Kementerian Kesehatan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i="1" dirty="0"/>
              <a:t>dashboard</a:t>
            </a:r>
            <a:r>
              <a:rPr lang="en-US" i="1" baseline="0" dirty="0"/>
              <a:t> </a:t>
            </a:r>
            <a:r>
              <a:rPr lang="en-US" baseline="0" dirty="0"/>
              <a:t>Satu Data Kesehatan yang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diakses</a:t>
            </a:r>
            <a:r>
              <a:rPr lang="en-US" baseline="0" dirty="0"/>
              <a:t> pada </a:t>
            </a:r>
            <a:r>
              <a:rPr lang="en-US" baseline="0" dirty="0" err="1"/>
              <a:t>satudata.kemkes.go.id</a:t>
            </a:r>
            <a:r>
              <a:rPr lang="en-US" baseline="0" dirty="0"/>
              <a:t>. Dashboard </a:t>
            </a:r>
            <a:r>
              <a:rPr lang="en-US" baseline="0" dirty="0" err="1"/>
              <a:t>ini</a:t>
            </a:r>
            <a:r>
              <a:rPr lang="en-US" baseline="0" dirty="0"/>
              <a:t>  juga </a:t>
            </a:r>
            <a:r>
              <a:rPr lang="en-US" baseline="0" dirty="0" err="1"/>
              <a:t>merupakan</a:t>
            </a:r>
            <a:r>
              <a:rPr lang="en-US" baseline="0" dirty="0"/>
              <a:t> </a:t>
            </a:r>
            <a:r>
              <a:rPr lang="en-US" baseline="0" dirty="0" err="1"/>
              <a:t>purwarupa</a:t>
            </a:r>
            <a:r>
              <a:rPr lang="en-US" baseline="0" dirty="0"/>
              <a:t> / </a:t>
            </a:r>
            <a:r>
              <a:rPr lang="en-US" baseline="0" dirty="0" err="1"/>
              <a:t>prototipe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i="1" baseline="0" dirty="0"/>
              <a:t>Decision Support System (DSS)</a:t>
            </a:r>
            <a:r>
              <a:rPr lang="en-US" i="0" baseline="0" dirty="0"/>
              <a:t> Kementerian Kesehatan yang </a:t>
            </a:r>
            <a:r>
              <a:rPr lang="en-US" i="0" baseline="0" dirty="0" err="1"/>
              <a:t>memuat</a:t>
            </a:r>
            <a:r>
              <a:rPr lang="en-US" i="0" baseline="0" dirty="0"/>
              <a:t> </a:t>
            </a:r>
            <a:r>
              <a:rPr lang="en-US" i="0" baseline="0" dirty="0" err="1"/>
              <a:t>semua</a:t>
            </a:r>
            <a:r>
              <a:rPr lang="en-US" i="0" baseline="0" dirty="0"/>
              <a:t> data yang </a:t>
            </a:r>
            <a:r>
              <a:rPr lang="en-US" i="0" baseline="0" dirty="0" err="1"/>
              <a:t>diburtuhkan</a:t>
            </a:r>
            <a:r>
              <a:rPr lang="en-US" i="0" baseline="0" dirty="0"/>
              <a:t> </a:t>
            </a:r>
            <a:r>
              <a:rPr lang="en-US" i="0" baseline="0" dirty="0" err="1"/>
              <a:t>termasuk</a:t>
            </a:r>
            <a:r>
              <a:rPr lang="en-US" i="0" baseline="0" dirty="0"/>
              <a:t> data </a:t>
            </a:r>
            <a:r>
              <a:rPr lang="en-US" i="0" baseline="0" dirty="0" err="1"/>
              <a:t>tentang</a:t>
            </a:r>
            <a:r>
              <a:rPr lang="en-US" i="0" baseline="0" dirty="0"/>
              <a:t> </a:t>
            </a:r>
            <a:r>
              <a:rPr lang="en-US" i="0" baseline="0" dirty="0" err="1"/>
              <a:t>upaya</a:t>
            </a:r>
            <a:r>
              <a:rPr lang="en-US" i="0" baseline="0" dirty="0"/>
              <a:t> </a:t>
            </a:r>
            <a:r>
              <a:rPr lang="en-US" i="0" baseline="0" dirty="0" err="1"/>
              <a:t>penanggulangan</a:t>
            </a:r>
            <a:r>
              <a:rPr lang="en-US" i="0" baseline="0" dirty="0"/>
              <a:t> COVID – 19. </a:t>
            </a:r>
            <a:r>
              <a:rPr lang="en-US" i="0" baseline="0" dirty="0" err="1"/>
              <a:t>Sejalan</a:t>
            </a:r>
            <a:r>
              <a:rPr lang="en-US" i="0" baseline="0" dirty="0"/>
              <a:t> </a:t>
            </a:r>
            <a:r>
              <a:rPr lang="en-US" i="0" baseline="0" dirty="0" err="1"/>
              <a:t>dengan</a:t>
            </a:r>
            <a:r>
              <a:rPr lang="en-US" i="0" baseline="0" dirty="0"/>
              <a:t> roadmap </a:t>
            </a:r>
            <a:r>
              <a:rPr lang="en-US" i="0" baseline="0" dirty="0" err="1"/>
              <a:t>penerapan</a:t>
            </a:r>
            <a:r>
              <a:rPr lang="en-US" i="0" baseline="0" dirty="0"/>
              <a:t> </a:t>
            </a:r>
            <a:r>
              <a:rPr lang="en-US" i="0" baseline="0" dirty="0" err="1"/>
              <a:t>kecerdasan</a:t>
            </a:r>
            <a:r>
              <a:rPr lang="en-US" i="0" baseline="0" dirty="0"/>
              <a:t> </a:t>
            </a:r>
            <a:r>
              <a:rPr lang="en-US" i="0" baseline="0" dirty="0" err="1"/>
              <a:t>artifisial</a:t>
            </a:r>
            <a:r>
              <a:rPr lang="en-US" i="0" baseline="0" dirty="0"/>
              <a:t> </a:t>
            </a:r>
            <a:r>
              <a:rPr lang="en-US" i="0" baseline="0" dirty="0" err="1"/>
              <a:t>upaya</a:t>
            </a:r>
            <a:r>
              <a:rPr lang="en-US" i="0" baseline="0" dirty="0"/>
              <a:t> </a:t>
            </a:r>
            <a:r>
              <a:rPr lang="en-US" i="0" baseline="0" dirty="0" err="1"/>
              <a:t>ini</a:t>
            </a:r>
            <a:r>
              <a:rPr lang="en-US" i="0" baseline="0" dirty="0"/>
              <a:t> </a:t>
            </a:r>
            <a:r>
              <a:rPr lang="en-US" i="0" baseline="0" dirty="0" err="1"/>
              <a:t>merupakan</a:t>
            </a:r>
            <a:r>
              <a:rPr lang="en-US" i="0" baseline="0" dirty="0"/>
              <a:t> </a:t>
            </a:r>
            <a:r>
              <a:rPr lang="en-US" i="0" baseline="0" dirty="0" err="1"/>
              <a:t>inisiasi</a:t>
            </a:r>
            <a:r>
              <a:rPr lang="en-US" i="0" baseline="0" dirty="0"/>
              <a:t> </a:t>
            </a:r>
            <a:r>
              <a:rPr lang="en-US" i="0" baseline="0" dirty="0" err="1"/>
              <a:t>awal</a:t>
            </a:r>
            <a:r>
              <a:rPr lang="en-US" i="0" baseline="0" dirty="0"/>
              <a:t> yang </a:t>
            </a:r>
            <a:r>
              <a:rPr lang="en-US" i="0" baseline="0" dirty="0" err="1"/>
              <a:t>baik</a:t>
            </a:r>
            <a:r>
              <a:rPr lang="en-US" i="0" baseline="0" dirty="0"/>
              <a:t> </a:t>
            </a:r>
            <a:r>
              <a:rPr lang="en-US" i="0" baseline="0" dirty="0" err="1"/>
              <a:t>dalam</a:t>
            </a:r>
            <a:r>
              <a:rPr lang="en-US" i="0" baseline="0" dirty="0"/>
              <a:t> </a:t>
            </a:r>
            <a:r>
              <a:rPr lang="en-US" i="0" baseline="0" dirty="0" err="1"/>
              <a:t>mendukung</a:t>
            </a:r>
            <a:r>
              <a:rPr lang="en-US" i="0" baseline="0" dirty="0"/>
              <a:t> </a:t>
            </a:r>
            <a:r>
              <a:rPr lang="en-US" i="0" baseline="0" dirty="0" err="1"/>
              <a:t>pelaksanaan</a:t>
            </a:r>
            <a:r>
              <a:rPr lang="en-US" i="0" baseline="0" dirty="0"/>
              <a:t> </a:t>
            </a:r>
            <a:r>
              <a:rPr lang="en-US" i="0" baseline="0" dirty="0" err="1"/>
              <a:t>kecerdasan</a:t>
            </a:r>
            <a:r>
              <a:rPr lang="en-US" i="0" baseline="0" dirty="0"/>
              <a:t> </a:t>
            </a:r>
            <a:r>
              <a:rPr lang="en-US" i="0" baseline="0" dirty="0" err="1"/>
              <a:t>artifisial</a:t>
            </a:r>
            <a:r>
              <a:rPr lang="en-US" i="0" baseline="0" dirty="0"/>
              <a:t> di </a:t>
            </a:r>
            <a:r>
              <a:rPr lang="en-US" i="0" baseline="0" dirty="0" err="1"/>
              <a:t>bidang</a:t>
            </a:r>
            <a:r>
              <a:rPr lang="en-US" i="0" baseline="0" dirty="0"/>
              <a:t> Kesehatan. </a:t>
            </a:r>
            <a:endParaRPr lang="en-US" i="1" dirty="0"/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libri" charset="0"/>
            </a:endParaRPr>
          </a:p>
          <a:p>
            <a:pPr marL="0" marR="0" lvl="0" indent="0" algn="l" defTabSz="4552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CD43B-22A9-E046-B754-62D3AA9AC3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4413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108035"/>
            <a:ext cx="6400800" cy="4810677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Sekalian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Penerapan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kecerdasan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artifisial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big data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mempermudah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mempercepat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pengambilan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keputusan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pengukuran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bantuan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perangkat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(Internet of Things)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otomatis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diolah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demikian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pemegang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berdasarkan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insight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diperoleh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dirty="0"/>
              <a:t> 	Kementerian Kesehatan</a:t>
            </a:r>
            <a:r>
              <a:rPr lang="en-US" baseline="0" dirty="0"/>
              <a:t> </a:t>
            </a:r>
            <a:r>
              <a:rPr lang="en-US" baseline="0" dirty="0" err="1"/>
              <a:t>telah</a:t>
            </a:r>
            <a:r>
              <a:rPr lang="en-US" baseline="0" dirty="0"/>
              <a:t> </a:t>
            </a:r>
            <a:r>
              <a:rPr lang="en-US" baseline="0" dirty="0" err="1"/>
              <a:t>mulai</a:t>
            </a:r>
            <a:r>
              <a:rPr lang="en-US" baseline="0" dirty="0"/>
              <a:t> </a:t>
            </a:r>
            <a:r>
              <a:rPr lang="en-US" baseline="0" dirty="0" err="1"/>
              <a:t>memanfaatkan</a:t>
            </a:r>
            <a:r>
              <a:rPr lang="en-US" baseline="0" dirty="0"/>
              <a:t> Big Data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mendukung</a:t>
            </a:r>
            <a:r>
              <a:rPr lang="en-US" baseline="0" dirty="0"/>
              <a:t> </a:t>
            </a:r>
            <a:r>
              <a:rPr lang="en-US" baseline="0" dirty="0" err="1"/>
              <a:t>kebijakan</a:t>
            </a:r>
            <a:r>
              <a:rPr lang="en-US" baseline="0" dirty="0"/>
              <a:t> Satu Data Kesehatan Indonesia. Pada </a:t>
            </a:r>
            <a:r>
              <a:rPr lang="en-US" baseline="0" dirty="0" err="1"/>
              <a:t>tahap</a:t>
            </a:r>
            <a:r>
              <a:rPr lang="en-US" baseline="0" dirty="0"/>
              <a:t> </a:t>
            </a:r>
            <a:r>
              <a:rPr lang="en-US" baseline="0" dirty="0" err="1"/>
              <a:t>awal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Big Data </a:t>
            </a:r>
            <a:r>
              <a:rPr lang="en-US" baseline="0" dirty="0" err="1"/>
              <a:t>analisis</a:t>
            </a:r>
            <a:r>
              <a:rPr lang="en-US" baseline="0" dirty="0"/>
              <a:t> </a:t>
            </a:r>
            <a:r>
              <a:rPr lang="en-US" baseline="0" dirty="0" err="1"/>
              <a:t>akan</a:t>
            </a:r>
            <a:r>
              <a:rPr lang="en-US" baseline="0" dirty="0"/>
              <a:t> </a:t>
            </a:r>
            <a:r>
              <a:rPr lang="en-US" baseline="0" dirty="0" err="1"/>
              <a:t>dilaksanakan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proses </a:t>
            </a:r>
            <a:r>
              <a:rPr lang="en-US" baseline="0" dirty="0" err="1"/>
              <a:t>pengelolaan</a:t>
            </a:r>
            <a:r>
              <a:rPr lang="en-US" baseline="0" dirty="0"/>
              <a:t> data yang </a:t>
            </a:r>
            <a:r>
              <a:rPr lang="en-US" baseline="0" dirty="0" err="1"/>
              <a:t>dikenal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poros</a:t>
            </a:r>
            <a:r>
              <a:rPr lang="en-US" baseline="0" dirty="0"/>
              <a:t> </a:t>
            </a:r>
            <a:r>
              <a:rPr lang="en-US" baseline="0" dirty="0" err="1"/>
              <a:t>kebijakan</a:t>
            </a:r>
            <a:r>
              <a:rPr lang="en-US" baseline="0" dirty="0"/>
              <a:t>. Proses </a:t>
            </a:r>
            <a:r>
              <a:rPr lang="en-US" baseline="0" dirty="0" err="1"/>
              <a:t>pengelolaan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</a:t>
            </a:r>
            <a:r>
              <a:rPr lang="en-US" baseline="0" dirty="0" err="1"/>
              <a:t>dilakukan</a:t>
            </a:r>
            <a:r>
              <a:rPr lang="en-US" baseline="0" dirty="0"/>
              <a:t> </a:t>
            </a:r>
            <a:r>
              <a:rPr lang="en-US" baseline="0" dirty="0" err="1"/>
              <a:t>secara</a:t>
            </a:r>
            <a:r>
              <a:rPr lang="en-US" baseline="0" dirty="0"/>
              <a:t> </a:t>
            </a:r>
            <a:r>
              <a:rPr lang="en-US" baseline="0" dirty="0" err="1"/>
              <a:t>terus</a:t>
            </a:r>
            <a:r>
              <a:rPr lang="en-US" baseline="0" dirty="0"/>
              <a:t> </a:t>
            </a:r>
            <a:r>
              <a:rPr lang="en-US" baseline="0" dirty="0" err="1"/>
              <a:t>menerus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berulang</a:t>
            </a:r>
            <a:r>
              <a:rPr lang="en-US" baseline="0" dirty="0"/>
              <a:t> </a:t>
            </a:r>
            <a:r>
              <a:rPr lang="en-US" baseline="0" dirty="0" err="1"/>
              <a:t>sesuai</a:t>
            </a:r>
            <a:r>
              <a:rPr lang="en-US" baseline="0" dirty="0"/>
              <a:t> </a:t>
            </a:r>
            <a:r>
              <a:rPr lang="en-US" baseline="0" dirty="0" err="1"/>
              <a:t>kebutuhan</a:t>
            </a:r>
            <a:r>
              <a:rPr lang="en-US" baseline="0" dirty="0"/>
              <a:t> </a:t>
            </a:r>
            <a:r>
              <a:rPr lang="en-US" baseline="0" dirty="0" err="1"/>
              <a:t>pimpinan</a:t>
            </a:r>
            <a:r>
              <a:rPr lang="en-US" baseline="0" dirty="0"/>
              <a:t> </a:t>
            </a:r>
            <a:r>
              <a:rPr lang="en-US" baseline="0" dirty="0" err="1"/>
              <a:t>sehingga</a:t>
            </a:r>
            <a:r>
              <a:rPr lang="en-US" baseline="0" dirty="0"/>
              <a:t> </a:t>
            </a:r>
            <a:r>
              <a:rPr lang="en-US" baseline="0" dirty="0" err="1"/>
              <a:t>merupakan</a:t>
            </a:r>
            <a:r>
              <a:rPr lang="en-US" baseline="0" dirty="0"/>
              <a:t> </a:t>
            </a:r>
            <a:r>
              <a:rPr lang="en-US" baseline="0" dirty="0" err="1"/>
              <a:t>siklus</a:t>
            </a:r>
            <a:r>
              <a:rPr lang="en-US" baseline="0" dirty="0"/>
              <a:t> / </a:t>
            </a:r>
            <a:r>
              <a:rPr lang="en-US" baseline="0" dirty="0" err="1"/>
              <a:t>daur</a:t>
            </a:r>
            <a:r>
              <a:rPr lang="en-US" baseline="0" dirty="0"/>
              <a:t> yang </a:t>
            </a:r>
            <a:r>
              <a:rPr lang="en-US" baseline="0" dirty="0" err="1"/>
              <a:t>selalu</a:t>
            </a:r>
            <a:r>
              <a:rPr lang="en-US" baseline="0" dirty="0"/>
              <a:t> </a:t>
            </a:r>
            <a:r>
              <a:rPr lang="en-US" baseline="0" dirty="0" err="1"/>
              <a:t>berulang</a:t>
            </a:r>
            <a:r>
              <a:rPr lang="en-US" baseline="0" dirty="0"/>
              <a:t>. </a:t>
            </a:r>
            <a:r>
              <a:rPr lang="en-US" baseline="0" dirty="0" err="1"/>
              <a:t>Selain</a:t>
            </a:r>
            <a:r>
              <a:rPr lang="en-US" baseline="0" dirty="0"/>
              <a:t> </a:t>
            </a:r>
            <a:r>
              <a:rPr lang="en-US" baseline="0" dirty="0" err="1"/>
              <a:t>memperkuat</a:t>
            </a:r>
            <a:r>
              <a:rPr lang="en-US" baseline="0" dirty="0"/>
              <a:t> </a:t>
            </a:r>
            <a:r>
              <a:rPr lang="en-US" baseline="0" dirty="0" err="1"/>
              <a:t>infrastruktur</a:t>
            </a:r>
            <a:r>
              <a:rPr lang="en-US" baseline="0" dirty="0"/>
              <a:t> IT, strategi </a:t>
            </a:r>
            <a:r>
              <a:rPr lang="en-US" baseline="0" dirty="0" err="1"/>
              <a:t>implementasi</a:t>
            </a:r>
            <a:r>
              <a:rPr lang="en-US" baseline="0" dirty="0"/>
              <a:t> Big Data di Kementerian Kesehatan </a:t>
            </a:r>
            <a:r>
              <a:rPr lang="en-US" baseline="0" dirty="0" err="1"/>
              <a:t>dimulai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pembangunan</a:t>
            </a:r>
            <a:r>
              <a:rPr lang="en-US" baseline="0" dirty="0"/>
              <a:t> </a:t>
            </a:r>
            <a:r>
              <a:rPr lang="en-US" b="1" i="1" baseline="0" dirty="0"/>
              <a:t>Decision Support System (DSS) </a:t>
            </a:r>
            <a:r>
              <a:rPr lang="en-US" baseline="0" dirty="0"/>
              <a:t>yang </a:t>
            </a:r>
            <a:r>
              <a:rPr lang="en-US" baseline="0" dirty="0" err="1"/>
              <a:t>saat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</a:t>
            </a:r>
            <a:r>
              <a:rPr lang="en-US" baseline="0" dirty="0" err="1"/>
              <a:t>telah</a:t>
            </a:r>
            <a:r>
              <a:rPr lang="en-US" baseline="0" dirty="0"/>
              <a:t> </a:t>
            </a:r>
            <a:r>
              <a:rPr lang="en-US" baseline="0" dirty="0" err="1"/>
              <a:t>dibangun</a:t>
            </a:r>
            <a:r>
              <a:rPr lang="en-US" baseline="0" dirty="0"/>
              <a:t> </a:t>
            </a:r>
            <a:r>
              <a:rPr lang="en-US" b="1" baseline="0" dirty="0" err="1"/>
              <a:t>prototipe</a:t>
            </a:r>
            <a:r>
              <a:rPr lang="en-US" baseline="0" dirty="0" err="1"/>
              <a:t>nya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aseline="0" dirty="0" err="1"/>
              <a:t>bentuk</a:t>
            </a:r>
            <a:r>
              <a:rPr lang="en-US" baseline="0" dirty="0"/>
              <a:t> </a:t>
            </a:r>
            <a:r>
              <a:rPr lang="en-US" b="1" baseline="0" dirty="0"/>
              <a:t>Dashboard Satu Data Kesehatan </a:t>
            </a:r>
            <a:r>
              <a:rPr lang="en-US" b="0" baseline="0" dirty="0" err="1"/>
              <a:t>seperti</a:t>
            </a:r>
            <a:r>
              <a:rPr lang="en-US" b="0" baseline="0" dirty="0"/>
              <a:t> </a:t>
            </a:r>
            <a:r>
              <a:rPr lang="en-US" b="0" baseline="0" dirty="0" err="1"/>
              <a:t>telah</a:t>
            </a:r>
            <a:r>
              <a:rPr lang="en-US" b="0" baseline="0" dirty="0"/>
              <a:t> </a:t>
            </a:r>
            <a:r>
              <a:rPr lang="en-US" b="0" baseline="0" dirty="0" err="1"/>
              <a:t>saya</a:t>
            </a:r>
            <a:r>
              <a:rPr lang="en-US" b="0" baseline="0" dirty="0"/>
              <a:t> </a:t>
            </a:r>
            <a:r>
              <a:rPr lang="en-US" b="0" baseline="0" dirty="0" err="1"/>
              <a:t>sampaikan</a:t>
            </a:r>
            <a:r>
              <a:rPr lang="en-US" b="0" baseline="0" dirty="0"/>
              <a:t> </a:t>
            </a:r>
            <a:r>
              <a:rPr lang="en-US" b="0" baseline="0" dirty="0" err="1"/>
              <a:t>sebelumnya</a:t>
            </a:r>
            <a:r>
              <a:rPr lang="en-US" b="0" baseline="0" dirty="0"/>
              <a:t> 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Pengembangan</a:t>
            </a:r>
            <a:r>
              <a:rPr lang="en-US" baseline="0" dirty="0"/>
              <a:t> Big Data </a:t>
            </a:r>
            <a:r>
              <a:rPr lang="en-US" baseline="0" dirty="0" err="1"/>
              <a:t>ini</a:t>
            </a:r>
            <a:r>
              <a:rPr lang="en-US" baseline="0" dirty="0"/>
              <a:t> </a:t>
            </a:r>
            <a:r>
              <a:rPr lang="en-US" baseline="0" dirty="0" err="1"/>
              <a:t>paralel</a:t>
            </a:r>
            <a:r>
              <a:rPr lang="en-US" baseline="0" dirty="0"/>
              <a:t> </a:t>
            </a:r>
            <a:r>
              <a:rPr lang="en-US" baseline="0" dirty="0" err="1"/>
              <a:t>dilaksanaan</a:t>
            </a:r>
            <a:r>
              <a:rPr lang="en-US" baseline="0" dirty="0"/>
              <a:t> </a:t>
            </a:r>
            <a:r>
              <a:rPr lang="en-US" baseline="0" dirty="0" err="1"/>
              <a:t>bersamaan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upaya</a:t>
            </a:r>
            <a:r>
              <a:rPr lang="en-US" baseline="0" dirty="0"/>
              <a:t> </a:t>
            </a:r>
            <a:r>
              <a:rPr lang="en-US" b="1" baseline="0" dirty="0" err="1"/>
              <a:t>pembenahan</a:t>
            </a:r>
            <a:r>
              <a:rPr lang="en-US" b="1" baseline="0" dirty="0"/>
              <a:t> </a:t>
            </a:r>
            <a:r>
              <a:rPr lang="en-US" b="1" baseline="0" dirty="0" err="1"/>
              <a:t>sumber</a:t>
            </a:r>
            <a:r>
              <a:rPr lang="en-US" b="1" baseline="0" dirty="0"/>
              <a:t> data. </a:t>
            </a:r>
            <a:r>
              <a:rPr lang="en-US" b="0" baseline="0" dirty="0" err="1"/>
              <a:t>S</a:t>
            </a:r>
            <a:r>
              <a:rPr lang="en-US" baseline="0" dirty="0" err="1"/>
              <a:t>umber</a:t>
            </a:r>
            <a:r>
              <a:rPr lang="en-US" baseline="0" dirty="0"/>
              <a:t> data Big Data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="1" baseline="0" dirty="0"/>
              <a:t>data </a:t>
            </a:r>
            <a:r>
              <a:rPr lang="en-US" b="1" baseline="0" dirty="0" err="1"/>
              <a:t>terstruktur</a:t>
            </a:r>
            <a:r>
              <a:rPr lang="en-US" b="1" baseline="0" dirty="0"/>
              <a:t> </a:t>
            </a:r>
            <a:r>
              <a:rPr lang="en-US" b="1" baseline="0" dirty="0" err="1"/>
              <a:t>dari</a:t>
            </a:r>
            <a:r>
              <a:rPr lang="en-US" b="1" baseline="0" dirty="0"/>
              <a:t> internal </a:t>
            </a:r>
            <a:r>
              <a:rPr lang="en-US" baseline="0" dirty="0" err="1"/>
              <a:t>kementerian</a:t>
            </a:r>
            <a:r>
              <a:rPr lang="en-US" baseline="0" dirty="0"/>
              <a:t> </a:t>
            </a:r>
            <a:r>
              <a:rPr lang="en-US" baseline="0" dirty="0" err="1"/>
              <a:t>Kesehatan</a:t>
            </a:r>
            <a:r>
              <a:rPr lang="en-US" baseline="0" dirty="0"/>
              <a:t>, </a:t>
            </a:r>
            <a:r>
              <a:rPr lang="en-US" b="1" baseline="0" dirty="0"/>
              <a:t>data </a:t>
            </a:r>
            <a:r>
              <a:rPr lang="en-US" b="1" baseline="0" dirty="0" err="1"/>
              <a:t>terstruktur</a:t>
            </a:r>
            <a:r>
              <a:rPr lang="en-US" b="1" baseline="0" dirty="0"/>
              <a:t> </a:t>
            </a:r>
            <a:r>
              <a:rPr lang="en-US" b="1" baseline="0" dirty="0" err="1"/>
              <a:t>dari</a:t>
            </a:r>
            <a:r>
              <a:rPr lang="en-US" b="1" baseline="0" dirty="0"/>
              <a:t> </a:t>
            </a:r>
            <a:r>
              <a:rPr lang="en-US" b="1" baseline="0" dirty="0" err="1"/>
              <a:t>eksternal</a:t>
            </a:r>
            <a:r>
              <a:rPr lang="en-US" baseline="0" dirty="0"/>
              <a:t> </a:t>
            </a:r>
            <a:r>
              <a:rPr lang="en-US" baseline="0" dirty="0" err="1"/>
              <a:t>Kementerian</a:t>
            </a:r>
            <a:r>
              <a:rPr lang="en-US" baseline="0" dirty="0"/>
              <a:t> </a:t>
            </a:r>
            <a:r>
              <a:rPr lang="en-US" baseline="0" dirty="0" err="1"/>
              <a:t>Kesehatan</a:t>
            </a:r>
            <a:r>
              <a:rPr lang="en-US" baseline="0" dirty="0"/>
              <a:t>, </a:t>
            </a:r>
            <a:r>
              <a:rPr lang="en-US" baseline="0" dirty="0" err="1"/>
              <a:t>serta</a:t>
            </a:r>
            <a:r>
              <a:rPr lang="en-US" baseline="0" dirty="0"/>
              <a:t> </a:t>
            </a:r>
            <a:r>
              <a:rPr lang="en-US" b="1" baseline="0" dirty="0"/>
              <a:t>data </a:t>
            </a:r>
            <a:r>
              <a:rPr lang="en-US" b="1" baseline="0" dirty="0" err="1"/>
              <a:t>tak</a:t>
            </a:r>
            <a:r>
              <a:rPr lang="en-US" b="1" baseline="0" dirty="0"/>
              <a:t> </a:t>
            </a:r>
            <a:r>
              <a:rPr lang="en-US" b="1" baseline="0" dirty="0" err="1"/>
              <a:t>terstruktur</a:t>
            </a:r>
            <a:r>
              <a:rPr lang="en-US" b="1" baseline="0" dirty="0"/>
              <a:t> </a:t>
            </a:r>
            <a:r>
              <a:rPr lang="en-US" baseline="0" dirty="0"/>
              <a:t>yang </a:t>
            </a:r>
            <a:r>
              <a:rPr lang="en-US" baseline="0" dirty="0" err="1"/>
              <a:t>diperoleh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media </a:t>
            </a:r>
            <a:r>
              <a:rPr lang="en-US" baseline="0" dirty="0" err="1"/>
              <a:t>sosial</a:t>
            </a:r>
            <a:r>
              <a:rPr lang="en-US" baseline="0" dirty="0"/>
              <a:t> </a:t>
            </a:r>
            <a:r>
              <a:rPr lang="en-US" baseline="0" dirty="0" err="1"/>
              <a:t>maupun</a:t>
            </a:r>
            <a:r>
              <a:rPr lang="en-US" baseline="0" dirty="0"/>
              <a:t> </a:t>
            </a:r>
            <a:r>
              <a:rPr lang="en-US" baseline="0" dirty="0" err="1"/>
              <a:t>situs</a:t>
            </a:r>
            <a:r>
              <a:rPr lang="en-US" baseline="0" dirty="0"/>
              <a:t> </a:t>
            </a:r>
            <a:r>
              <a:rPr lang="en-US" baseline="0" dirty="0" err="1"/>
              <a:t>berita</a:t>
            </a:r>
            <a:r>
              <a:rPr lang="en-US" baseline="0" dirty="0"/>
              <a:t>. 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Upaya</a:t>
            </a:r>
            <a:r>
              <a:rPr lang="en-US" baseline="0" dirty="0"/>
              <a:t> </a:t>
            </a:r>
            <a:r>
              <a:rPr lang="en-US" baseline="0" dirty="0" err="1"/>
              <a:t>pengintegrasian</a:t>
            </a:r>
            <a:r>
              <a:rPr lang="en-US" baseline="0" dirty="0"/>
              <a:t> data </a:t>
            </a:r>
            <a:r>
              <a:rPr lang="en-US" baseline="0" dirty="0" err="1"/>
              <a:t>terstruktur</a:t>
            </a:r>
            <a:r>
              <a:rPr lang="en-US" baseline="0" dirty="0"/>
              <a:t> yang </a:t>
            </a:r>
            <a:r>
              <a:rPr lang="en-US" baseline="0" dirty="0" err="1"/>
              <a:t>merupakan</a:t>
            </a:r>
            <a:r>
              <a:rPr lang="en-US" baseline="0" dirty="0"/>
              <a:t> data </a:t>
            </a:r>
            <a:r>
              <a:rPr lang="en-US" baseline="0" dirty="0" err="1"/>
              <a:t>rutin</a:t>
            </a:r>
            <a:r>
              <a:rPr lang="en-US" baseline="0" dirty="0"/>
              <a:t> yang </a:t>
            </a:r>
            <a:r>
              <a:rPr lang="en-US" baseline="0" dirty="0" err="1"/>
              <a:t>berasal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fasilitas</a:t>
            </a:r>
            <a:r>
              <a:rPr lang="en-US" baseline="0" dirty="0"/>
              <a:t> </a:t>
            </a:r>
            <a:r>
              <a:rPr lang="en-US" baseline="0" dirty="0" err="1"/>
              <a:t>pelayanan</a:t>
            </a:r>
            <a:r>
              <a:rPr lang="en-US" baseline="0" dirty="0"/>
              <a:t> Kesehatan juga </a:t>
            </a:r>
            <a:r>
              <a:rPr lang="en-US" baseline="0" dirty="0" err="1"/>
              <a:t>telah</a:t>
            </a:r>
            <a:r>
              <a:rPr lang="en-US" baseline="0" dirty="0"/>
              <a:t> </a:t>
            </a:r>
            <a:r>
              <a:rPr lang="en-US" baseline="0" dirty="0" err="1"/>
              <a:t>mulai</a:t>
            </a:r>
            <a:r>
              <a:rPr lang="en-US" baseline="0" dirty="0"/>
              <a:t> </a:t>
            </a:r>
            <a:r>
              <a:rPr lang="en-US" baseline="0" dirty="0" err="1"/>
              <a:t>dilakukan</a:t>
            </a:r>
            <a:r>
              <a:rPr lang="en-US" baseline="0" dirty="0"/>
              <a:t> oleh Kementerian Kesehatan. Data </a:t>
            </a:r>
            <a:r>
              <a:rPr lang="en-US" baseline="0" dirty="0" err="1"/>
              <a:t>rutin</a:t>
            </a:r>
            <a:r>
              <a:rPr lang="en-US" baseline="0" dirty="0"/>
              <a:t> yang </a:t>
            </a:r>
            <a:r>
              <a:rPr lang="en-US" baseline="0" dirty="0" err="1"/>
              <a:t>bersumber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aplikasi</a:t>
            </a:r>
            <a:r>
              <a:rPr lang="en-US" baseline="0" dirty="0"/>
              <a:t>  </a:t>
            </a:r>
            <a:r>
              <a:rPr lang="en-US" baseline="0" dirty="0" err="1"/>
              <a:t>Sistem</a:t>
            </a:r>
            <a:r>
              <a:rPr lang="en-US" baseline="0" dirty="0"/>
              <a:t> </a:t>
            </a:r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Penyakit</a:t>
            </a:r>
            <a:r>
              <a:rPr lang="en-US" baseline="0" dirty="0"/>
              <a:t> (</a:t>
            </a:r>
            <a:r>
              <a:rPr lang="en-US" baseline="0" dirty="0" err="1"/>
              <a:t>seperti</a:t>
            </a:r>
            <a:r>
              <a:rPr lang="en-US" baseline="0" dirty="0"/>
              <a:t> </a:t>
            </a:r>
            <a:r>
              <a:rPr lang="en-US" baseline="0" dirty="0" err="1"/>
              <a:t>Sistem</a:t>
            </a:r>
            <a:r>
              <a:rPr lang="en-US" baseline="0" dirty="0"/>
              <a:t> </a:t>
            </a:r>
            <a:r>
              <a:rPr lang="en-US" baseline="0" dirty="0" err="1"/>
              <a:t>Informasi</a:t>
            </a:r>
            <a:r>
              <a:rPr lang="en-US" baseline="0" dirty="0"/>
              <a:t> Tuberculosis (SITB), </a:t>
            </a:r>
            <a:r>
              <a:rPr lang="en-US" baseline="0" dirty="0" err="1"/>
              <a:t>Sistem</a:t>
            </a:r>
            <a:r>
              <a:rPr lang="en-US" baseline="0" dirty="0"/>
              <a:t> </a:t>
            </a:r>
            <a:r>
              <a:rPr lang="en-US" baseline="0" dirty="0" err="1"/>
              <a:t>Informasi</a:t>
            </a:r>
            <a:r>
              <a:rPr lang="en-US" baseline="0" dirty="0"/>
              <a:t> HIV AIDS (SIHA) </a:t>
            </a:r>
            <a:r>
              <a:rPr lang="en-US" baseline="0" dirty="0" err="1"/>
              <a:t>dll</a:t>
            </a:r>
            <a:r>
              <a:rPr lang="en-US" baseline="0" dirty="0"/>
              <a:t>), </a:t>
            </a:r>
            <a:r>
              <a:rPr lang="en-US" baseline="0" dirty="0" err="1"/>
              <a:t>Sistem</a:t>
            </a:r>
            <a:r>
              <a:rPr lang="en-US" baseline="0" dirty="0"/>
              <a:t> </a:t>
            </a:r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Pelayanan</a:t>
            </a:r>
            <a:r>
              <a:rPr lang="en-US" baseline="0" dirty="0"/>
              <a:t> Kesehatan (</a:t>
            </a:r>
            <a:r>
              <a:rPr lang="en-US" baseline="0" dirty="0" err="1"/>
              <a:t>seperti</a:t>
            </a:r>
            <a:r>
              <a:rPr lang="en-US" baseline="0" dirty="0"/>
              <a:t> </a:t>
            </a:r>
            <a:r>
              <a:rPr lang="en-US" baseline="0" dirty="0" err="1"/>
              <a:t>Sistem</a:t>
            </a:r>
            <a:r>
              <a:rPr lang="en-US" baseline="0" dirty="0"/>
              <a:t> </a:t>
            </a:r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Rumah</a:t>
            </a:r>
            <a:r>
              <a:rPr lang="en-US" baseline="0" dirty="0"/>
              <a:t> </a:t>
            </a:r>
            <a:r>
              <a:rPr lang="en-US" baseline="0" dirty="0" err="1"/>
              <a:t>Sakit</a:t>
            </a:r>
            <a:r>
              <a:rPr lang="en-US" baseline="0" dirty="0"/>
              <a:t>(SIMRS), </a:t>
            </a:r>
            <a:r>
              <a:rPr lang="en-US" baseline="0" dirty="0" err="1"/>
              <a:t>Aplikasi</a:t>
            </a:r>
            <a:r>
              <a:rPr lang="en-US" baseline="0" dirty="0"/>
              <a:t> SIKDA </a:t>
            </a:r>
            <a:r>
              <a:rPr lang="en-US" baseline="0" dirty="0" err="1"/>
              <a:t>Generik</a:t>
            </a:r>
            <a:r>
              <a:rPr lang="en-US" baseline="0" dirty="0"/>
              <a:t>, </a:t>
            </a:r>
            <a:r>
              <a:rPr lang="en-US" baseline="0" dirty="0" err="1"/>
              <a:t>Aplikasi</a:t>
            </a:r>
            <a:r>
              <a:rPr lang="en-US" baseline="0" dirty="0"/>
              <a:t> </a:t>
            </a:r>
            <a:r>
              <a:rPr lang="en-US" baseline="0" dirty="0" err="1"/>
              <a:t>Keluarga</a:t>
            </a:r>
            <a:r>
              <a:rPr lang="en-US" baseline="0" dirty="0"/>
              <a:t> </a:t>
            </a:r>
            <a:r>
              <a:rPr lang="en-US" baseline="0" dirty="0" err="1"/>
              <a:t>Sehat</a:t>
            </a:r>
            <a:r>
              <a:rPr lang="en-US" baseline="0" dirty="0"/>
              <a:t>, </a:t>
            </a:r>
            <a:r>
              <a:rPr lang="en-US" baseline="0" dirty="0" err="1"/>
              <a:t>dll</a:t>
            </a:r>
            <a:r>
              <a:rPr lang="en-US" baseline="0" dirty="0"/>
              <a:t>), </a:t>
            </a:r>
            <a:r>
              <a:rPr lang="en-US" baseline="0" dirty="0" err="1"/>
              <a:t>beserta</a:t>
            </a:r>
            <a:r>
              <a:rPr lang="en-US" baseline="0" dirty="0"/>
              <a:t> </a:t>
            </a:r>
            <a:r>
              <a:rPr lang="en-US" baseline="0" dirty="0" err="1"/>
              <a:t>Sistem</a:t>
            </a:r>
            <a:r>
              <a:rPr lang="en-US" baseline="0" dirty="0"/>
              <a:t> </a:t>
            </a:r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Sumber</a:t>
            </a:r>
            <a:r>
              <a:rPr lang="en-US" baseline="0" dirty="0"/>
              <a:t> </a:t>
            </a:r>
            <a:r>
              <a:rPr lang="en-US" baseline="0" dirty="0" err="1"/>
              <a:t>Daya</a:t>
            </a:r>
            <a:r>
              <a:rPr lang="en-US" baseline="0" dirty="0"/>
              <a:t> (</a:t>
            </a:r>
            <a:r>
              <a:rPr lang="en-US" baseline="0" dirty="0" err="1"/>
              <a:t>seperti</a:t>
            </a:r>
            <a:r>
              <a:rPr lang="en-US" baseline="0" dirty="0"/>
              <a:t> </a:t>
            </a:r>
            <a:r>
              <a:rPr lang="en-US" baseline="0" dirty="0" err="1"/>
              <a:t>Sistem</a:t>
            </a:r>
            <a:r>
              <a:rPr lang="en-US" baseline="0" dirty="0"/>
              <a:t> </a:t>
            </a:r>
            <a:r>
              <a:rPr lang="en-US" baseline="0" dirty="0" err="1"/>
              <a:t>Informasi</a:t>
            </a:r>
            <a:r>
              <a:rPr lang="en-US" baseline="0" dirty="0"/>
              <a:t> </a:t>
            </a:r>
            <a:r>
              <a:rPr lang="en-US" baseline="0" dirty="0" err="1"/>
              <a:t>Sumber</a:t>
            </a:r>
            <a:r>
              <a:rPr lang="en-US" baseline="0" dirty="0"/>
              <a:t> </a:t>
            </a:r>
            <a:r>
              <a:rPr lang="en-US" baseline="0" dirty="0" err="1"/>
              <a:t>Daya</a:t>
            </a:r>
            <a:r>
              <a:rPr lang="en-US" baseline="0" dirty="0"/>
              <a:t> </a:t>
            </a:r>
            <a:r>
              <a:rPr lang="en-US" baseline="0" dirty="0" err="1"/>
              <a:t>Manusia</a:t>
            </a:r>
            <a:r>
              <a:rPr lang="en-US" baseline="0" dirty="0"/>
              <a:t> Kesehatan (SISDMK), </a:t>
            </a:r>
            <a:r>
              <a:rPr lang="en-US" baseline="0" dirty="0" err="1"/>
              <a:t>eLogistik</a:t>
            </a:r>
            <a:r>
              <a:rPr lang="en-US" baseline="0" dirty="0"/>
              <a:t>) </a:t>
            </a:r>
            <a:r>
              <a:rPr lang="en-US" baseline="0" dirty="0" err="1"/>
              <a:t>diintegrasikan</a:t>
            </a:r>
            <a:r>
              <a:rPr lang="en-US" baseline="0" dirty="0"/>
              <a:t> </a:t>
            </a:r>
            <a:r>
              <a:rPr lang="en-US" baseline="0" dirty="0" err="1"/>
              <a:t>melalui</a:t>
            </a:r>
            <a:r>
              <a:rPr lang="en-US" baseline="0" dirty="0"/>
              <a:t> </a:t>
            </a:r>
            <a:r>
              <a:rPr lang="en-US" baseline="0" dirty="0" err="1"/>
              <a:t>Layanan</a:t>
            </a:r>
            <a:r>
              <a:rPr lang="en-US" baseline="0" dirty="0"/>
              <a:t> </a:t>
            </a:r>
            <a:r>
              <a:rPr lang="en-US" baseline="0" dirty="0" err="1"/>
              <a:t>Interoperabilitas</a:t>
            </a:r>
            <a:r>
              <a:rPr lang="en-US" baseline="0" dirty="0"/>
              <a:t> Data Kesehatan (LIDK) dan </a:t>
            </a:r>
            <a:r>
              <a:rPr lang="en-US" baseline="0" dirty="0" err="1"/>
              <a:t>disimpan</a:t>
            </a:r>
            <a:r>
              <a:rPr lang="en-US" baseline="0" dirty="0"/>
              <a:t>  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aseline="0" dirty="0" err="1"/>
              <a:t>suatu</a:t>
            </a:r>
            <a:r>
              <a:rPr lang="en-US" baseline="0" dirty="0"/>
              <a:t> Data Warehouse.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Seluruh</a:t>
            </a:r>
            <a:r>
              <a:rPr lang="en-US" baseline="0" dirty="0"/>
              <a:t> data yang </a:t>
            </a:r>
            <a:r>
              <a:rPr lang="en-US" baseline="0" dirty="0" err="1"/>
              <a:t>telah</a:t>
            </a:r>
            <a:r>
              <a:rPr lang="en-US" baseline="0" dirty="0"/>
              <a:t> </a:t>
            </a:r>
            <a:r>
              <a:rPr lang="en-US" baseline="0" dirty="0" err="1"/>
              <a:t>dikumpulkan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</a:t>
            </a:r>
            <a:r>
              <a:rPr lang="en-US" baseline="0" dirty="0" err="1"/>
              <a:t>diolah</a:t>
            </a:r>
            <a:r>
              <a:rPr lang="en-US" baseline="0" dirty="0"/>
              <a:t> dan </a:t>
            </a:r>
            <a:r>
              <a:rPr lang="en-US" baseline="0" dirty="0" err="1"/>
              <a:t>ditingkatkan</a:t>
            </a:r>
            <a:r>
              <a:rPr lang="en-US" baseline="0" dirty="0"/>
              <a:t> </a:t>
            </a:r>
            <a:r>
              <a:rPr lang="en-US" baseline="0" dirty="0" err="1"/>
              <a:t>kualitasnya</a:t>
            </a:r>
            <a:r>
              <a:rPr lang="en-US" baseline="0" dirty="0"/>
              <a:t> </a:t>
            </a:r>
            <a:r>
              <a:rPr lang="en-US" baseline="0" dirty="0" err="1"/>
              <a:t>serta</a:t>
            </a:r>
            <a:r>
              <a:rPr lang="en-US" baseline="0" dirty="0"/>
              <a:t> </a:t>
            </a:r>
            <a:r>
              <a:rPr lang="en-US" baseline="0" dirty="0" err="1"/>
              <a:t>ditampung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="1" i="1" baseline="0" dirty="0"/>
              <a:t>Data Lake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kemudian</a:t>
            </a:r>
            <a:r>
              <a:rPr lang="en-US" baseline="0" dirty="0"/>
              <a:t> </a:t>
            </a:r>
            <a:r>
              <a:rPr lang="en-US" baseline="0" dirty="0" err="1"/>
              <a:t>diolah</a:t>
            </a:r>
            <a:r>
              <a:rPr lang="en-US" baseline="0" dirty="0"/>
              <a:t> </a:t>
            </a:r>
            <a:r>
              <a:rPr lang="en-US" baseline="0" dirty="0" err="1"/>
              <a:t>sesuai</a:t>
            </a:r>
            <a:r>
              <a:rPr lang="en-US" baseline="0" dirty="0"/>
              <a:t> </a:t>
            </a:r>
            <a:r>
              <a:rPr lang="en-US" baseline="0" dirty="0" err="1"/>
              <a:t>kebutuhan</a:t>
            </a:r>
            <a:r>
              <a:rPr lang="en-US" baseline="0" dirty="0"/>
              <a:t>. </a:t>
            </a:r>
            <a:r>
              <a:rPr lang="en-US" baseline="0" dirty="0" err="1"/>
              <a:t>Pengolahan</a:t>
            </a:r>
            <a:r>
              <a:rPr lang="en-US" baseline="0" dirty="0"/>
              <a:t> data </a:t>
            </a:r>
            <a:r>
              <a:rPr lang="en-US" baseline="0" dirty="0" err="1"/>
              <a:t>pada</a:t>
            </a:r>
            <a:r>
              <a:rPr lang="en-US" baseline="0" dirty="0"/>
              <a:t> proses </a:t>
            </a:r>
            <a:r>
              <a:rPr lang="en-US" baseline="0" dirty="0" err="1"/>
              <a:t>poros</a:t>
            </a:r>
            <a:r>
              <a:rPr lang="en-US" baseline="0" dirty="0"/>
              <a:t> </a:t>
            </a:r>
            <a:r>
              <a:rPr lang="en-US" baseline="0" dirty="0" err="1"/>
              <a:t>kebijakan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</a:t>
            </a:r>
            <a:r>
              <a:rPr lang="en-US" baseline="0" dirty="0" err="1"/>
              <a:t>mulai</a:t>
            </a:r>
            <a:r>
              <a:rPr lang="en-US" baseline="0" dirty="0"/>
              <a:t> </a:t>
            </a:r>
            <a:r>
              <a:rPr lang="en-US" baseline="0" dirty="0" err="1"/>
              <a:t>dilakukan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proses </a:t>
            </a:r>
            <a:r>
              <a:rPr lang="en-US" i="1" baseline="0" dirty="0"/>
              <a:t>data cleaning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i="1" baseline="0" dirty="0"/>
              <a:t>data lake </a:t>
            </a:r>
            <a:r>
              <a:rPr lang="en-US" baseline="0" dirty="0" err="1"/>
              <a:t>sehingga</a:t>
            </a:r>
            <a:r>
              <a:rPr lang="en-US" baseline="0" dirty="0"/>
              <a:t> </a:t>
            </a:r>
            <a:r>
              <a:rPr lang="en-US" baseline="0" dirty="0" err="1"/>
              <a:t>dihasilkan</a:t>
            </a:r>
            <a:r>
              <a:rPr lang="en-US" baseline="0" dirty="0"/>
              <a:t> </a:t>
            </a:r>
            <a:r>
              <a:rPr lang="en-US" b="1" i="1" baseline="0" dirty="0"/>
              <a:t>data mart</a:t>
            </a:r>
            <a:r>
              <a:rPr lang="en-US" baseline="0" dirty="0"/>
              <a:t>. </a:t>
            </a:r>
            <a:r>
              <a:rPr lang="en-US" baseline="0" dirty="0" err="1"/>
              <a:t>Langkah</a:t>
            </a:r>
            <a:r>
              <a:rPr lang="en-US" baseline="0" dirty="0"/>
              <a:t> </a:t>
            </a:r>
            <a:r>
              <a:rPr lang="en-US" baseline="0" dirty="0" err="1"/>
              <a:t>selanjutnya</a:t>
            </a:r>
            <a:r>
              <a:rPr lang="en-US" baseline="0" dirty="0"/>
              <a:t> data yang </a:t>
            </a:r>
            <a:r>
              <a:rPr lang="en-US" baseline="0" dirty="0" err="1"/>
              <a:t>dikumpulkan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</a:t>
            </a:r>
            <a:r>
              <a:rPr lang="en-US" i="1" baseline="0" dirty="0"/>
              <a:t>data mart </a:t>
            </a:r>
            <a:r>
              <a:rPr lang="en-US" baseline="0" dirty="0" err="1"/>
              <a:t>dilakukan</a:t>
            </a:r>
            <a:r>
              <a:rPr lang="en-US" baseline="0" dirty="0"/>
              <a:t> </a:t>
            </a:r>
            <a:r>
              <a:rPr lang="en-US" i="1" baseline="0" dirty="0"/>
              <a:t>data mining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dimasukkan</a:t>
            </a:r>
            <a:r>
              <a:rPr lang="en-US" baseline="0" dirty="0"/>
              <a:t> </a:t>
            </a:r>
            <a:r>
              <a:rPr lang="en-US" b="1" baseline="0" dirty="0" err="1"/>
              <a:t>pada</a:t>
            </a:r>
            <a:r>
              <a:rPr lang="en-US" b="1" baseline="0" dirty="0"/>
              <a:t> </a:t>
            </a:r>
            <a:r>
              <a:rPr lang="en-US" b="1" i="1" baseline="0" dirty="0"/>
              <a:t>Decision Support System (DSS</a:t>
            </a:r>
            <a:r>
              <a:rPr lang="en-US" i="1" baseline="0" dirty="0"/>
              <a:t>)</a:t>
            </a:r>
            <a:r>
              <a:rPr lang="en-US" baseline="0" dirty="0"/>
              <a:t>. </a:t>
            </a:r>
            <a:r>
              <a:rPr lang="en-US" baseline="0" dirty="0" err="1"/>
              <a:t>Berdasar</a:t>
            </a:r>
            <a:r>
              <a:rPr lang="en-US" baseline="0" dirty="0"/>
              <a:t> </a:t>
            </a:r>
            <a:r>
              <a:rPr lang="en-US" i="1" baseline="0" dirty="0"/>
              <a:t>DSS</a:t>
            </a:r>
            <a:r>
              <a:rPr lang="en-US" baseline="0" dirty="0"/>
              <a:t>, data </a:t>
            </a:r>
            <a:r>
              <a:rPr lang="en-US" baseline="0" dirty="0" err="1"/>
              <a:t>kesehatan</a:t>
            </a:r>
            <a:r>
              <a:rPr lang="en-US" baseline="0" dirty="0"/>
              <a:t> </a:t>
            </a:r>
            <a:r>
              <a:rPr lang="en-US" baseline="0" dirty="0" err="1"/>
              <a:t>dapat</a:t>
            </a:r>
            <a:r>
              <a:rPr lang="en-US" baseline="0" dirty="0"/>
              <a:t> </a:t>
            </a:r>
            <a:r>
              <a:rPr lang="en-US" baseline="0" dirty="0" err="1"/>
              <a:t>dimanfaatkan</a:t>
            </a:r>
            <a:r>
              <a:rPr lang="en-US" baseline="0" dirty="0"/>
              <a:t> para </a:t>
            </a:r>
            <a:r>
              <a:rPr lang="en-US" baseline="0" dirty="0" err="1"/>
              <a:t>pengambil</a:t>
            </a:r>
            <a:r>
              <a:rPr lang="en-US" baseline="0" dirty="0"/>
              <a:t> </a:t>
            </a:r>
            <a:r>
              <a:rPr lang="en-US" baseline="0" dirty="0" err="1"/>
              <a:t>kebijakan</a:t>
            </a:r>
            <a:r>
              <a:rPr lang="en-US" baseline="0" dirty="0"/>
              <a:t> </a:t>
            </a:r>
            <a:r>
              <a:rPr lang="en-US" baseline="0" dirty="0" err="1"/>
              <a:t>kesehatan</a:t>
            </a:r>
            <a:r>
              <a:rPr lang="en-US" baseline="0" dirty="0"/>
              <a:t>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="1" baseline="0" dirty="0" err="1"/>
              <a:t>informasi</a:t>
            </a:r>
            <a:r>
              <a:rPr lang="en-US" b="1" baseline="0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pengetahuan</a:t>
            </a:r>
            <a:r>
              <a:rPr lang="en-US" baseline="0" dirty="0"/>
              <a:t> (</a:t>
            </a:r>
            <a:r>
              <a:rPr lang="en-US" b="1" i="1" baseline="0" dirty="0"/>
              <a:t>knowledge)</a:t>
            </a:r>
            <a:r>
              <a:rPr lang="en-US" baseline="0" dirty="0"/>
              <a:t>, </a:t>
            </a:r>
            <a:r>
              <a:rPr lang="en-US" baseline="0" dirty="0" err="1"/>
              <a:t>bahkan</a:t>
            </a:r>
            <a:r>
              <a:rPr lang="en-US" baseline="0" dirty="0"/>
              <a:t> </a:t>
            </a:r>
            <a:r>
              <a:rPr lang="en-US" baseline="0" dirty="0" err="1"/>
              <a:t>kebijaksanaan</a:t>
            </a:r>
            <a:r>
              <a:rPr lang="en-US" baseline="0" dirty="0"/>
              <a:t> (</a:t>
            </a:r>
            <a:r>
              <a:rPr lang="en-US" b="1" i="1" baseline="0" dirty="0"/>
              <a:t>wisdom</a:t>
            </a:r>
            <a:r>
              <a:rPr lang="en-US" baseline="0" dirty="0"/>
              <a:t>). </a:t>
            </a:r>
            <a:endParaRPr lang="en-US" dirty="0"/>
          </a:p>
          <a:p>
            <a:pPr algn="just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E3865-A253-4FBA-A093-2D5905257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Para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Peserta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webinar </a:t>
            </a:r>
            <a:r>
              <a:rPr lang="en-ID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yang</a:t>
            </a:r>
            <a:r>
              <a:rPr lang="en-ID" sz="11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saya</a:t>
            </a:r>
            <a:r>
              <a:rPr lang="en-ID" sz="11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hormati</a:t>
            </a:r>
            <a:r>
              <a:rPr lang="en-ID" sz="11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</a:t>
            </a:r>
          </a:p>
          <a:p>
            <a:endParaRPr lang="en-ID" sz="11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Regulasi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dan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etika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merupakan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hal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krusial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yang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harus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diperhatikan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dalam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penerapan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kecerdasan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artifisial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di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bidang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Kesehatan.  Kementerian Kesehatan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telah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berupaya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mengembangkan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regulasi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dalam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mendukung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kemajuan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pengembangan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Kesehatan digital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dimana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termasuk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kecerdasan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artifisial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di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dalamnya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Saat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ini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sedang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disusun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peraturan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Menteri Kesehatan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tentang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rekam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medis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elektronik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yang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merupakan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upaya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penyempurnaan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regulasi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yang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ada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yaitu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Permenkes</a:t>
            </a:r>
            <a:r>
              <a:rPr lang="en-AU" altLang="en-US" sz="1100" dirty="0">
                <a:ea typeface="ＭＳ Ｐゴシック" pitchFamily="34" charset="-128"/>
              </a:rPr>
              <a:t> no 269 </a:t>
            </a:r>
            <a:r>
              <a:rPr lang="en-AU" altLang="en-US" sz="1100" dirty="0" err="1">
                <a:ea typeface="ＭＳ Ｐゴシック" pitchFamily="34" charset="-128"/>
              </a:rPr>
              <a:t>tahun</a:t>
            </a:r>
            <a:r>
              <a:rPr lang="en-AU" altLang="en-US" sz="1100" dirty="0">
                <a:ea typeface="ＭＳ Ｐゴシック" pitchFamily="34" charset="-128"/>
              </a:rPr>
              <a:t> 2008 </a:t>
            </a:r>
            <a:r>
              <a:rPr lang="en-AU" altLang="en-US" sz="1100" dirty="0" err="1">
                <a:ea typeface="ＭＳ Ｐゴシック" pitchFamily="34" charset="-128"/>
              </a:rPr>
              <a:t>tentang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Rekam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Medis</a:t>
            </a:r>
            <a:r>
              <a:rPr lang="en-AU" altLang="en-US" sz="1100" dirty="0">
                <a:ea typeface="ＭＳ Ｐゴシック" pitchFamily="34" charset="-128"/>
              </a:rPr>
              <a:t>.  </a:t>
            </a:r>
            <a:r>
              <a:rPr lang="en-AU" altLang="en-US" sz="1100" dirty="0" err="1">
                <a:ea typeface="ＭＳ Ｐゴシック" pitchFamily="34" charset="-128"/>
              </a:rPr>
              <a:t>Rancangan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Permenkes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ini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merupakan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dasar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dalam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pengembangan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standar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untuk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interoperabilitas</a:t>
            </a:r>
            <a:r>
              <a:rPr lang="en-AU" altLang="en-US" sz="1100" dirty="0">
                <a:ea typeface="ＭＳ Ｐゴシック" pitchFamily="34" charset="-128"/>
              </a:rPr>
              <a:t> resume </a:t>
            </a:r>
            <a:r>
              <a:rPr lang="en-AU" altLang="en-US" sz="1100" dirty="0" err="1">
                <a:ea typeface="ＭＳ Ｐゴシック" pitchFamily="34" charset="-128"/>
              </a:rPr>
              <a:t>medis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beserta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pemanfaatan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datanya</a:t>
            </a:r>
            <a:r>
              <a:rPr lang="en-AU" altLang="en-US" sz="1100" dirty="0">
                <a:ea typeface="ＭＳ Ｐゴシック" pitchFamily="34" charset="-128"/>
              </a:rPr>
              <a:t> yang </a:t>
            </a:r>
            <a:r>
              <a:rPr lang="en-AU" altLang="en-US" sz="1100" dirty="0" err="1">
                <a:ea typeface="ＭＳ Ｐゴシック" pitchFamily="34" charset="-128"/>
              </a:rPr>
              <a:t>belum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diatur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dalam</a:t>
            </a:r>
            <a:r>
              <a:rPr lang="en-AU" altLang="en-US" sz="1100" dirty="0">
                <a:ea typeface="ＭＳ Ｐゴシック" pitchFamily="34" charset="-128"/>
              </a:rPr>
              <a:t> </a:t>
            </a:r>
            <a:r>
              <a:rPr lang="en-AU" altLang="en-US" sz="1100" dirty="0" err="1">
                <a:ea typeface="ＭＳ Ｐゴシック" pitchFamily="34" charset="-128"/>
              </a:rPr>
              <a:t>regulasi</a:t>
            </a:r>
            <a:r>
              <a:rPr lang="en-AU" altLang="en-US" sz="1100" dirty="0">
                <a:ea typeface="ＭＳ Ｐゴシック" pitchFamily="34" charset="-128"/>
              </a:rPr>
              <a:t> yang lama. </a:t>
            </a:r>
            <a:endParaRPr lang="en-ID" sz="11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	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Selain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itu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Kementerian Kesehatan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telah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merintis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untuk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menyiapkan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berbagai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regulasi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lain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tentang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kesehatan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digital.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Kegiatan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untuk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menyusun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regulasi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spesifik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kesehatan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digital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dengan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mengacu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kepada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perundangan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yang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ada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dengan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membuat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permenkes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baru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membutuhkan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ID" sz="11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waktu</a:t>
            </a:r>
            <a:r>
              <a:rPr lang="en-ID" sz="11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en-ID" sz="1100" dirty="0"/>
              <a:t>Ketika </a:t>
            </a:r>
            <a:r>
              <a:rPr lang="en-ID" sz="1100" dirty="0" err="1"/>
              <a:t>regulasi</a:t>
            </a:r>
            <a:r>
              <a:rPr lang="en-ID" sz="1100" dirty="0"/>
              <a:t> </a:t>
            </a:r>
            <a:r>
              <a:rPr lang="en-ID" sz="1100" dirty="0" err="1"/>
              <a:t>belum</a:t>
            </a:r>
            <a:r>
              <a:rPr lang="en-ID" sz="1100" dirty="0"/>
              <a:t> </a:t>
            </a:r>
            <a:r>
              <a:rPr lang="en-ID" sz="1100" dirty="0" err="1"/>
              <a:t>tersedia</a:t>
            </a:r>
            <a:r>
              <a:rPr lang="en-ID" sz="1100" dirty="0"/>
              <a:t>, </a:t>
            </a:r>
            <a:r>
              <a:rPr lang="en-ID" sz="1100" dirty="0" err="1"/>
              <a:t>sementara</a:t>
            </a:r>
            <a:r>
              <a:rPr lang="en-ID" sz="1100" dirty="0"/>
              <a:t> </a:t>
            </a:r>
            <a:r>
              <a:rPr lang="en-ID" sz="1100" dirty="0" err="1"/>
              <a:t>itu</a:t>
            </a:r>
            <a:r>
              <a:rPr lang="en-ID" sz="1100" dirty="0"/>
              <a:t> </a:t>
            </a:r>
            <a:r>
              <a:rPr lang="en-ID" sz="1100" dirty="0" err="1"/>
              <a:t>kompleksitas</a:t>
            </a:r>
            <a:r>
              <a:rPr lang="en-ID" sz="1100" dirty="0"/>
              <a:t> </a:t>
            </a:r>
            <a:r>
              <a:rPr lang="en-ID" sz="1100" dirty="0" err="1"/>
              <a:t>kesehatan</a:t>
            </a:r>
            <a:r>
              <a:rPr lang="en-ID" sz="1100" dirty="0"/>
              <a:t> digital dan </a:t>
            </a:r>
            <a:r>
              <a:rPr lang="en-ID" sz="1100" dirty="0" err="1"/>
              <a:t>inovasi</a:t>
            </a:r>
            <a:r>
              <a:rPr lang="en-ID" sz="1100" dirty="0"/>
              <a:t> </a:t>
            </a:r>
            <a:r>
              <a:rPr lang="en-ID" sz="1100" dirty="0" err="1"/>
              <a:t>terkait</a:t>
            </a:r>
            <a:r>
              <a:rPr lang="en-ID" sz="1100" dirty="0"/>
              <a:t> </a:t>
            </a:r>
            <a:r>
              <a:rPr lang="en-ID" sz="1100" dirty="0" err="1"/>
              <a:t>meningkat</a:t>
            </a:r>
            <a:r>
              <a:rPr lang="en-ID" sz="1100" dirty="0"/>
              <a:t> </a:t>
            </a:r>
            <a:r>
              <a:rPr lang="en-ID" sz="1100" dirty="0" err="1"/>
              <a:t>dengan</a:t>
            </a:r>
            <a:r>
              <a:rPr lang="en-ID" sz="1100" dirty="0"/>
              <a:t> </a:t>
            </a:r>
            <a:r>
              <a:rPr lang="en-ID" sz="1100" dirty="0" err="1"/>
              <a:t>cepat</a:t>
            </a:r>
            <a:r>
              <a:rPr lang="en-ID" sz="1100" dirty="0"/>
              <a:t>, </a:t>
            </a:r>
            <a:r>
              <a:rPr lang="en-ID" sz="1100" dirty="0" err="1"/>
              <a:t>maka</a:t>
            </a:r>
            <a:r>
              <a:rPr lang="en-ID" sz="1100" dirty="0"/>
              <a:t> </a:t>
            </a:r>
            <a:r>
              <a:rPr lang="en-ID" sz="1100" dirty="0" err="1"/>
              <a:t>diperlukan</a:t>
            </a:r>
            <a:r>
              <a:rPr lang="en-ID" sz="1100" dirty="0"/>
              <a:t> </a:t>
            </a:r>
            <a:r>
              <a:rPr lang="en-ID" sz="1100" b="1" dirty="0" err="1"/>
              <a:t>pendekatan</a:t>
            </a:r>
            <a:r>
              <a:rPr lang="en-ID" sz="1100" b="1" dirty="0"/>
              <a:t> </a:t>
            </a:r>
            <a:r>
              <a:rPr lang="en-ID" sz="1100" b="1" dirty="0" err="1"/>
              <a:t>baru</a:t>
            </a:r>
            <a:r>
              <a:rPr lang="en-ID" sz="1100" dirty="0"/>
              <a:t> </a:t>
            </a:r>
            <a:r>
              <a:rPr lang="en-ID" sz="1100" dirty="0" err="1"/>
              <a:t>untuk</a:t>
            </a:r>
            <a:r>
              <a:rPr lang="en-ID" sz="1100" dirty="0"/>
              <a:t> </a:t>
            </a:r>
            <a:r>
              <a:rPr lang="en-ID" sz="1100" dirty="0" err="1"/>
              <a:t>mempercepat</a:t>
            </a:r>
            <a:r>
              <a:rPr lang="en-ID" sz="1100" dirty="0"/>
              <a:t> </a:t>
            </a:r>
            <a:r>
              <a:rPr lang="en-ID" sz="1100" dirty="0" err="1"/>
              <a:t>pengembangan</a:t>
            </a:r>
            <a:r>
              <a:rPr lang="en-ID" sz="1100" dirty="0"/>
              <a:t> </a:t>
            </a:r>
            <a:r>
              <a:rPr lang="en-ID" sz="1100" dirty="0" err="1"/>
              <a:t>regulasi</a:t>
            </a:r>
            <a:r>
              <a:rPr lang="en-ID" sz="1100" dirty="0"/>
              <a:t> </a:t>
            </a:r>
            <a:r>
              <a:rPr lang="en-ID" sz="1100" dirty="0" err="1"/>
              <a:t>kesehatan</a:t>
            </a:r>
            <a:r>
              <a:rPr lang="en-ID" sz="1100" dirty="0"/>
              <a:t> digital agar </a:t>
            </a:r>
            <a:r>
              <a:rPr lang="en-ID" sz="1100" dirty="0" err="1"/>
              <a:t>selaras</a:t>
            </a:r>
            <a:r>
              <a:rPr lang="en-ID" sz="1100" dirty="0"/>
              <a:t> </a:t>
            </a:r>
            <a:r>
              <a:rPr lang="en-ID" sz="1100" dirty="0" err="1"/>
              <a:t>dengan</a:t>
            </a:r>
            <a:r>
              <a:rPr lang="en-ID" sz="1100" dirty="0"/>
              <a:t> </a:t>
            </a:r>
            <a:r>
              <a:rPr lang="en-ID" sz="1100" dirty="0" err="1"/>
              <a:t>pengembangan</a:t>
            </a:r>
            <a:r>
              <a:rPr lang="en-ID" sz="1100" dirty="0"/>
              <a:t> </a:t>
            </a:r>
            <a:r>
              <a:rPr lang="en-ID" sz="1100" dirty="0" err="1"/>
              <a:t>aplikasi</a:t>
            </a:r>
            <a:r>
              <a:rPr lang="en-ID" sz="1100" dirty="0"/>
              <a:t> </a:t>
            </a:r>
            <a:r>
              <a:rPr lang="en-ID" sz="1100" dirty="0" err="1"/>
              <a:t>kesehatan</a:t>
            </a:r>
            <a:r>
              <a:rPr lang="en-ID" sz="1100" dirty="0"/>
              <a:t> digital. </a:t>
            </a:r>
            <a:r>
              <a:rPr lang="en-ID" sz="1100" dirty="0" err="1"/>
              <a:t>Pendekatan</a:t>
            </a:r>
            <a:r>
              <a:rPr lang="en-ID" sz="1100" dirty="0"/>
              <a:t> </a:t>
            </a:r>
            <a:r>
              <a:rPr lang="en-ID" sz="1100" dirty="0" err="1"/>
              <a:t>baru</a:t>
            </a:r>
            <a:r>
              <a:rPr lang="en-ID" sz="1100" dirty="0"/>
              <a:t> </a:t>
            </a:r>
            <a:r>
              <a:rPr lang="en-ID" sz="1100" dirty="0" err="1"/>
              <a:t>dimaksud</a:t>
            </a:r>
            <a:r>
              <a:rPr lang="en-ID" sz="1100" dirty="0"/>
              <a:t> </a:t>
            </a:r>
            <a:r>
              <a:rPr lang="en-ID" sz="1100" dirty="0" err="1"/>
              <a:t>harus</a:t>
            </a:r>
            <a:r>
              <a:rPr lang="en-ID" sz="1100" dirty="0"/>
              <a:t> </a:t>
            </a:r>
            <a:r>
              <a:rPr lang="en-ID" sz="1100" b="1" dirty="0"/>
              <a:t>agile</a:t>
            </a:r>
            <a:r>
              <a:rPr lang="en-ID" sz="1100" dirty="0"/>
              <a:t> (</a:t>
            </a:r>
            <a:r>
              <a:rPr lang="en-ID" sz="1100" dirty="0" err="1"/>
              <a:t>gesit</a:t>
            </a:r>
            <a:r>
              <a:rPr lang="en-ID" sz="1100" dirty="0"/>
              <a:t>), </a:t>
            </a:r>
            <a:r>
              <a:rPr lang="en-ID" sz="1100" dirty="0" err="1"/>
              <a:t>karena</a:t>
            </a:r>
            <a:r>
              <a:rPr lang="en-ID" sz="1100" dirty="0"/>
              <a:t> </a:t>
            </a:r>
            <a:r>
              <a:rPr lang="en-ID" sz="1100" dirty="0" err="1"/>
              <a:t>pendekatan</a:t>
            </a:r>
            <a:r>
              <a:rPr lang="en-ID" sz="1100" dirty="0"/>
              <a:t> lama ("business as usual") </a:t>
            </a:r>
            <a:r>
              <a:rPr lang="en-ID" sz="1100" dirty="0" err="1"/>
              <a:t>dalam</a:t>
            </a:r>
            <a:r>
              <a:rPr lang="en-ID" sz="1100" dirty="0"/>
              <a:t> </a:t>
            </a:r>
            <a:r>
              <a:rPr lang="en-ID" sz="1100" dirty="0" err="1"/>
              <a:t>merumuskan</a:t>
            </a:r>
            <a:r>
              <a:rPr lang="en-ID" sz="1100" dirty="0"/>
              <a:t> </a:t>
            </a:r>
            <a:r>
              <a:rPr lang="en-ID" sz="1100" dirty="0" err="1"/>
              <a:t>peraturan</a:t>
            </a:r>
            <a:r>
              <a:rPr lang="en-ID" sz="1100" dirty="0"/>
              <a:t> </a:t>
            </a:r>
            <a:r>
              <a:rPr lang="en-ID" sz="1100" dirty="0" err="1"/>
              <a:t>kesehatan</a:t>
            </a:r>
            <a:r>
              <a:rPr lang="en-ID" sz="1100" dirty="0"/>
              <a:t> </a:t>
            </a:r>
            <a:r>
              <a:rPr lang="en-ID" sz="1100" dirty="0" err="1"/>
              <a:t>tidak</a:t>
            </a:r>
            <a:r>
              <a:rPr lang="en-ID" sz="1100" dirty="0"/>
              <a:t> </a:t>
            </a:r>
            <a:r>
              <a:rPr lang="en-ID" sz="1100" dirty="0" err="1"/>
              <a:t>lagi</a:t>
            </a:r>
            <a:r>
              <a:rPr lang="en-ID" sz="1100" dirty="0"/>
              <a:t> </a:t>
            </a:r>
            <a:r>
              <a:rPr lang="en-ID" sz="1100" dirty="0" err="1"/>
              <a:t>cukup</a:t>
            </a:r>
            <a:r>
              <a:rPr lang="en-ID" sz="1100" dirty="0"/>
              <a:t> </a:t>
            </a:r>
            <a:r>
              <a:rPr lang="en-ID" sz="1100" dirty="0" err="1"/>
              <a:t>untuk</a:t>
            </a:r>
            <a:r>
              <a:rPr lang="en-ID" sz="1100" dirty="0"/>
              <a:t> </a:t>
            </a:r>
            <a:r>
              <a:rPr lang="en-ID" sz="1100" dirty="0" err="1"/>
              <a:t>mengimbangi</a:t>
            </a:r>
            <a:r>
              <a:rPr lang="en-ID" sz="1100" dirty="0"/>
              <a:t> </a:t>
            </a:r>
            <a:r>
              <a:rPr lang="en-ID" sz="1100" dirty="0" err="1"/>
              <a:t>perkembangan</a:t>
            </a:r>
            <a:r>
              <a:rPr lang="en-ID" sz="1100" dirty="0"/>
              <a:t> </a:t>
            </a:r>
            <a:r>
              <a:rPr lang="en-ID" sz="1100" dirty="0" err="1"/>
              <a:t>pesat</a:t>
            </a:r>
            <a:r>
              <a:rPr lang="en-ID" sz="1100" dirty="0"/>
              <a:t> </a:t>
            </a:r>
            <a:r>
              <a:rPr lang="en-ID" sz="1100" dirty="0" err="1"/>
              <a:t>disrupsi</a:t>
            </a:r>
            <a:r>
              <a:rPr lang="en-ID" sz="1100" dirty="0"/>
              <a:t> </a:t>
            </a:r>
            <a:r>
              <a:rPr lang="en-ID" sz="1100" dirty="0" err="1"/>
              <a:t>inovasi</a:t>
            </a:r>
            <a:r>
              <a:rPr lang="en-ID" sz="1100" dirty="0"/>
              <a:t> </a:t>
            </a:r>
            <a:r>
              <a:rPr lang="en-ID" sz="1100" dirty="0" err="1"/>
              <a:t>kesehatan</a:t>
            </a:r>
            <a:r>
              <a:rPr lang="en-ID" sz="1100" dirty="0"/>
              <a:t> digital. </a:t>
            </a:r>
          </a:p>
          <a:p>
            <a:r>
              <a:rPr lang="en-ID" sz="1100" dirty="0"/>
              <a:t>	</a:t>
            </a:r>
            <a:r>
              <a:rPr lang="en-ID" sz="1100" dirty="0" err="1"/>
              <a:t>Pendekatan</a:t>
            </a:r>
            <a:r>
              <a:rPr lang="en-ID" sz="1100" dirty="0"/>
              <a:t> </a:t>
            </a:r>
            <a:r>
              <a:rPr lang="en-ID" sz="1100" dirty="0" err="1"/>
              <a:t>baru</a:t>
            </a:r>
            <a:r>
              <a:rPr lang="en-ID" sz="1100" dirty="0"/>
              <a:t> </a:t>
            </a:r>
            <a:r>
              <a:rPr lang="en-ID" sz="1100" dirty="0" err="1"/>
              <a:t>dimaksud</a:t>
            </a:r>
            <a:r>
              <a:rPr lang="en-ID" sz="1100" dirty="0"/>
              <a:t> </a:t>
            </a:r>
            <a:r>
              <a:rPr lang="en-ID" sz="1100" dirty="0" err="1"/>
              <a:t>menggunakan</a:t>
            </a:r>
            <a:r>
              <a:rPr lang="en-ID" sz="1100" dirty="0"/>
              <a:t> "</a:t>
            </a:r>
            <a:r>
              <a:rPr lang="en-ID" sz="1100" b="1" dirty="0"/>
              <a:t>regulatory sandbox</a:t>
            </a:r>
            <a:r>
              <a:rPr lang="en-ID" sz="1100" dirty="0"/>
              <a:t>". </a:t>
            </a:r>
            <a:r>
              <a:rPr lang="en-ID" sz="1100" dirty="0" err="1"/>
              <a:t>Pendekatan</a:t>
            </a:r>
            <a:r>
              <a:rPr lang="en-ID" sz="1100" dirty="0"/>
              <a:t> </a:t>
            </a:r>
            <a:r>
              <a:rPr lang="en-ID" sz="1100" dirty="0" err="1"/>
              <a:t>baru</a:t>
            </a:r>
            <a:r>
              <a:rPr lang="en-ID" sz="1100" dirty="0"/>
              <a:t> yang </a:t>
            </a:r>
            <a:r>
              <a:rPr lang="en-ID" sz="1100" dirty="0" err="1"/>
              <a:t>akan</a:t>
            </a:r>
            <a:r>
              <a:rPr lang="en-ID" sz="1100" dirty="0"/>
              <a:t> </a:t>
            </a:r>
            <a:r>
              <a:rPr lang="en-ID" sz="1100" dirty="0" err="1"/>
              <a:t>dirintis</a:t>
            </a:r>
            <a:r>
              <a:rPr lang="en-ID" sz="1100" dirty="0"/>
              <a:t> pada </a:t>
            </a:r>
            <a:r>
              <a:rPr lang="en-ID" sz="1100" dirty="0" err="1"/>
              <a:t>tahun</a:t>
            </a:r>
            <a:r>
              <a:rPr lang="en-ID" sz="1100" dirty="0"/>
              <a:t> 2021 </a:t>
            </a:r>
            <a:r>
              <a:rPr lang="en-ID" sz="1100" dirty="0" err="1"/>
              <a:t>ini</a:t>
            </a:r>
            <a:r>
              <a:rPr lang="en-ID" sz="1100" dirty="0"/>
              <a:t> </a:t>
            </a:r>
            <a:r>
              <a:rPr lang="en-ID" sz="1100" dirty="0" err="1"/>
              <a:t>memberikan</a:t>
            </a:r>
            <a:r>
              <a:rPr lang="en-ID" sz="1100" dirty="0"/>
              <a:t> </a:t>
            </a:r>
            <a:r>
              <a:rPr lang="en-ID" sz="1100" dirty="0" err="1"/>
              <a:t>kesempatan</a:t>
            </a:r>
            <a:r>
              <a:rPr lang="en-ID" sz="1100" dirty="0"/>
              <a:t> </a:t>
            </a:r>
            <a:r>
              <a:rPr lang="en-ID" sz="1100" dirty="0" err="1"/>
              <a:t>bagi</a:t>
            </a:r>
            <a:r>
              <a:rPr lang="en-ID" sz="1100" dirty="0"/>
              <a:t> regulator dan </a:t>
            </a:r>
            <a:r>
              <a:rPr lang="en-ID" sz="1100" dirty="0" err="1"/>
              <a:t>pelaku</a:t>
            </a:r>
            <a:r>
              <a:rPr lang="en-ID" sz="1100" dirty="0"/>
              <a:t> pasar (</a:t>
            </a:r>
            <a:r>
              <a:rPr lang="en-ID" sz="1100" dirty="0" err="1"/>
              <a:t>termasuk</a:t>
            </a:r>
            <a:r>
              <a:rPr lang="en-ID" sz="1100" dirty="0"/>
              <a:t> </a:t>
            </a:r>
            <a:r>
              <a:rPr lang="en-ID" sz="1100" dirty="0" err="1"/>
              <a:t>penyedia</a:t>
            </a:r>
            <a:r>
              <a:rPr lang="en-ID" sz="1100" dirty="0"/>
              <a:t> </a:t>
            </a:r>
            <a:r>
              <a:rPr lang="en-ID" sz="1100" dirty="0" err="1"/>
              <a:t>layanan</a:t>
            </a:r>
            <a:r>
              <a:rPr lang="en-ID" sz="1100" dirty="0"/>
              <a:t> telemedicine) </a:t>
            </a:r>
            <a:r>
              <a:rPr lang="en-ID" sz="1100" dirty="0" err="1"/>
              <a:t>untuk</a:t>
            </a:r>
            <a:r>
              <a:rPr lang="en-ID" sz="1100" dirty="0"/>
              <a:t> </a:t>
            </a:r>
            <a:r>
              <a:rPr lang="en-ID" sz="1100" dirty="0" err="1"/>
              <a:t>mengeksplorasi</a:t>
            </a:r>
            <a:r>
              <a:rPr lang="en-ID" sz="1100" dirty="0"/>
              <a:t> </a:t>
            </a:r>
            <a:r>
              <a:rPr lang="en-ID" sz="1100" dirty="0" err="1"/>
              <a:t>bersama</a:t>
            </a:r>
            <a:r>
              <a:rPr lang="en-ID" sz="1100" dirty="0"/>
              <a:t> model </a:t>
            </a:r>
            <a:r>
              <a:rPr lang="en-ID" sz="1100" dirty="0" err="1"/>
              <a:t>bisnis</a:t>
            </a:r>
            <a:r>
              <a:rPr lang="en-ID" sz="1100" dirty="0"/>
              <a:t> yang </a:t>
            </a:r>
            <a:r>
              <a:rPr lang="en-ID" sz="1100" dirty="0" err="1"/>
              <a:t>inovatif</a:t>
            </a:r>
            <a:r>
              <a:rPr lang="en-ID" sz="1100" dirty="0"/>
              <a:t> dan </a:t>
            </a:r>
            <a:r>
              <a:rPr lang="en-ID" sz="1100" dirty="0" err="1"/>
              <a:t>menganalisis</a:t>
            </a:r>
            <a:r>
              <a:rPr lang="en-ID" sz="1100" dirty="0"/>
              <a:t> </a:t>
            </a:r>
            <a:r>
              <a:rPr lang="en-ID" sz="1100" dirty="0" err="1"/>
              <a:t>risiko</a:t>
            </a:r>
            <a:r>
              <a:rPr lang="en-ID" sz="1100" dirty="0"/>
              <a:t> </a:t>
            </a:r>
            <a:r>
              <a:rPr lang="en-ID" sz="1100" dirty="0" err="1"/>
              <a:t>bagi</a:t>
            </a:r>
            <a:r>
              <a:rPr lang="en-ID" sz="1100" dirty="0"/>
              <a:t> </a:t>
            </a:r>
            <a:r>
              <a:rPr lang="en-ID" sz="1100" dirty="0" err="1"/>
              <a:t>konsumen</a:t>
            </a:r>
            <a:r>
              <a:rPr lang="en-ID" sz="1100" dirty="0"/>
              <a:t>, </a:t>
            </a:r>
            <a:r>
              <a:rPr lang="en-ID" sz="1100" dirty="0" err="1"/>
              <a:t>sambil</a:t>
            </a:r>
            <a:r>
              <a:rPr lang="en-ID" sz="1100" dirty="0"/>
              <a:t> </a:t>
            </a:r>
            <a:r>
              <a:rPr lang="en-ID" sz="1100" dirty="0" err="1"/>
              <a:t>menyusun</a:t>
            </a:r>
            <a:r>
              <a:rPr lang="en-ID" sz="1100" dirty="0"/>
              <a:t> </a:t>
            </a:r>
            <a:r>
              <a:rPr lang="en-ID" sz="1100" dirty="0" err="1"/>
              <a:t>peraturan</a:t>
            </a:r>
            <a:r>
              <a:rPr lang="en-ID" sz="1100" dirty="0"/>
              <a:t>. Regulatory sandbox </a:t>
            </a:r>
            <a:r>
              <a:rPr lang="en-ID" sz="1100" dirty="0" err="1"/>
              <a:t>merupakan</a:t>
            </a:r>
            <a:r>
              <a:rPr lang="en-ID" sz="1100" dirty="0"/>
              <a:t> </a:t>
            </a:r>
            <a:r>
              <a:rPr lang="en-ID" sz="1100" dirty="0" err="1"/>
              <a:t>pendekatan</a:t>
            </a:r>
            <a:r>
              <a:rPr lang="en-ID" sz="1100" dirty="0"/>
              <a:t> yang </a:t>
            </a:r>
            <a:r>
              <a:rPr lang="en-ID" sz="1100" dirty="0" err="1"/>
              <a:t>menggunakan</a:t>
            </a:r>
            <a:r>
              <a:rPr lang="en-ID" sz="1100" dirty="0"/>
              <a:t> model </a:t>
            </a:r>
            <a:r>
              <a:rPr lang="en-ID" sz="1100" dirty="0" err="1"/>
              <a:t>mekanisme</a:t>
            </a:r>
            <a:r>
              <a:rPr lang="en-ID" sz="1100" dirty="0"/>
              <a:t> </a:t>
            </a:r>
            <a:r>
              <a:rPr lang="en-ID" sz="1100" dirty="0" err="1"/>
              <a:t>pengujian</a:t>
            </a:r>
            <a:r>
              <a:rPr lang="en-ID" sz="1100" dirty="0"/>
              <a:t> </a:t>
            </a:r>
            <a:r>
              <a:rPr lang="en-ID" sz="1100" dirty="0" err="1"/>
              <a:t>untuk</a:t>
            </a:r>
            <a:r>
              <a:rPr lang="en-ID" sz="1100" dirty="0"/>
              <a:t> platform </a:t>
            </a:r>
            <a:r>
              <a:rPr lang="en-ID" sz="1100" dirty="0" err="1"/>
              <a:t>layanan</a:t>
            </a:r>
            <a:r>
              <a:rPr lang="en-ID" sz="1100" dirty="0"/>
              <a:t> digital yang </a:t>
            </a:r>
            <a:r>
              <a:rPr lang="en-ID" sz="1100" dirty="0" err="1"/>
              <a:t>akan</a:t>
            </a:r>
            <a:r>
              <a:rPr lang="en-ID" sz="1100" dirty="0"/>
              <a:t> </a:t>
            </a:r>
            <a:r>
              <a:rPr lang="en-ID" sz="1100" dirty="0" err="1"/>
              <a:t>diterapkan</a:t>
            </a:r>
            <a:r>
              <a:rPr lang="en-ID" sz="1100" dirty="0"/>
              <a:t> </a:t>
            </a:r>
            <a:r>
              <a:rPr lang="en-ID" sz="1100" dirty="0" err="1"/>
              <a:t>untuk</a:t>
            </a:r>
            <a:r>
              <a:rPr lang="en-ID" sz="1100" dirty="0"/>
              <a:t> </a:t>
            </a:r>
            <a:r>
              <a:rPr lang="en-ID" sz="1100" b="1" dirty="0" err="1"/>
              <a:t>menilai</a:t>
            </a:r>
            <a:r>
              <a:rPr lang="en-ID" sz="1100" b="1" dirty="0"/>
              <a:t> </a:t>
            </a:r>
            <a:r>
              <a:rPr lang="en-ID" sz="1100" b="1" dirty="0" err="1"/>
              <a:t>keandalan</a:t>
            </a:r>
            <a:r>
              <a:rPr lang="en-ID" sz="1100" b="1" dirty="0"/>
              <a:t> proses </a:t>
            </a:r>
            <a:r>
              <a:rPr lang="en-ID" sz="1100" b="1" dirty="0" err="1"/>
              <a:t>bisnis</a:t>
            </a:r>
            <a:r>
              <a:rPr lang="en-ID" sz="1100" b="1" dirty="0"/>
              <a:t>, model </a:t>
            </a:r>
            <a:r>
              <a:rPr lang="en-ID" sz="1100" b="1" dirty="0" err="1"/>
              <a:t>bisnis</a:t>
            </a:r>
            <a:r>
              <a:rPr lang="en-ID" sz="1100" b="1" dirty="0"/>
              <a:t>, </a:t>
            </a:r>
            <a:r>
              <a:rPr lang="en-ID" sz="1100" b="1" dirty="0" err="1"/>
              <a:t>instrumen</a:t>
            </a:r>
            <a:r>
              <a:rPr lang="en-ID" sz="1100" b="1" dirty="0"/>
              <a:t> </a:t>
            </a:r>
            <a:r>
              <a:rPr lang="en-ID" sz="1100" b="1" dirty="0" err="1"/>
              <a:t>layanan</a:t>
            </a:r>
            <a:r>
              <a:rPr lang="en-ID" sz="1100" b="1" dirty="0"/>
              <a:t>, </a:t>
            </a:r>
            <a:r>
              <a:rPr lang="en-ID" sz="1100" b="0" dirty="0"/>
              <a:t>dan </a:t>
            </a:r>
            <a:r>
              <a:rPr lang="en-ID" sz="1100" b="1" dirty="0"/>
              <a:t>tata </a:t>
            </a:r>
            <a:r>
              <a:rPr lang="en-ID" sz="1100" b="1" dirty="0" err="1"/>
              <a:t>kelola</a:t>
            </a:r>
            <a:r>
              <a:rPr lang="en-ID" sz="1100" dirty="0"/>
              <a:t> </a:t>
            </a:r>
            <a:r>
              <a:rPr lang="en-ID" sz="1100" dirty="0" err="1"/>
              <a:t>penyelenggaraan</a:t>
            </a:r>
            <a:r>
              <a:rPr lang="en-ID" sz="1100" dirty="0"/>
              <a:t> </a:t>
            </a:r>
            <a:r>
              <a:rPr lang="en-ID" sz="1100" dirty="0" err="1"/>
              <a:t>layanan</a:t>
            </a:r>
            <a:r>
              <a:rPr lang="en-ID" sz="1100" dirty="0"/>
              <a:t> </a:t>
            </a:r>
            <a:r>
              <a:rPr lang="en-ID" sz="1100" dirty="0" err="1"/>
              <a:t>kesehatan</a:t>
            </a:r>
            <a:r>
              <a:rPr lang="en-ID" sz="1100" dirty="0"/>
              <a:t> digital.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8A6B-ED42-47F2-99D9-D631CBBACDA7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202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466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166980"/>
            <a:ext cx="6400800" cy="4867335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Hadirin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Saya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kecerdasan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artifisial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tentunya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terlepas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seyogyanya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manfaatkan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pelayanan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derajat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penerapannya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dirty="0" err="1"/>
              <a:t>eknologi</a:t>
            </a:r>
            <a:r>
              <a:rPr lang="en-US" sz="1200" dirty="0"/>
              <a:t> </a:t>
            </a:r>
            <a:r>
              <a:rPr lang="en-US" sz="1200" dirty="0" err="1"/>
              <a:t>Kecerdasan</a:t>
            </a:r>
            <a:r>
              <a:rPr lang="en-US" sz="1200" dirty="0"/>
              <a:t> </a:t>
            </a:r>
            <a:r>
              <a:rPr lang="en-US" sz="1200" dirty="0" err="1"/>
              <a:t>Artifisial</a:t>
            </a:r>
            <a:r>
              <a:rPr lang="en-US" sz="1200" dirty="0"/>
              <a:t> </a:t>
            </a:r>
            <a:r>
              <a:rPr lang="en-US" sz="1200" dirty="0" err="1"/>
              <a:t>membutuhkan</a:t>
            </a:r>
            <a:r>
              <a:rPr lang="en-US" sz="1200" dirty="0"/>
              <a:t> </a:t>
            </a:r>
            <a:r>
              <a:rPr lang="en-US" sz="1200" dirty="0" err="1"/>
              <a:t>etika</a:t>
            </a:r>
            <a:r>
              <a:rPr lang="en-US" sz="1200" dirty="0"/>
              <a:t> dan </a:t>
            </a:r>
            <a:r>
              <a:rPr lang="en-US" sz="1200" dirty="0" err="1"/>
              <a:t>pengawasan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. Karena, </a:t>
            </a:r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hebat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Kecerdasan</a:t>
            </a:r>
            <a:r>
              <a:rPr lang="en-US" sz="1200" dirty="0"/>
              <a:t> </a:t>
            </a:r>
            <a:r>
              <a:rPr lang="en-US" sz="1200" dirty="0" err="1"/>
              <a:t>Artifisial</a:t>
            </a:r>
            <a:r>
              <a:rPr lang="en-US" sz="1200" dirty="0"/>
              <a:t>,</a:t>
            </a:r>
            <a:r>
              <a:rPr lang="en-US" sz="1200" baseline="0" dirty="0"/>
              <a:t> </a:t>
            </a:r>
            <a:r>
              <a:rPr lang="en-US" sz="1200" dirty="0"/>
              <a:t> </a:t>
            </a:r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mungkin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membahayakan</a:t>
            </a:r>
            <a:r>
              <a:rPr lang="en-US" sz="1200" dirty="0"/>
              <a:t> </a:t>
            </a:r>
            <a:r>
              <a:rPr lang="en-US" sz="1200" dirty="0" err="1"/>
              <a:t>keselamatan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saudara-saudara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perkembangan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dilaksanakan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Demikian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semoga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Webinar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Artifisial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Intelligence Summit 2020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ide-ide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inovasi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masukan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bermanfaat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pembangunan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kesehatan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era digital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kecerdasan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artifisial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  <a:sym typeface="Arial"/>
            </a:endParaRPr>
          </a:p>
          <a:p>
            <a:endParaRPr lang="id-ID" altLang="en-US" sz="1200" b="0" i="0" baseline="0" dirty="0">
              <a:latin typeface="Arial" pitchFamily="34" charset="0"/>
              <a:cs typeface="Arial" pitchFamily="34" charset="0"/>
              <a:sym typeface="Arial"/>
            </a:endParaRPr>
          </a:p>
          <a:p>
            <a:pPr algn="just">
              <a:lnSpc>
                <a:spcPct val="120000"/>
              </a:lnSpc>
            </a:pPr>
            <a:r>
              <a:rPr lang="id-ID" altLang="en-US" sz="1200" b="1" i="1" baseline="0" dirty="0">
                <a:latin typeface="Arial" pitchFamily="34" charset="0"/>
                <a:cs typeface="Arial" pitchFamily="34" charset="0"/>
                <a:sym typeface="Arial"/>
              </a:rPr>
              <a:t>Wassalamualaikum war</a:t>
            </a:r>
            <a:r>
              <a:rPr lang="en-US" altLang="en-US" sz="1200" b="1" i="1" baseline="0" dirty="0">
                <a:latin typeface="Arial" pitchFamily="34" charset="0"/>
                <a:cs typeface="Arial" pitchFamily="34" charset="0"/>
                <a:sym typeface="Arial"/>
              </a:rPr>
              <a:t>ra</a:t>
            </a:r>
            <a:r>
              <a:rPr lang="id-ID" altLang="en-US" sz="1200" b="1" i="1" baseline="0" dirty="0">
                <a:latin typeface="Arial" pitchFamily="34" charset="0"/>
                <a:cs typeface="Arial" pitchFamily="34" charset="0"/>
                <a:sym typeface="Arial"/>
              </a:rPr>
              <a:t>hmatullahi wabarokatuh</a:t>
            </a:r>
            <a:endParaRPr lang="en-US" altLang="en-US" sz="1200" b="1" i="1" baseline="0" dirty="0">
              <a:latin typeface="Arial" pitchFamily="34" charset="0"/>
              <a:cs typeface="Arial" pitchFamily="34" charset="0"/>
              <a:sym typeface="Arial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1200" b="1" i="1" baseline="0" dirty="0">
                <a:latin typeface="Arial" pitchFamily="34" charset="0"/>
                <a:cs typeface="Arial" pitchFamily="34" charset="0"/>
                <a:sym typeface="Arial"/>
              </a:rPr>
              <a:t>Om shanti shanti shanti om</a:t>
            </a:r>
          </a:p>
          <a:p>
            <a:pPr algn="just">
              <a:lnSpc>
                <a:spcPct val="120000"/>
              </a:lnSpc>
            </a:pPr>
            <a:endParaRPr lang="id-ID" alt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A5E68-51A4-4461-9BB5-653147E24B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775451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5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7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6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6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8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33989" y="388366"/>
            <a:ext cx="8365588" cy="58322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27" b="1" strike="noStrike" spc="-1">
              <a:latin typeface="Lato Blac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2294" y="971591"/>
            <a:ext cx="8927909" cy="442196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19" b="0" strike="noStrike" spc="-1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771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22F484-B118-AF4B-9479-6DC6941DE19C}"/>
              </a:ext>
            </a:extLst>
          </p:cNvPr>
          <p:cNvSpPr/>
          <p:nvPr userDrawn="1"/>
        </p:nvSpPr>
        <p:spPr>
          <a:xfrm>
            <a:off x="0" y="5114397"/>
            <a:ext cx="9144000" cy="600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5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84C90F6-E5EA-E845-8C7C-7DD693C01C1B}"/>
              </a:ext>
            </a:extLst>
          </p:cNvPr>
          <p:cNvGrpSpPr/>
          <p:nvPr userDrawn="1"/>
        </p:nvGrpSpPr>
        <p:grpSpPr>
          <a:xfrm>
            <a:off x="0" y="0"/>
            <a:ext cx="9144000" cy="275893"/>
            <a:chOff x="0" y="0"/>
            <a:chExt cx="9144000" cy="248304"/>
          </a:xfrm>
          <a:solidFill>
            <a:schemeClr val="accent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439888B-76B1-7144-AFDF-A317AEF58510}"/>
                </a:ext>
              </a:extLst>
            </p:cNvPr>
            <p:cNvSpPr/>
            <p:nvPr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500" dirty="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4">
              <a:extLst>
                <a:ext uri="{FF2B5EF4-FFF2-40B4-BE49-F238E27FC236}">
                  <a16:creationId xmlns:a16="http://schemas.microsoft.com/office/drawing/2014/main" xmlns="" id="{B08C4F76-5B00-234C-81FA-1B351EAFE610}"/>
                </a:ext>
              </a:extLst>
            </p:cNvPr>
            <p:cNvSpPr/>
            <p:nvPr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5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2233"/>
            <a:ext cx="9144000" cy="982740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DC256B-B34D-AD4D-BD8E-8AC1A7B89A4C}"/>
              </a:ext>
            </a:extLst>
          </p:cNvPr>
          <p:cNvSpPr/>
          <p:nvPr userDrawn="1"/>
        </p:nvSpPr>
        <p:spPr>
          <a:xfrm>
            <a:off x="0" y="5114397"/>
            <a:ext cx="9144000" cy="600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8A165D-5F46-FF40-83C2-A4CF16A539F3}"/>
              </a:ext>
            </a:extLst>
          </p:cNvPr>
          <p:cNvSpPr/>
          <p:nvPr userDrawn="1"/>
        </p:nvSpPr>
        <p:spPr>
          <a:xfrm>
            <a:off x="0" y="977638"/>
            <a:ext cx="9144000" cy="119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5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2740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8DEAC7-A040-D84E-BE1E-E154C2B8EA5C}"/>
              </a:ext>
            </a:extLst>
          </p:cNvPr>
          <p:cNvSpPr/>
          <p:nvPr userDrawn="1"/>
        </p:nvSpPr>
        <p:spPr>
          <a:xfrm>
            <a:off x="6" y="5486133"/>
            <a:ext cx="3893376" cy="2288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3AAE1B5-7E0B-924B-A600-117397AD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688" y="5486133"/>
            <a:ext cx="457307" cy="228869"/>
          </a:xfrm>
          <a:prstGeom prst="rect">
            <a:avLst/>
          </a:prstGeom>
          <a:noFill/>
        </p:spPr>
        <p:txBody>
          <a:bodyPr vert="horz" wrap="square" lIns="116826" tIns="58426" rIns="116826" bIns="58426" numCol="1" anchor="ctr" anchorCtr="0" compatLnSpc="1">
            <a:prstTxWarp prst="textNoShape">
              <a:avLst/>
            </a:prstTxWarp>
          </a:bodyPr>
          <a:lstStyle>
            <a:lvl1pPr algn="r">
              <a:defRPr sz="1126" smtClean="0">
                <a:solidFill>
                  <a:schemeClr val="bg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8E0BE4A-4ABC-6347-9C82-7C02E2B2BE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31F63A-10EA-6B4F-8D19-66DCECEA613D}"/>
              </a:ext>
            </a:extLst>
          </p:cNvPr>
          <p:cNvSpPr/>
          <p:nvPr userDrawn="1"/>
        </p:nvSpPr>
        <p:spPr>
          <a:xfrm>
            <a:off x="3893381" y="5486133"/>
            <a:ext cx="5250612" cy="2288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1515574D-917F-3A42-BBED-A963C4600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56" y="127669"/>
            <a:ext cx="1071444" cy="4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3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1pPr>
            <a:lvl2pPr marL="438255" indent="0">
              <a:buNone/>
              <a:defRPr sz="1726">
                <a:solidFill>
                  <a:schemeClr val="tx1">
                    <a:tint val="75000"/>
                  </a:schemeClr>
                </a:solidFill>
              </a:defRPr>
            </a:lvl2pPr>
            <a:lvl3pPr marL="87651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14765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4pPr>
            <a:lvl5pPr marL="1753022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5pPr>
            <a:lvl6pPr marL="2191280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6pPr>
            <a:lvl7pPr marL="2629541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7pPr>
            <a:lvl8pPr marL="3067797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8pPr>
            <a:lvl9pPr marL="3506045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BC536-2544-904F-81F2-C019C2A71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A68CB2-9F87-4C40-9194-F846DEBB70E9}"/>
              </a:ext>
            </a:extLst>
          </p:cNvPr>
          <p:cNvSpPr/>
          <p:nvPr userDrawn="1"/>
        </p:nvSpPr>
        <p:spPr>
          <a:xfrm>
            <a:off x="6" y="5486133"/>
            <a:ext cx="3893376" cy="2288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A48653-E26D-B74E-881D-6ECA632BFF43}"/>
              </a:ext>
            </a:extLst>
          </p:cNvPr>
          <p:cNvSpPr/>
          <p:nvPr userDrawn="1"/>
        </p:nvSpPr>
        <p:spPr>
          <a:xfrm>
            <a:off x="3893381" y="5486133"/>
            <a:ext cx="5250612" cy="2288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782538FF-92A2-6747-ABA6-FCB90B0EC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56" y="127669"/>
            <a:ext cx="1071444" cy="4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701"/>
            </a:lvl1pPr>
            <a:lvl2pPr>
              <a:defRPr sz="2326"/>
            </a:lvl2pPr>
            <a:lvl3pPr>
              <a:defRPr sz="2026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701"/>
            </a:lvl1pPr>
            <a:lvl2pPr>
              <a:defRPr sz="2326"/>
            </a:lvl2pPr>
            <a:lvl3pPr>
              <a:defRPr sz="2026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F5EE-338C-124B-8A03-4FCAE35C6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601993-0D37-064D-A761-A33DA368A917}"/>
              </a:ext>
            </a:extLst>
          </p:cNvPr>
          <p:cNvSpPr/>
          <p:nvPr userDrawn="1"/>
        </p:nvSpPr>
        <p:spPr>
          <a:xfrm>
            <a:off x="6" y="5486133"/>
            <a:ext cx="3893376" cy="2288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4C19B4A-1430-3C46-899B-F3912111599A}"/>
              </a:ext>
            </a:extLst>
          </p:cNvPr>
          <p:cNvSpPr txBox="1">
            <a:spLocks/>
          </p:cNvSpPr>
          <p:nvPr userDrawn="1"/>
        </p:nvSpPr>
        <p:spPr>
          <a:xfrm>
            <a:off x="8686688" y="5486133"/>
            <a:ext cx="457307" cy="228869"/>
          </a:xfrm>
          <a:prstGeom prst="rect">
            <a:avLst/>
          </a:prstGeom>
          <a:noFill/>
        </p:spPr>
        <p:txBody>
          <a:bodyPr vert="horz" wrap="square" lIns="98726" tIns="49374" rIns="98726" bIns="4937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583714" rtl="0" fontAlgn="base">
              <a:spcBef>
                <a:spcPct val="0"/>
              </a:spcBef>
              <a:spcAft>
                <a:spcPct val="0"/>
              </a:spcAft>
              <a:defRPr sz="1332" kern="120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583714" indent="-126893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67431" indent="-253785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751153" indent="-380686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336445" indent="-509164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4104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0927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197745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4568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8E0BE4A-4ABC-6347-9C82-7C02E2B2BEC0}" type="slidenum">
              <a:rPr lang="en-US" sz="1126" smtClean="0"/>
              <a:pPr>
                <a:defRPr/>
              </a:pPr>
              <a:t>‹#›</a:t>
            </a:fld>
            <a:endParaRPr lang="en-US" sz="112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ACBFB5-8E38-6C46-B66F-856941DB5F36}"/>
              </a:ext>
            </a:extLst>
          </p:cNvPr>
          <p:cNvSpPr/>
          <p:nvPr userDrawn="1"/>
        </p:nvSpPr>
        <p:spPr>
          <a:xfrm>
            <a:off x="3893381" y="5486133"/>
            <a:ext cx="5250612" cy="2288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E43B4725-981B-5248-9D8B-54F679D1A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56" y="127669"/>
            <a:ext cx="1071444" cy="4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4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926480"/>
            <a:ext cx="4040188" cy="4361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326" b="1"/>
            </a:lvl1pPr>
            <a:lvl2pPr marL="438255" indent="0">
              <a:buNone/>
              <a:defRPr sz="2026" b="1"/>
            </a:lvl2pPr>
            <a:lvl3pPr marL="876511" indent="0">
              <a:buNone/>
              <a:defRPr sz="1726" b="1"/>
            </a:lvl3pPr>
            <a:lvl4pPr marL="1314765" indent="0">
              <a:buNone/>
              <a:defRPr sz="1575" b="1"/>
            </a:lvl4pPr>
            <a:lvl5pPr marL="1753022" indent="0">
              <a:buNone/>
              <a:defRPr sz="1575" b="1"/>
            </a:lvl5pPr>
            <a:lvl6pPr marL="2191280" indent="0">
              <a:buNone/>
              <a:defRPr sz="1575" b="1"/>
            </a:lvl6pPr>
            <a:lvl7pPr marL="2629541" indent="0">
              <a:buNone/>
              <a:defRPr sz="1575" b="1"/>
            </a:lvl7pPr>
            <a:lvl8pPr marL="3067797" indent="0">
              <a:buNone/>
              <a:defRPr sz="1575" b="1"/>
            </a:lvl8pPr>
            <a:lvl9pPr marL="3506045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1362601"/>
            <a:ext cx="4040188" cy="3832304"/>
          </a:xfrm>
        </p:spPr>
        <p:txBody>
          <a:bodyPr/>
          <a:lstStyle>
            <a:lvl1pPr marL="252605" indent="-252605">
              <a:defRPr sz="2326"/>
            </a:lvl1pPr>
            <a:lvl2pPr marL="517383" indent="-264782">
              <a:defRPr sz="2026"/>
            </a:lvl2pPr>
            <a:lvl3pPr>
              <a:defRPr sz="1726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926480"/>
            <a:ext cx="4041775" cy="436146"/>
          </a:xfrm>
          <a:solidFill>
            <a:srgbClr val="EBF1DE"/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2326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255" indent="0">
              <a:buNone/>
              <a:defRPr sz="2026" b="1"/>
            </a:lvl2pPr>
            <a:lvl3pPr marL="876511" indent="0">
              <a:buNone/>
              <a:defRPr sz="1726" b="1"/>
            </a:lvl3pPr>
            <a:lvl4pPr marL="1314765" indent="0">
              <a:buNone/>
              <a:defRPr sz="1575" b="1"/>
            </a:lvl4pPr>
            <a:lvl5pPr marL="1753022" indent="0">
              <a:buNone/>
              <a:defRPr sz="1575" b="1"/>
            </a:lvl5pPr>
            <a:lvl6pPr marL="2191280" indent="0">
              <a:buNone/>
              <a:defRPr sz="1575" b="1"/>
            </a:lvl6pPr>
            <a:lvl7pPr marL="2629541" indent="0">
              <a:buNone/>
              <a:defRPr sz="1575" b="1"/>
            </a:lvl7pPr>
            <a:lvl8pPr marL="3067797" indent="0">
              <a:buNone/>
              <a:defRPr sz="1575" b="1"/>
            </a:lvl8pPr>
            <a:lvl9pPr marL="3506045" indent="0">
              <a:buNone/>
              <a:defRPr sz="15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362601"/>
            <a:ext cx="4041775" cy="3832304"/>
          </a:xfrm>
        </p:spPr>
        <p:txBody>
          <a:bodyPr/>
          <a:lstStyle>
            <a:lvl1pPr marL="252605" indent="-252605">
              <a:defRPr sz="2326"/>
            </a:lvl1pPr>
            <a:lvl2pPr marL="517383" indent="-264782">
              <a:defRPr sz="2026"/>
            </a:lvl2pPr>
            <a:lvl3pPr>
              <a:defRPr sz="1726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01E8-53B1-104F-9521-CE10FE08E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C7D1B3-F873-094A-920B-8A7AF71FBF29}"/>
              </a:ext>
            </a:extLst>
          </p:cNvPr>
          <p:cNvSpPr/>
          <p:nvPr userDrawn="1"/>
        </p:nvSpPr>
        <p:spPr>
          <a:xfrm>
            <a:off x="6" y="5486133"/>
            <a:ext cx="3893376" cy="2288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B82AD64-11F5-8640-B4E0-E0386CA797C2}"/>
              </a:ext>
            </a:extLst>
          </p:cNvPr>
          <p:cNvSpPr txBox="1">
            <a:spLocks/>
          </p:cNvSpPr>
          <p:nvPr userDrawn="1"/>
        </p:nvSpPr>
        <p:spPr>
          <a:xfrm>
            <a:off x="8686688" y="5486133"/>
            <a:ext cx="457307" cy="228869"/>
          </a:xfrm>
          <a:prstGeom prst="rect">
            <a:avLst/>
          </a:prstGeom>
          <a:noFill/>
        </p:spPr>
        <p:txBody>
          <a:bodyPr vert="horz" wrap="square" lIns="98726" tIns="49374" rIns="98726" bIns="4937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583714" rtl="0" fontAlgn="base">
              <a:spcBef>
                <a:spcPct val="0"/>
              </a:spcBef>
              <a:spcAft>
                <a:spcPct val="0"/>
              </a:spcAft>
              <a:defRPr sz="1332" kern="120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583714" indent="-126893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67431" indent="-253785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751153" indent="-380686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336445" indent="-509164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4104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0927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197745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4568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8E0BE4A-4ABC-6347-9C82-7C02E2B2BEC0}" type="slidenum">
              <a:rPr lang="en-US" sz="1126" smtClean="0"/>
              <a:pPr>
                <a:defRPr/>
              </a:pPr>
              <a:t>‹#›</a:t>
            </a:fld>
            <a:endParaRPr lang="en-US" sz="112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B1996C-72BF-0345-B336-7315F2A7D3E5}"/>
              </a:ext>
            </a:extLst>
          </p:cNvPr>
          <p:cNvSpPr/>
          <p:nvPr userDrawn="1"/>
        </p:nvSpPr>
        <p:spPr>
          <a:xfrm>
            <a:off x="3893381" y="5486133"/>
            <a:ext cx="5250612" cy="2288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E60E4BF-6823-4149-811E-72ACE0E50869}"/>
              </a:ext>
            </a:extLst>
          </p:cNvPr>
          <p:cNvSpPr/>
          <p:nvPr userDrawn="1"/>
        </p:nvSpPr>
        <p:spPr>
          <a:xfrm>
            <a:off x="457326" y="9769"/>
            <a:ext cx="3262858" cy="117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1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E80A9B81-6629-0046-BB12-CCC9FDF0F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56" y="127669"/>
            <a:ext cx="1071444" cy="4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5FB1-9EDB-F745-B14D-AE431E26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6B246C-8F3C-144F-81F3-77CFC06EF440}"/>
              </a:ext>
            </a:extLst>
          </p:cNvPr>
          <p:cNvSpPr/>
          <p:nvPr userDrawn="1"/>
        </p:nvSpPr>
        <p:spPr>
          <a:xfrm>
            <a:off x="6" y="5486133"/>
            <a:ext cx="3893376" cy="2288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88E1-D7AA-1D46-8681-927B02F4B4FE}"/>
              </a:ext>
            </a:extLst>
          </p:cNvPr>
          <p:cNvSpPr txBox="1">
            <a:spLocks/>
          </p:cNvSpPr>
          <p:nvPr userDrawn="1"/>
        </p:nvSpPr>
        <p:spPr>
          <a:xfrm>
            <a:off x="8686688" y="5486133"/>
            <a:ext cx="457307" cy="228869"/>
          </a:xfrm>
          <a:prstGeom prst="rect">
            <a:avLst/>
          </a:prstGeom>
          <a:noFill/>
        </p:spPr>
        <p:txBody>
          <a:bodyPr vert="horz" wrap="square" lIns="98726" tIns="49374" rIns="98726" bIns="4937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583714" rtl="0" fontAlgn="base">
              <a:spcBef>
                <a:spcPct val="0"/>
              </a:spcBef>
              <a:spcAft>
                <a:spcPct val="0"/>
              </a:spcAft>
              <a:defRPr sz="1332" kern="120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583714" indent="-126893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67431" indent="-253785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751153" indent="-380686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336445" indent="-509164" algn="l" defTabSz="583714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4104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0927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197745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4568" algn="l" defTabSz="456822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8E0BE4A-4ABC-6347-9C82-7C02E2B2BEC0}" type="slidenum">
              <a:rPr lang="en-US" sz="1126" smtClean="0"/>
              <a:pPr>
                <a:defRPr/>
              </a:pPr>
              <a:t>‹#›</a:t>
            </a:fld>
            <a:endParaRPr lang="en-US" sz="112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EF94CF-F186-A648-A5E1-9DE578AE577D}"/>
              </a:ext>
            </a:extLst>
          </p:cNvPr>
          <p:cNvSpPr/>
          <p:nvPr userDrawn="1"/>
        </p:nvSpPr>
        <p:spPr>
          <a:xfrm>
            <a:off x="3893381" y="5486133"/>
            <a:ext cx="5250612" cy="2288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50736A85-5C1A-2D44-9C40-F34FA1001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56" y="127669"/>
            <a:ext cx="1071444" cy="4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0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27565"/>
            <a:ext cx="3008313" cy="968376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71"/>
            <a:ext cx="5111750" cy="4877594"/>
          </a:xfrm>
        </p:spPr>
        <p:txBody>
          <a:bodyPr/>
          <a:lstStyle>
            <a:lvl1pPr>
              <a:defRPr sz="3077"/>
            </a:lvl1pPr>
            <a:lvl2pPr>
              <a:defRPr sz="2701"/>
            </a:lvl2pPr>
            <a:lvl3pPr>
              <a:defRPr sz="2326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1" y="1195920"/>
            <a:ext cx="3008313" cy="3909219"/>
          </a:xfrm>
        </p:spPr>
        <p:txBody>
          <a:bodyPr/>
          <a:lstStyle>
            <a:lvl1pPr marL="0" indent="0">
              <a:buNone/>
              <a:defRPr sz="1426"/>
            </a:lvl1pPr>
            <a:lvl2pPr marL="438255" indent="0">
              <a:buNone/>
              <a:defRPr sz="1126"/>
            </a:lvl2pPr>
            <a:lvl3pPr marL="876511" indent="0">
              <a:buNone/>
              <a:defRPr sz="975"/>
            </a:lvl3pPr>
            <a:lvl4pPr marL="1314765" indent="0">
              <a:buNone/>
              <a:defRPr sz="900"/>
            </a:lvl4pPr>
            <a:lvl5pPr marL="1753022" indent="0">
              <a:buNone/>
              <a:defRPr sz="900"/>
            </a:lvl5pPr>
            <a:lvl6pPr marL="2191280" indent="0">
              <a:buNone/>
              <a:defRPr sz="900"/>
            </a:lvl6pPr>
            <a:lvl7pPr marL="2629541" indent="0">
              <a:buNone/>
              <a:defRPr sz="900"/>
            </a:lvl7pPr>
            <a:lvl8pPr marL="3067797" indent="0">
              <a:buNone/>
              <a:defRPr sz="900"/>
            </a:lvl8pPr>
            <a:lvl9pPr marL="35060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7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4" y="4000505"/>
            <a:ext cx="5486400" cy="472283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4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077"/>
            </a:lvl1pPr>
            <a:lvl2pPr marL="438255" indent="0">
              <a:buNone/>
              <a:defRPr sz="2701"/>
            </a:lvl2pPr>
            <a:lvl3pPr marL="876511" indent="0">
              <a:buNone/>
              <a:defRPr sz="2326"/>
            </a:lvl3pPr>
            <a:lvl4pPr marL="1314765" indent="0">
              <a:buNone/>
              <a:defRPr sz="2026"/>
            </a:lvl4pPr>
            <a:lvl5pPr marL="1753022" indent="0">
              <a:buNone/>
              <a:defRPr sz="2026"/>
            </a:lvl5pPr>
            <a:lvl6pPr marL="2191280" indent="0">
              <a:buNone/>
              <a:defRPr sz="2026"/>
            </a:lvl6pPr>
            <a:lvl7pPr marL="2629541" indent="0">
              <a:buNone/>
              <a:defRPr sz="2026"/>
            </a:lvl7pPr>
            <a:lvl8pPr marL="3067797" indent="0">
              <a:buNone/>
              <a:defRPr sz="2026"/>
            </a:lvl8pPr>
            <a:lvl9pPr marL="3506045" indent="0">
              <a:buNone/>
              <a:defRPr sz="202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4" y="4472812"/>
            <a:ext cx="5486400" cy="670719"/>
          </a:xfrm>
        </p:spPr>
        <p:txBody>
          <a:bodyPr/>
          <a:lstStyle>
            <a:lvl1pPr marL="0" indent="0">
              <a:buNone/>
              <a:defRPr sz="1426"/>
            </a:lvl1pPr>
            <a:lvl2pPr marL="438255" indent="0">
              <a:buNone/>
              <a:defRPr sz="1126"/>
            </a:lvl2pPr>
            <a:lvl3pPr marL="876511" indent="0">
              <a:buNone/>
              <a:defRPr sz="975"/>
            </a:lvl3pPr>
            <a:lvl4pPr marL="1314765" indent="0">
              <a:buNone/>
              <a:defRPr sz="900"/>
            </a:lvl4pPr>
            <a:lvl5pPr marL="1753022" indent="0">
              <a:buNone/>
              <a:defRPr sz="900"/>
            </a:lvl5pPr>
            <a:lvl6pPr marL="2191280" indent="0">
              <a:buNone/>
              <a:defRPr sz="900"/>
            </a:lvl6pPr>
            <a:lvl7pPr marL="2629541" indent="0">
              <a:buNone/>
              <a:defRPr sz="900"/>
            </a:lvl7pPr>
            <a:lvl8pPr marL="3067797" indent="0">
              <a:buNone/>
              <a:defRPr sz="900"/>
            </a:lvl8pPr>
            <a:lvl9pPr marL="35060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2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325" y="228869"/>
            <a:ext cx="8229362" cy="5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6826" tIns="58426" rIns="116826" bIns="584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25" y="1008064"/>
            <a:ext cx="8229362" cy="409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6826" tIns="58426" rIns="116826" bIns="58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" y="5486133"/>
            <a:ext cx="3893376" cy="2288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688" y="5486133"/>
            <a:ext cx="457307" cy="228869"/>
          </a:xfrm>
          <a:prstGeom prst="rect">
            <a:avLst/>
          </a:prstGeom>
          <a:noFill/>
        </p:spPr>
        <p:txBody>
          <a:bodyPr vert="horz" wrap="square" lIns="116826" tIns="58426" rIns="116826" bIns="58426" numCol="1" anchor="ctr" anchorCtr="0" compatLnSpc="1">
            <a:prstTxWarp prst="textNoShape">
              <a:avLst/>
            </a:prstTxWarp>
          </a:bodyPr>
          <a:lstStyle>
            <a:lvl1pPr algn="r">
              <a:defRPr sz="1126" smtClean="0">
                <a:solidFill>
                  <a:schemeClr val="bg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8E0BE4A-4ABC-6347-9C82-7C02E2B2BE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C68458-1A68-914A-BB0F-D94FD61C3883}"/>
              </a:ext>
            </a:extLst>
          </p:cNvPr>
          <p:cNvSpPr/>
          <p:nvPr userDrawn="1"/>
        </p:nvSpPr>
        <p:spPr>
          <a:xfrm>
            <a:off x="3893381" y="5486133"/>
            <a:ext cx="5250612" cy="2288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642" tIns="43832" rIns="87642" bIns="43832" anchor="ctr"/>
          <a:lstStyle/>
          <a:p>
            <a:pPr algn="ctr" defTabSz="4382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4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5641DD-4FC3-694B-AFAF-F5EA5210CCFD}"/>
              </a:ext>
            </a:extLst>
          </p:cNvPr>
          <p:cNvSpPr/>
          <p:nvPr userDrawn="1"/>
        </p:nvSpPr>
        <p:spPr>
          <a:xfrm>
            <a:off x="-1" y="2454"/>
            <a:ext cx="9143993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37889" rtl="0" eaLnBrk="0" fontAlgn="base" hangingPunct="0">
        <a:spcBef>
          <a:spcPct val="0"/>
        </a:spcBef>
        <a:spcAft>
          <a:spcPct val="0"/>
        </a:spcAft>
        <a:defRPr sz="3526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37889" rtl="0" eaLnBrk="0" fontAlgn="base" hangingPunct="0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37889" rtl="0" eaLnBrk="0" fontAlgn="base" hangingPunct="0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37889" rtl="0" eaLnBrk="0" fontAlgn="base" hangingPunct="0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37889" rtl="0" eaLnBrk="0" fontAlgn="base" hangingPunct="0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698" algn="ctr" defTabSz="437889" rtl="0" fontAlgn="base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</a:defRPr>
      </a:lvl6pPr>
      <a:lvl7pPr marL="685394" algn="ctr" defTabSz="437889" rtl="0" fontAlgn="base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</a:defRPr>
      </a:lvl7pPr>
      <a:lvl8pPr marL="1028090" algn="ctr" defTabSz="437889" rtl="0" fontAlgn="base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</a:defRPr>
      </a:lvl8pPr>
      <a:lvl9pPr marL="1370785" algn="ctr" defTabSz="437889" rtl="0" fontAlgn="base">
        <a:spcBef>
          <a:spcPct val="0"/>
        </a:spcBef>
        <a:spcAft>
          <a:spcPct val="0"/>
        </a:spcAft>
        <a:defRPr sz="3526" b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28419" indent="-328419" algn="l" defTabSz="437889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•"/>
        <a:defRPr sz="270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1572" indent="-273680" algn="l" defTabSz="437889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sz="2326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94720" indent="-218945" algn="l" defTabSz="437889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•"/>
        <a:defRPr sz="2026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33806" indent="-218945" algn="l" defTabSz="437889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sz="172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71695" indent="-218945" algn="l" defTabSz="437889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»"/>
        <a:defRPr sz="172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10411" indent="-219134" algn="l" defTabSz="438255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848664" indent="-219134" algn="l" defTabSz="438255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286921" indent="-219134" algn="l" defTabSz="438255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725183" indent="-219134" algn="l" defTabSz="438255" rtl="0" eaLnBrk="1" latinLnBrk="0" hangingPunct="1">
        <a:spcBef>
          <a:spcPct val="20000"/>
        </a:spcBef>
        <a:buFont typeface="Arial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1pPr>
      <a:lvl2pPr marL="438255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2pPr>
      <a:lvl3pPr marL="876511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3pPr>
      <a:lvl4pPr marL="1314765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4pPr>
      <a:lvl5pPr marL="1753022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5pPr>
      <a:lvl6pPr marL="2191280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6pPr>
      <a:lvl7pPr marL="2629541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7pPr>
      <a:lvl8pPr marL="3067797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8pPr>
      <a:lvl9pPr marL="3506045" algn="l" defTabSz="438255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microsoft.com/office/2007/relationships/hdphoto" Target="../media/hdphoto1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33" y="1690723"/>
            <a:ext cx="7772400" cy="1363067"/>
          </a:xfrm>
        </p:spPr>
        <p:txBody>
          <a:bodyPr/>
          <a:lstStyle/>
          <a:p>
            <a:pPr lvl="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Artifisial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di </a:t>
            </a:r>
            <a:r>
              <a:rPr lang="en-US" dirty="0" err="1"/>
              <a:t>Bidang</a:t>
            </a:r>
            <a:r>
              <a:rPr lang="en-US" dirty="0"/>
              <a:t> Kesehatan 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99" y="369932"/>
            <a:ext cx="1909069" cy="8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34B86B6-B93D-9842-BF69-8F4D615B47DB}"/>
              </a:ext>
            </a:extLst>
          </p:cNvPr>
          <p:cNvSpPr txBox="1">
            <a:spLocks/>
          </p:cNvSpPr>
          <p:nvPr/>
        </p:nvSpPr>
        <p:spPr bwMode="auto">
          <a:xfrm>
            <a:off x="1416050" y="3569509"/>
            <a:ext cx="6311900" cy="130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6826" tIns="58426" rIns="116826" bIns="58426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437889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70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38255" indent="0" algn="ctr" defTabSz="437889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326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876511" indent="0" algn="ctr" defTabSz="437889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26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14765" indent="0" algn="ctr" defTabSz="437889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26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753022" indent="0" algn="ctr" defTabSz="437889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26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191280" indent="0" algn="ctr" defTabSz="438255" rtl="0" eaLnBrk="1" latinLnBrk="0" hangingPunct="1">
              <a:spcBef>
                <a:spcPct val="20000"/>
              </a:spcBef>
              <a:buFont typeface="Arial"/>
              <a:buNone/>
              <a:defRPr sz="20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9541" indent="0" algn="ctr" defTabSz="438255" rtl="0" eaLnBrk="1" latinLnBrk="0" hangingPunct="1">
              <a:spcBef>
                <a:spcPct val="20000"/>
              </a:spcBef>
              <a:buFont typeface="Arial"/>
              <a:buNone/>
              <a:defRPr sz="20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67797" indent="0" algn="ctr" defTabSz="438255" rtl="0" eaLnBrk="1" latinLnBrk="0" hangingPunct="1">
              <a:spcBef>
                <a:spcPct val="20000"/>
              </a:spcBef>
              <a:buFont typeface="Arial"/>
              <a:buNone/>
              <a:defRPr sz="20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06045" indent="0" algn="ctr" defTabSz="438255" rtl="0" eaLnBrk="1" latinLnBrk="0" hangingPunct="1">
              <a:spcBef>
                <a:spcPct val="20000"/>
              </a:spcBef>
              <a:buFont typeface="Arial"/>
              <a:buNone/>
              <a:defRPr sz="20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</a:rPr>
              <a:t>d</a:t>
            </a:r>
            <a:r>
              <a:rPr lang="en-US" sz="2000" b="1" dirty="0" err="1" smtClean="0">
                <a:solidFill>
                  <a:schemeClr val="tx1"/>
                </a:solidFill>
              </a:rPr>
              <a:t>rg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r>
              <a:rPr lang="en-US" sz="2000" b="1" dirty="0">
                <a:solidFill>
                  <a:schemeClr val="tx1"/>
                </a:solidFill>
              </a:rPr>
              <a:t>Oscar </a:t>
            </a:r>
            <a:r>
              <a:rPr lang="en-US" sz="2000" b="1" dirty="0" err="1">
                <a:solidFill>
                  <a:schemeClr val="tx1"/>
                </a:solidFill>
              </a:rPr>
              <a:t>Primadi</a:t>
            </a:r>
            <a:r>
              <a:rPr lang="en-US" sz="2000" b="1" dirty="0">
                <a:solidFill>
                  <a:schemeClr val="tx1"/>
                </a:solidFill>
              </a:rPr>
              <a:t>, MPH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Sekretaris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Jenderal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Kementerian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Kesehatan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Jakarta, 12 November 2020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6F58A-2437-C749-BA8D-9147F39B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60" y="341603"/>
            <a:ext cx="5705480" cy="576793"/>
          </a:xfrm>
        </p:spPr>
        <p:txBody>
          <a:bodyPr/>
          <a:lstStyle/>
          <a:p>
            <a:pPr algn="ctr"/>
            <a:r>
              <a:rPr lang="en-US" dirty="0"/>
              <a:t>Satu Data Kesehatan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F6787-2766-CF4E-88A7-B740FF56D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11"/>
          <a:stretch/>
        </p:blipFill>
        <p:spPr>
          <a:xfrm>
            <a:off x="131638" y="1693729"/>
            <a:ext cx="4115442" cy="235762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019215-09CD-9F49-BDFE-805707334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345" y="1693729"/>
            <a:ext cx="4115441" cy="247307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2BD6AF36-12E5-AF44-86F9-A5B3FAC82CCC}"/>
              </a:ext>
            </a:extLst>
          </p:cNvPr>
          <p:cNvSpPr/>
          <p:nvPr/>
        </p:nvSpPr>
        <p:spPr>
          <a:xfrm>
            <a:off x="4346533" y="2384027"/>
            <a:ext cx="522236" cy="14232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22170E8-252F-DD40-9D22-2E7A29CC9A1B}"/>
              </a:ext>
            </a:extLst>
          </p:cNvPr>
          <p:cNvSpPr txBox="1">
            <a:spLocks/>
          </p:cNvSpPr>
          <p:nvPr/>
        </p:nvSpPr>
        <p:spPr bwMode="auto">
          <a:xfrm>
            <a:off x="5115804" y="4416137"/>
            <a:ext cx="3781664" cy="5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6826" tIns="58426" rIns="116826" bIns="58426" numCol="1" anchor="ctr" anchorCtr="0" compatLnSpc="1">
            <a:prstTxWarp prst="textNoShape">
              <a:avLst/>
            </a:prstTxWarp>
          </a:bodyPr>
          <a:lstStyle>
            <a:lvl1pPr algn="l" defTabSz="437889" rtl="0" eaLnBrk="0" fontAlgn="base" hangingPunct="0">
              <a:spcBef>
                <a:spcPct val="0"/>
              </a:spcBef>
              <a:spcAft>
                <a:spcPct val="0"/>
              </a:spcAft>
              <a:defRPr sz="3042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698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685394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028090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370785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Dashboard Satu Data Kesehatan</a:t>
            </a:r>
          </a:p>
          <a:p>
            <a:pPr algn="ctr"/>
            <a:r>
              <a:rPr lang="en-US" sz="1800" b="0" dirty="0"/>
              <a:t>(</a:t>
            </a:r>
            <a:r>
              <a:rPr lang="en-US" sz="1800" b="0" dirty="0" err="1"/>
              <a:t>satudata.kemkes.go.id</a:t>
            </a:r>
            <a:r>
              <a:rPr lang="en-US" sz="1800" b="0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97F0ABF-13E5-AA44-9C50-C718FB901ECC}"/>
              </a:ext>
            </a:extLst>
          </p:cNvPr>
          <p:cNvSpPr txBox="1">
            <a:spLocks/>
          </p:cNvSpPr>
          <p:nvPr/>
        </p:nvSpPr>
        <p:spPr bwMode="auto">
          <a:xfrm>
            <a:off x="246532" y="4247273"/>
            <a:ext cx="3781666" cy="65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6826" tIns="58426" rIns="116826" bIns="58426" numCol="1" anchor="ctr" anchorCtr="0" compatLnSpc="1">
            <a:prstTxWarp prst="textNoShape">
              <a:avLst/>
            </a:prstTxWarp>
          </a:bodyPr>
          <a:lstStyle>
            <a:lvl1pPr algn="l" defTabSz="437889" rtl="0" eaLnBrk="0" fontAlgn="base" hangingPunct="0">
              <a:spcBef>
                <a:spcPct val="0"/>
              </a:spcBef>
              <a:spcAft>
                <a:spcPct val="0"/>
              </a:spcAft>
              <a:defRPr sz="3042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37889" rtl="0" eaLnBrk="0" fontAlgn="base" hangingPunct="0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698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685394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028090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370785" algn="ctr" defTabSz="437889" rtl="0" fontAlgn="base">
              <a:spcBef>
                <a:spcPct val="0"/>
              </a:spcBef>
              <a:spcAft>
                <a:spcPct val="0"/>
              </a:spcAft>
              <a:defRPr sz="3526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err="1"/>
              <a:t>Regulasi</a:t>
            </a:r>
            <a:r>
              <a:rPr lang="en-US" sz="1800" dirty="0"/>
              <a:t> Satu Data Kesehatan</a:t>
            </a:r>
          </a:p>
        </p:txBody>
      </p:sp>
    </p:spTree>
    <p:extLst>
      <p:ext uri="{BB962C8B-B14F-4D97-AF65-F5344CB8AC3E}">
        <p14:creationId xmlns:p14="http://schemas.microsoft.com/office/powerpoint/2010/main" val="495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0332B5-3220-C841-A6C6-5C630222E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60"/>
          <a:stretch/>
        </p:blipFill>
        <p:spPr>
          <a:xfrm>
            <a:off x="2894030" y="632151"/>
            <a:ext cx="6061436" cy="2742645"/>
          </a:xfrm>
          <a:prstGeom prst="rect">
            <a:avLst/>
          </a:prstGeom>
          <a:noFill/>
          <a:ln w="22225" cmpd="thickThin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B85D36-A80C-8540-AA59-F1893693C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66320"/>
            <a:ext cx="5401556" cy="2154304"/>
          </a:xfrm>
          <a:prstGeom prst="rect">
            <a:avLst/>
          </a:prstGeom>
        </p:spPr>
      </p:pic>
      <p:sp>
        <p:nvSpPr>
          <p:cNvPr id="5" name="Bent Arrow 4">
            <a:extLst>
              <a:ext uri="{FF2B5EF4-FFF2-40B4-BE49-F238E27FC236}">
                <a16:creationId xmlns:a16="http://schemas.microsoft.com/office/drawing/2014/main" xmlns="" id="{5C2E33B7-094F-2D4C-8555-92522415C91C}"/>
              </a:ext>
            </a:extLst>
          </p:cNvPr>
          <p:cNvSpPr/>
          <p:nvPr/>
        </p:nvSpPr>
        <p:spPr>
          <a:xfrm>
            <a:off x="2526384" y="1338604"/>
            <a:ext cx="659876" cy="2154304"/>
          </a:xfrm>
          <a:prstGeom prst="bentArrow">
            <a:avLst>
              <a:gd name="adj1" fmla="val 10981"/>
              <a:gd name="adj2" fmla="val 15508"/>
              <a:gd name="adj3" fmla="val 48725"/>
              <a:gd name="adj4" fmla="val 422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xmlns="" id="{6427BF2D-CF4A-BB4F-942B-B07D3DBF13CA}"/>
              </a:ext>
            </a:extLst>
          </p:cNvPr>
          <p:cNvSpPr txBox="1"/>
          <p:nvPr/>
        </p:nvSpPr>
        <p:spPr>
          <a:xfrm>
            <a:off x="223240" y="157761"/>
            <a:ext cx="883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BIG DATA UNTUK MENDUKUNG SATU DATA KESEHATAN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xmlns="" id="{26C9A39D-9D97-EF48-A505-DA9EB5039F91}"/>
              </a:ext>
            </a:extLst>
          </p:cNvPr>
          <p:cNvSpPr txBox="1"/>
          <p:nvPr/>
        </p:nvSpPr>
        <p:spPr>
          <a:xfrm>
            <a:off x="5608947" y="3405323"/>
            <a:ext cx="3223967" cy="33855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BIG DATA DI KEMENKES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xmlns="" id="{C30F4AFF-693E-5E47-A23D-F2ACB4B898B3}"/>
              </a:ext>
            </a:extLst>
          </p:cNvPr>
          <p:cNvSpPr txBox="1"/>
          <p:nvPr/>
        </p:nvSpPr>
        <p:spPr>
          <a:xfrm>
            <a:off x="1593490" y="5450538"/>
            <a:ext cx="2601080" cy="261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AU" sz="1100" b="1" dirty="0">
                <a:solidFill>
                  <a:srgbClr val="FFFFFF"/>
                </a:solidFill>
                <a:latin typeface="Apple Chancery"/>
                <a:cs typeface="Apple Chancery"/>
              </a:rPr>
              <a:t>Integrasi Satu Data di </a:t>
            </a:r>
            <a:r>
              <a:rPr lang="en-AU" sz="1100" b="1" dirty="0" err="1">
                <a:solidFill>
                  <a:srgbClr val="FFFFFF"/>
                </a:solidFill>
                <a:latin typeface="Apple Chancery"/>
                <a:cs typeface="Apple Chancery"/>
              </a:rPr>
              <a:t>Kemenkes</a:t>
            </a:r>
            <a:r>
              <a:rPr lang="en-AU" sz="1100" b="1" dirty="0">
                <a:solidFill>
                  <a:srgbClr val="FFFFFF"/>
                </a:solidFill>
                <a:latin typeface="Apple Chancery"/>
                <a:cs typeface="Apple Chancery"/>
              </a:rPr>
              <a:t> </a:t>
            </a:r>
            <a:endParaRPr lang="en-AU" sz="1000" b="1" dirty="0">
              <a:solidFill>
                <a:srgbClr val="FFFFFF"/>
              </a:solidFill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DA843-CCA2-4ECC-BE14-54D07F9C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19" y="380499"/>
            <a:ext cx="8229362" cy="576793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Regulatory Sandbox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2021)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2C093AB-7450-4A93-A78F-300E1008E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140337"/>
              </p:ext>
            </p:extLst>
          </p:nvPr>
        </p:nvGraphicFramePr>
        <p:xfrm>
          <a:off x="919213" y="1008063"/>
          <a:ext cx="8229600" cy="409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EC3FA4-8D6F-4A3F-BE2F-0A3AE7560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2" r="18265"/>
          <a:stretch/>
        </p:blipFill>
        <p:spPr>
          <a:xfrm>
            <a:off x="457987" y="1836204"/>
            <a:ext cx="1059392" cy="1530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68D6B2-872B-4AFD-AF99-7158C398E4B2}"/>
              </a:ext>
            </a:extLst>
          </p:cNvPr>
          <p:cNvSpPr txBox="1"/>
          <p:nvPr/>
        </p:nvSpPr>
        <p:spPr>
          <a:xfrm>
            <a:off x="66939" y="3567647"/>
            <a:ext cx="1820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Startup </a:t>
            </a:r>
          </a:p>
          <a:p>
            <a:pPr algn="ctr"/>
            <a:r>
              <a:rPr lang="en-US" sz="1400" dirty="0"/>
              <a:t>(</a:t>
            </a:r>
            <a:r>
              <a:rPr lang="en-US" sz="1200" dirty="0" err="1"/>
              <a:t>termasukTelemedicine</a:t>
            </a:r>
            <a:r>
              <a:rPr lang="en-US" sz="1200" dirty="0"/>
              <a:t>)</a:t>
            </a:r>
            <a:endParaRPr lang="en-ID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CBB4F6-7930-4AD4-8E8E-0D6D87C64E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14" t="73197" r="81939" b="12653"/>
          <a:stretch/>
        </p:blipFill>
        <p:spPr>
          <a:xfrm>
            <a:off x="3060850" y="5124579"/>
            <a:ext cx="554705" cy="297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CB957F-15B2-4251-A0AB-DCEB823E5B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30" y="5143683"/>
            <a:ext cx="293421" cy="2973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6C118EA-BAD0-434D-B37C-7EF2B15B09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14" t="73197" r="81939" b="12653"/>
          <a:stretch/>
        </p:blipFill>
        <p:spPr>
          <a:xfrm>
            <a:off x="5540509" y="5124579"/>
            <a:ext cx="554705" cy="297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DCBAB35-6BD6-4ED4-ACFE-6667D9021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1756" y="2829873"/>
            <a:ext cx="776447" cy="77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0FBB94E-1594-4DBA-AB66-4A80ADBD5D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744" y="3090841"/>
            <a:ext cx="776447" cy="532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99C4C81-9B74-4EEE-BE79-DC988A750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52856" y="2885065"/>
            <a:ext cx="597251" cy="682582"/>
          </a:xfrm>
          <a:prstGeom prst="rect">
            <a:avLst/>
          </a:prstGeom>
        </p:spPr>
      </p:pic>
      <p:pic>
        <p:nvPicPr>
          <p:cNvPr id="1026" name="Picture 2" descr="Hasil gambar untuk monev icon">
            <a:extLst>
              <a:ext uri="{FF2B5EF4-FFF2-40B4-BE49-F238E27FC236}">
                <a16:creationId xmlns:a16="http://schemas.microsoft.com/office/drawing/2014/main" xmlns="" id="{3977A6F3-8CE0-48DD-9031-5E88A767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63" y="104861"/>
            <a:ext cx="1619727" cy="10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2B85D8F-780D-0F44-9071-D21981F076FE}"/>
              </a:ext>
            </a:extLst>
          </p:cNvPr>
          <p:cNvGrpSpPr/>
          <p:nvPr/>
        </p:nvGrpSpPr>
        <p:grpSpPr>
          <a:xfrm>
            <a:off x="2868680" y="1270403"/>
            <a:ext cx="4735276" cy="602319"/>
            <a:chOff x="2868680" y="1135652"/>
            <a:chExt cx="4735276" cy="60231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924DD00A-AD7B-8A46-9203-18DA720D114F}"/>
                </a:ext>
              </a:extLst>
            </p:cNvPr>
            <p:cNvCxnSpPr/>
            <p:nvPr/>
          </p:nvCxnSpPr>
          <p:spPr>
            <a:xfrm>
              <a:off x="2882605" y="1135652"/>
              <a:ext cx="472135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E0421832-D03C-0143-9743-0769C299BD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3956" y="1135652"/>
              <a:ext cx="0" cy="6023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1B07C32E-CFE4-5C47-850A-F5E1F07781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5696" y="1135652"/>
              <a:ext cx="0" cy="6023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5BA1FFE5-23F5-7F4E-9D57-FD57F08AD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8680" y="1135652"/>
              <a:ext cx="0" cy="6023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61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2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9192" y="2408053"/>
            <a:ext cx="5750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2"/>
                </a:solidFill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4555" y="2050536"/>
            <a:ext cx="611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Ayo Bersama Mewujudkan Indonesia Sehat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570" y="2669928"/>
            <a:ext cx="1598720" cy="13457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5071" y="4205636"/>
            <a:ext cx="3166091" cy="743843"/>
            <a:chOff x="2167982" y="3506229"/>
            <a:chExt cx="6834383" cy="1629107"/>
          </a:xfrm>
        </p:grpSpPr>
        <p:pic>
          <p:nvPicPr>
            <p:cNvPr id="13" name="Picture 12" descr="E:\2019\#11 PPT Template &amp; Pictures\sm_5ab35e2e64030.png"/>
            <p:cNvPicPr>
              <a:picLocks noChangeAspect="1" noChangeArrowheads="1"/>
            </p:cNvPicPr>
            <p:nvPr/>
          </p:nvPicPr>
          <p:blipFill>
            <a:blip r:embed="rId5" cstate="print"/>
            <a:srcRect l="2083" t="18750" r="66667" b="52083"/>
            <a:stretch>
              <a:fillRect/>
            </a:stretch>
          </p:blipFill>
          <p:spPr bwMode="auto">
            <a:xfrm>
              <a:off x="5888462" y="3544509"/>
              <a:ext cx="1071570" cy="1000132"/>
            </a:xfrm>
            <a:prstGeom prst="rect">
              <a:avLst/>
            </a:prstGeom>
            <a:noFill/>
          </p:spPr>
        </p:pic>
        <p:sp>
          <p:nvSpPr>
            <p:cNvPr id="14" name="TextBox 22"/>
            <p:cNvSpPr txBox="1"/>
            <p:nvPr/>
          </p:nvSpPr>
          <p:spPr>
            <a:xfrm>
              <a:off x="5459834" y="4473203"/>
              <a:ext cx="1928825" cy="6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88"/>
                </a:lnSpc>
              </a:pPr>
              <a:r>
                <a:rPr lang="en-US" sz="900" b="1" dirty="0" err="1">
                  <a:solidFill>
                    <a:schemeClr val="bg1"/>
                  </a:solidFill>
                </a:rPr>
                <a:t>Kementerian</a:t>
              </a:r>
              <a:r>
                <a:rPr lang="en-US" sz="900" b="1" dirty="0">
                  <a:solidFill>
                    <a:schemeClr val="bg1"/>
                  </a:solidFill>
                </a:rPr>
                <a:t> </a:t>
              </a:r>
              <a:r>
                <a:rPr lang="en-US" sz="900" b="1" dirty="0" err="1">
                  <a:solidFill>
                    <a:schemeClr val="bg1"/>
                  </a:solidFill>
                </a:rPr>
                <a:t>Kesehatan</a:t>
              </a:r>
              <a:r>
                <a:rPr lang="en-US" sz="900" b="1" dirty="0">
                  <a:solidFill>
                    <a:schemeClr val="bg1"/>
                  </a:solidFill>
                </a:rPr>
                <a:t> RI</a:t>
              </a:r>
            </a:p>
          </p:txBody>
        </p:sp>
        <p:pic>
          <p:nvPicPr>
            <p:cNvPr id="15" name="Picture 14" descr="E:\2019\#11 PPT Template &amp; Pictures\sm_5ab35e2e64030.png"/>
            <p:cNvPicPr>
              <a:picLocks noChangeAspect="1" noChangeArrowheads="1"/>
            </p:cNvPicPr>
            <p:nvPr/>
          </p:nvPicPr>
          <p:blipFill>
            <a:blip r:embed="rId5" cstate="print"/>
            <a:srcRect t="47917" r="66344" b="18749"/>
            <a:stretch>
              <a:fillRect/>
            </a:stretch>
          </p:blipFill>
          <p:spPr bwMode="auto">
            <a:xfrm>
              <a:off x="4134999" y="3544509"/>
              <a:ext cx="1154079" cy="1143008"/>
            </a:xfrm>
            <a:prstGeom prst="rect">
              <a:avLst/>
            </a:prstGeom>
            <a:noFill/>
          </p:spPr>
        </p:pic>
        <p:sp>
          <p:nvSpPr>
            <p:cNvPr id="16" name="TextBox 24"/>
            <p:cNvSpPr txBox="1"/>
            <p:nvPr/>
          </p:nvSpPr>
          <p:spPr>
            <a:xfrm>
              <a:off x="3706371" y="4544640"/>
              <a:ext cx="1928825" cy="43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88"/>
                </a:lnSpc>
              </a:pPr>
              <a:r>
                <a:rPr lang="en-US" sz="900" b="1" dirty="0">
                  <a:solidFill>
                    <a:schemeClr val="bg1"/>
                  </a:solidFill>
                </a:rPr>
                <a:t>@</a:t>
              </a:r>
              <a:r>
                <a:rPr lang="en-US" sz="900" b="1" dirty="0" err="1">
                  <a:solidFill>
                    <a:schemeClr val="bg1"/>
                  </a:solidFill>
                </a:rPr>
                <a:t>KemenkesRI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 descr="E:\2019\#11 PPT Template &amp; Pictures\sm_5ab35e2e64030.png"/>
            <p:cNvPicPr>
              <a:picLocks noChangeAspect="1" noChangeArrowheads="1"/>
            </p:cNvPicPr>
            <p:nvPr/>
          </p:nvPicPr>
          <p:blipFill>
            <a:blip r:embed="rId5" cstate="print"/>
            <a:srcRect l="35417" t="16667" r="35416" b="50000"/>
            <a:stretch>
              <a:fillRect/>
            </a:stretch>
          </p:blipFill>
          <p:spPr bwMode="auto">
            <a:xfrm>
              <a:off x="7502167" y="3506229"/>
              <a:ext cx="1000132" cy="1143008"/>
            </a:xfrm>
            <a:prstGeom prst="rect">
              <a:avLst/>
            </a:prstGeom>
            <a:noFill/>
          </p:spPr>
        </p:pic>
        <p:sp>
          <p:nvSpPr>
            <p:cNvPr id="18" name="TextBox 26"/>
            <p:cNvSpPr txBox="1"/>
            <p:nvPr/>
          </p:nvSpPr>
          <p:spPr>
            <a:xfrm>
              <a:off x="7073540" y="4519631"/>
              <a:ext cx="1928825" cy="43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88"/>
                </a:lnSpc>
              </a:pPr>
              <a:r>
                <a:rPr lang="en-US" sz="900" b="1" dirty="0" err="1">
                  <a:solidFill>
                    <a:schemeClr val="bg1"/>
                  </a:solidFill>
                </a:rPr>
                <a:t>kemenkes_ri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E:\2019\#11 PPT Template &amp; Pictures\logo_newKemk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7982" y="3615947"/>
              <a:ext cx="1343551" cy="1305310"/>
            </a:xfrm>
            <a:prstGeom prst="rect">
              <a:avLst/>
            </a:prstGeom>
            <a:noFill/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4139" y="3252668"/>
            <a:ext cx="1292740" cy="10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87912</TotalTime>
  <Words>673</Words>
  <Application>Microsoft Office PowerPoint</Application>
  <PresentationFormat>On-screen Show (16:10)</PresentationFormat>
  <Paragraphs>85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Pengembangan Kecerdasan Artifisial  di Bidang Kesehatan </vt:lpstr>
      <vt:lpstr>Satu Data Kesehatan</vt:lpstr>
      <vt:lpstr>PowerPoint Presentation</vt:lpstr>
      <vt:lpstr>Konsep Regulatory Sandbox (mulai tahun 2021)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Yudianto Singgih</dc:creator>
  <cp:lastModifiedBy>Anas</cp:lastModifiedBy>
  <cp:revision>1575</cp:revision>
  <cp:lastPrinted>2020-07-11T04:24:23Z</cp:lastPrinted>
  <dcterms:created xsi:type="dcterms:W3CDTF">2015-06-16T04:52:20Z</dcterms:created>
  <dcterms:modified xsi:type="dcterms:W3CDTF">2020-11-11T06:04:12Z</dcterms:modified>
</cp:coreProperties>
</file>