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</p:sldIdLst>
  <p:sldSz cy="5143500" cx="9144000"/>
  <p:notesSz cx="6858000" cy="9144000"/>
  <p:embeddedFontLst>
    <p:embeddedFont>
      <p:font typeface="Montserrat SemiBold"/>
      <p:regular r:id="rId16"/>
      <p:bold r:id="rId17"/>
      <p:italic r:id="rId18"/>
      <p:boldItalic r:id="rId19"/>
    </p:embeddedFont>
    <p:embeddedFont>
      <p:font typeface="Proxima Nova"/>
      <p:regular r:id="rId20"/>
      <p:bold r:id="rId21"/>
      <p:italic r:id="rId22"/>
      <p:boldItalic r:id="rId23"/>
    </p:embeddedFont>
    <p:embeddedFont>
      <p:font typeface="Roboto"/>
      <p:regular r:id="rId24"/>
      <p:bold r:id="rId25"/>
      <p:italic r:id="rId26"/>
      <p:boldItalic r:id="rId27"/>
    </p:embeddedFont>
    <p:embeddedFont>
      <p:font typeface="Montserrat"/>
      <p:regular r:id="rId28"/>
      <p:bold r:id="rId29"/>
      <p:italic r:id="rId30"/>
      <p:boldItalic r:id="rId31"/>
    </p:embeddedFont>
    <p:embeddedFont>
      <p:font typeface="Lato Light"/>
      <p:regular r:id="rId32"/>
      <p:bold r:id="rId33"/>
      <p:italic r:id="rId34"/>
      <p:boldItalic r:id="rId35"/>
    </p:embeddedFont>
    <p:embeddedFont>
      <p:font typeface="Proxima Nova Semibold"/>
      <p:regular r:id="rId36"/>
      <p:bold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roximaNova-regular.fntdata"/><Relationship Id="rId22" Type="http://schemas.openxmlformats.org/officeDocument/2006/relationships/font" Target="fonts/ProximaNova-italic.fntdata"/><Relationship Id="rId21" Type="http://schemas.openxmlformats.org/officeDocument/2006/relationships/font" Target="fonts/ProximaNova-bold.fntdata"/><Relationship Id="rId24" Type="http://schemas.openxmlformats.org/officeDocument/2006/relationships/font" Target="fonts/Roboto-regular.fntdata"/><Relationship Id="rId23" Type="http://schemas.openxmlformats.org/officeDocument/2006/relationships/font" Target="fonts/ProximaNova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8" Type="http://schemas.openxmlformats.org/officeDocument/2006/relationships/font" Target="fonts/Montserrat-regular.fntdata"/><Relationship Id="rId27" Type="http://schemas.openxmlformats.org/officeDocument/2006/relationships/font" Target="fonts/Roboto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Montserrat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-boldItalic.fntdata"/><Relationship Id="rId30" Type="http://schemas.openxmlformats.org/officeDocument/2006/relationships/font" Target="fonts/Montserrat-italic.fntdata"/><Relationship Id="rId11" Type="http://schemas.openxmlformats.org/officeDocument/2006/relationships/slide" Target="slides/slide5.xml"/><Relationship Id="rId33" Type="http://schemas.openxmlformats.org/officeDocument/2006/relationships/font" Target="fonts/LatoLight-bold.fntdata"/><Relationship Id="rId10" Type="http://schemas.openxmlformats.org/officeDocument/2006/relationships/slide" Target="slides/slide4.xml"/><Relationship Id="rId32" Type="http://schemas.openxmlformats.org/officeDocument/2006/relationships/font" Target="fonts/LatoLight-regular.fntdata"/><Relationship Id="rId13" Type="http://schemas.openxmlformats.org/officeDocument/2006/relationships/slide" Target="slides/slide7.xml"/><Relationship Id="rId35" Type="http://schemas.openxmlformats.org/officeDocument/2006/relationships/font" Target="fonts/LatoLight-boldItalic.fntdata"/><Relationship Id="rId12" Type="http://schemas.openxmlformats.org/officeDocument/2006/relationships/slide" Target="slides/slide6.xml"/><Relationship Id="rId34" Type="http://schemas.openxmlformats.org/officeDocument/2006/relationships/font" Target="fonts/LatoLight-italic.fntdata"/><Relationship Id="rId15" Type="http://schemas.openxmlformats.org/officeDocument/2006/relationships/slide" Target="slides/slide9.xml"/><Relationship Id="rId37" Type="http://schemas.openxmlformats.org/officeDocument/2006/relationships/font" Target="fonts/ProximaNovaSemibold-bold.fntdata"/><Relationship Id="rId14" Type="http://schemas.openxmlformats.org/officeDocument/2006/relationships/slide" Target="slides/slide8.xml"/><Relationship Id="rId36" Type="http://schemas.openxmlformats.org/officeDocument/2006/relationships/font" Target="fonts/ProximaNovaSemibold-regular.fntdata"/><Relationship Id="rId17" Type="http://schemas.openxmlformats.org/officeDocument/2006/relationships/font" Target="fonts/MontserratSemiBold-bold.fntdata"/><Relationship Id="rId16" Type="http://schemas.openxmlformats.org/officeDocument/2006/relationships/font" Target="fonts/MontserratSemiBold-regular.fntdata"/><Relationship Id="rId38" Type="http://schemas.openxmlformats.org/officeDocument/2006/relationships/font" Target="fonts/ProximaNovaSemibold-boldItalic.fntdata"/><Relationship Id="rId19" Type="http://schemas.openxmlformats.org/officeDocument/2006/relationships/font" Target="fonts/MontserratSemiBold-boldItalic.fntdata"/><Relationship Id="rId18" Type="http://schemas.openxmlformats.org/officeDocument/2006/relationships/font" Target="fonts/MontserratSemiBold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a88725e740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ga88725e74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a2778df0e2_0_4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a2778df0e2_0_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a2778df0e2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a2778df0e2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Khususnya pada sektor pelayanan transportasi, solusi komprehensif dan inovasi Gojek berdasarkan Visi: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lphaUcPeriod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Gojek ingin terus menjadi bagian dari 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INTEGRASI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dan 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PERTUMBUHAN JUMLAH PENGGUNA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transportasi publik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lphaUcPeriod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Gojek 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FOKUS 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pada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SEGMEN PERJALANAN MULTIMODA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untuk membantu pengguna kami mencapai tujuannya setiap hari dengan 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CARA APAPUN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yang diinginkan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lphaUcPeriod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Gojek terus 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BERINOVASI 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mengedepankan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JAGA KEBERSIHAN, KESEHATAN DAN KEAMANAN (J3K)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pengguna transportasi publik di tengah adaptasi kebiasaan baru COVID-19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Berdasarkan misi tersebut, Gojek memiliki 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solusi komprehensif melalui teknologi, maupun non-teknologi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untuk menghadapi adaptasi kebiasaan baru dan pasca pandemi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a2778df0e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a2778df0e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Khususnya pada layanan transportasi, Gojek adalah p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endukung utama peningkatan penggunaan transportasi publik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Gojek menjadi pilihan utama masyarakat komuter yang membutuhkan jasa transportasi awal dan akhir perjalanan (</a:t>
            </a:r>
            <a:r>
              <a:rPr i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First-Mile-Last-Mile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):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lphaLcPeriod"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dari 2 pengguna layanan Gojek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setidaknya pernah menempuh perjalanan dari atau menuju titik hubung transportasi.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lphaLcPeriod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Perjalanan dengan Gojek dari dan menuju hub transportasi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tumbuh ~46% setiap tahunnya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lphaLcPeriod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Perjalanan menggunakan GoRide dan GoCar dari dan menuju stasiun MRT 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meningkat hingga lebih dari 550%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sejak MRT diluncurkan bulan Maret 2019.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lphaLcPeriod"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 lokasi stasiun KRL Commuter Line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adalah titik yang paling sering dipesan di GoRide di wilayah Jabodetabek.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lphaLcPeriod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Fitur dan layanan GoRide Instan mampu 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memangkas waktu tunggu pengguna hingga 40% 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 berbagai titik hubung transportasi publik seperti Stasiun MRT, KRL dan Transjakarta.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2778df0e2_0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a2778df0e2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Untuk membantu konsumen melakukan perjalanan dengan lebih terencana, khususnya pada masa pandemi saat ini, fitur GoTransit dilengkapi oleh 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informasi terkini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mengenai transportasi publik, seperti: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lphaLcPeriod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Informasi mengenai jam operasional layanan transportasi publik di masa pandemi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lphaLcPeriod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Rekomendasi rute transportasi publik dengan jumlah titik transit dan waktu perjalanan paling sedikit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5410924dc0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5410924dc0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Penjelasan penggunaan GoTransit.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a2778df0e2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a2778df0e2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Seperti telah disampaikan, layanan 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GoRide dan GoCar menjadi pilihan utama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andalan masyarakat atas 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sarana penghubung awal dan akhir perjalanan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i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first-mile-last-mile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bagi pengguna layanan transportasi publik di Jabodetabek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Oleh karena itu, 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kerjasama dengan Pemerintah Pusat dan Daerah dan Integrasi layanan Gojek (GoRide, GoCar, GoTransit, GoPay) dengan berbagai moda transportasi publik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merupakan bentuk komitmen nyata mendukung terciptanya sistem pengelolaan transportasi publik terpadu dengan 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inovasi teknologi dan protokol kesehatan: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Gojek terlibat dalam pengembangan Stasiun Terpadu di wilayah Jabodetabek yang peresmian proyeknya dimulai pada Juni 2020 lalu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Gojek melalui GoPay juga telah berpartisipasi mendukung pembayaran non-tunai pada pembelian tiket MRT di aplikasi MRT Jakarta.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Kedepannya, kami berharap terus dapat mendukung dan menjadi mitra utama Pemerintah Pusat dan Daerah dalam menciptakan pengelolaan transportasi publik terpadu yang Bersih, Sehat dan Aman dengan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inovasi protokol J3K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(Jaga Kebersihan, Kesehatan dan Keamanan) Gojek yang telah diterapkan melalui 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peningkatan fitur teknologi, maupun non-teknologi.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a2778df0e2_0_3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a2778df0e2_0_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things that we do to maintain public trust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a88725e740_0_4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ga88725e740_0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7" name="Google Shape;97;p2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98" name="Google Shape;98;p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99" name="Google Shape;99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00" name="Google Shape;100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jpg"/><Relationship Id="rId4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30.png"/><Relationship Id="rId5" Type="http://schemas.openxmlformats.org/officeDocument/2006/relationships/image" Target="../media/image14.png"/><Relationship Id="rId6" Type="http://schemas.openxmlformats.org/officeDocument/2006/relationships/image" Target="../media/image10.png"/><Relationship Id="rId7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3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30.png"/><Relationship Id="rId5" Type="http://schemas.openxmlformats.org/officeDocument/2006/relationships/image" Target="../media/image8.png"/><Relationship Id="rId6" Type="http://schemas.openxmlformats.org/officeDocument/2006/relationships/image" Target="../media/image6.png"/><Relationship Id="rId7" Type="http://schemas.openxmlformats.org/officeDocument/2006/relationships/image" Target="../media/image4.png"/><Relationship Id="rId8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0.png"/><Relationship Id="rId4" Type="http://schemas.openxmlformats.org/officeDocument/2006/relationships/image" Target="../media/image54.png"/><Relationship Id="rId9" Type="http://schemas.openxmlformats.org/officeDocument/2006/relationships/image" Target="../media/image21.jpg"/><Relationship Id="rId5" Type="http://schemas.openxmlformats.org/officeDocument/2006/relationships/image" Target="../media/image13.png"/><Relationship Id="rId6" Type="http://schemas.openxmlformats.org/officeDocument/2006/relationships/image" Target="../media/image15.png"/><Relationship Id="rId7" Type="http://schemas.openxmlformats.org/officeDocument/2006/relationships/image" Target="../media/image19.png"/><Relationship Id="rId8" Type="http://schemas.openxmlformats.org/officeDocument/2006/relationships/image" Target="../media/image1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5.png"/><Relationship Id="rId4" Type="http://schemas.openxmlformats.org/officeDocument/2006/relationships/image" Target="../media/image51.png"/><Relationship Id="rId5" Type="http://schemas.openxmlformats.org/officeDocument/2006/relationships/image" Target="../media/image53.png"/><Relationship Id="rId6" Type="http://schemas.openxmlformats.org/officeDocument/2006/relationships/image" Target="../media/image52.png"/><Relationship Id="rId7" Type="http://schemas.openxmlformats.org/officeDocument/2006/relationships/image" Target="../media/image34.png"/><Relationship Id="rId8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28.png"/><Relationship Id="rId10" Type="http://schemas.openxmlformats.org/officeDocument/2006/relationships/image" Target="../media/image27.png"/><Relationship Id="rId13" Type="http://schemas.openxmlformats.org/officeDocument/2006/relationships/image" Target="../media/image29.png"/><Relationship Id="rId1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5" Type="http://schemas.openxmlformats.org/officeDocument/2006/relationships/image" Target="../media/image39.png"/><Relationship Id="rId14" Type="http://schemas.openxmlformats.org/officeDocument/2006/relationships/image" Target="../media/image32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31.png"/><Relationship Id="rId8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41.png"/><Relationship Id="rId10" Type="http://schemas.openxmlformats.org/officeDocument/2006/relationships/image" Target="../media/image38.png"/><Relationship Id="rId13" Type="http://schemas.openxmlformats.org/officeDocument/2006/relationships/image" Target="../media/image48.png"/><Relationship Id="rId1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png"/><Relationship Id="rId4" Type="http://schemas.openxmlformats.org/officeDocument/2006/relationships/image" Target="../media/image49.png"/><Relationship Id="rId9" Type="http://schemas.openxmlformats.org/officeDocument/2006/relationships/image" Target="../media/image40.png"/><Relationship Id="rId14" Type="http://schemas.openxmlformats.org/officeDocument/2006/relationships/image" Target="../media/image47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3.png"/><Relationship Id="rId8" Type="http://schemas.openxmlformats.org/officeDocument/2006/relationships/image" Target="../media/image3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 txBox="1"/>
          <p:nvPr/>
        </p:nvSpPr>
        <p:spPr>
          <a:xfrm>
            <a:off x="61350" y="1993727"/>
            <a:ext cx="41166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195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The Role of the Gojek Ecosystem </a:t>
            </a:r>
            <a:endParaRPr sz="1950"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195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in Supporting Smart City</a:t>
            </a:r>
            <a:endParaRPr i="0" sz="3300" u="none" cap="none" strike="noStrike"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107" name="Google Shape;107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62175" y="590899"/>
            <a:ext cx="714950" cy="772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6"/>
          <p:cNvSpPr txBox="1"/>
          <p:nvPr/>
        </p:nvSpPr>
        <p:spPr>
          <a:xfrm>
            <a:off x="749550" y="4028686"/>
            <a:ext cx="27402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Raditya Wibowo </a:t>
            </a:r>
            <a:endParaRPr b="1" sz="15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Head of Transport Gojek Group</a:t>
            </a:r>
            <a:endParaRPr i="1" sz="12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12 November 2020</a:t>
            </a:r>
            <a:endParaRPr sz="15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AA13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/>
          <p:nvPr/>
        </p:nvSpPr>
        <p:spPr>
          <a:xfrm>
            <a:off x="4642700" y="-1353550"/>
            <a:ext cx="5142300" cy="514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27"/>
          <p:cNvPicPr preferRelativeResize="0"/>
          <p:nvPr/>
        </p:nvPicPr>
        <p:blipFill rotWithShape="1">
          <a:blip r:embed="rId3">
            <a:alphaModFix/>
          </a:blip>
          <a:srcRect b="0" l="0" r="0" t="16499"/>
          <a:stretch/>
        </p:blipFill>
        <p:spPr>
          <a:xfrm>
            <a:off x="4278425" y="-61029"/>
            <a:ext cx="5142299" cy="350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79640" y="241125"/>
            <a:ext cx="258476" cy="28057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7"/>
          <p:cNvSpPr txBox="1"/>
          <p:nvPr/>
        </p:nvSpPr>
        <p:spPr>
          <a:xfrm>
            <a:off x="557575" y="614950"/>
            <a:ext cx="2565900" cy="8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Gojek in </a:t>
            </a:r>
            <a:endParaRPr sz="24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Southeast Asia</a:t>
            </a:r>
            <a:endParaRPr sz="24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7" name="Google Shape;117;p27"/>
          <p:cNvSpPr txBox="1"/>
          <p:nvPr/>
        </p:nvSpPr>
        <p:spPr>
          <a:xfrm>
            <a:off x="557575" y="1608900"/>
            <a:ext cx="3476100" cy="16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ontserrat"/>
                <a:ea typeface="Montserrat"/>
                <a:cs typeface="Montserrat"/>
                <a:sym typeface="Montserrat"/>
              </a:rPr>
              <a:t>Gojek now operates across </a:t>
            </a:r>
            <a:r>
              <a:rPr b="1" lang="en" sz="2400">
                <a:latin typeface="Montserrat"/>
                <a:ea typeface="Montserrat"/>
                <a:cs typeface="Montserrat"/>
                <a:sym typeface="Montserrat"/>
              </a:rPr>
              <a:t>main cities in </a:t>
            </a:r>
            <a:endParaRPr b="1"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Montserrat"/>
                <a:ea typeface="Montserrat"/>
                <a:cs typeface="Montserrat"/>
                <a:sym typeface="Montserrat"/>
              </a:rPr>
              <a:t>4 Southeast Asian countries.</a:t>
            </a:r>
            <a:endParaRPr/>
          </a:p>
        </p:txBody>
      </p:sp>
      <p:sp>
        <p:nvSpPr>
          <p:cNvPr id="118" name="Google Shape;118;p27"/>
          <p:cNvSpPr txBox="1"/>
          <p:nvPr/>
        </p:nvSpPr>
        <p:spPr>
          <a:xfrm>
            <a:off x="557575" y="4164400"/>
            <a:ext cx="13779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+190 millions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119" name="Google Shape;11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3675" y="3434412"/>
            <a:ext cx="805694" cy="61896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0" name="Google Shape;120;p27"/>
          <p:cNvSpPr txBox="1"/>
          <p:nvPr/>
        </p:nvSpPr>
        <p:spPr>
          <a:xfrm>
            <a:off x="557575" y="4363675"/>
            <a:ext cx="14727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App downloads</a:t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121" name="Google Shape;12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15675" y="3369575"/>
            <a:ext cx="883112" cy="7395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2" name="Google Shape;122;p27"/>
          <p:cNvSpPr txBox="1"/>
          <p:nvPr/>
        </p:nvSpPr>
        <p:spPr>
          <a:xfrm>
            <a:off x="2411875" y="4164400"/>
            <a:ext cx="1188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+2 millions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23" name="Google Shape;123;p27"/>
          <p:cNvSpPr txBox="1"/>
          <p:nvPr/>
        </p:nvSpPr>
        <p:spPr>
          <a:xfrm>
            <a:off x="2269825" y="4363675"/>
            <a:ext cx="14727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Driver Partners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124" name="Google Shape;124;p27"/>
          <p:cNvSpPr txBox="1"/>
          <p:nvPr/>
        </p:nvSpPr>
        <p:spPr>
          <a:xfrm>
            <a:off x="3880825" y="4164400"/>
            <a:ext cx="17343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+750 thousands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25" name="Google Shape;125;p27"/>
          <p:cNvSpPr txBox="1"/>
          <p:nvPr/>
        </p:nvSpPr>
        <p:spPr>
          <a:xfrm>
            <a:off x="3880825" y="4444900"/>
            <a:ext cx="17343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GoFood Partners (96% are MSMEs)</a:t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126" name="Google Shape;126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06424" y="3445401"/>
            <a:ext cx="805699" cy="6503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8"/>
          <p:cNvSpPr txBox="1"/>
          <p:nvPr/>
        </p:nvSpPr>
        <p:spPr>
          <a:xfrm>
            <a:off x="61600" y="76200"/>
            <a:ext cx="91440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132" name="Google Shape;132;p28"/>
          <p:cNvSpPr txBox="1"/>
          <p:nvPr/>
        </p:nvSpPr>
        <p:spPr>
          <a:xfrm>
            <a:off x="192750" y="332800"/>
            <a:ext cx="8910900" cy="3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Integrated Transport System: Gojek’s vision to create an integrated approach to multimodal transport system </a:t>
            </a:r>
            <a:endParaRPr sz="2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3" name="Google Shape;133;p28"/>
          <p:cNvSpPr/>
          <p:nvPr/>
        </p:nvSpPr>
        <p:spPr>
          <a:xfrm>
            <a:off x="2471775" y="1147225"/>
            <a:ext cx="5698200" cy="9291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Gojek to continue to be part of the </a:t>
            </a:r>
            <a:r>
              <a:rPr b="1" lang="en">
                <a:solidFill>
                  <a:srgbClr val="00AA13"/>
                </a:solidFill>
                <a:latin typeface="Montserrat"/>
                <a:ea typeface="Montserrat"/>
                <a:cs typeface="Montserrat"/>
                <a:sym typeface="Montserrat"/>
              </a:rPr>
              <a:t>integration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b="1" lang="en">
                <a:solidFill>
                  <a:srgbClr val="00AA13"/>
                </a:solidFill>
                <a:latin typeface="Montserrat"/>
                <a:ea typeface="Montserrat"/>
                <a:cs typeface="Montserrat"/>
                <a:sym typeface="Montserrat"/>
              </a:rPr>
              <a:t>user growth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for public transport.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4" name="Google Shape;13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625" y="1809950"/>
            <a:ext cx="967750" cy="96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8"/>
          <p:cNvSpPr/>
          <p:nvPr/>
        </p:nvSpPr>
        <p:spPr>
          <a:xfrm>
            <a:off x="2471775" y="2273775"/>
            <a:ext cx="5698200" cy="9291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Gojek is focused on </a:t>
            </a:r>
            <a:r>
              <a:rPr b="1" lang="en">
                <a:solidFill>
                  <a:srgbClr val="2BAF4C"/>
                </a:solidFill>
                <a:latin typeface="Montserrat"/>
                <a:ea typeface="Montserrat"/>
                <a:cs typeface="Montserrat"/>
                <a:sym typeface="Montserrat"/>
              </a:rPr>
              <a:t>multi-modal trip segment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help users reach their destination every day in </a:t>
            </a:r>
            <a:r>
              <a:rPr b="1" lang="en">
                <a:solidFill>
                  <a:srgbClr val="00AA13"/>
                </a:solidFill>
                <a:latin typeface="Montserrat"/>
                <a:ea typeface="Montserrat"/>
                <a:cs typeface="Montserrat"/>
                <a:sym typeface="Montserrat"/>
              </a:rPr>
              <a:t>any way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they want.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6" name="Google Shape;13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625" y="2879100"/>
            <a:ext cx="967750" cy="96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8"/>
          <p:cNvSpPr/>
          <p:nvPr/>
        </p:nvSpPr>
        <p:spPr>
          <a:xfrm>
            <a:off x="2471775" y="3400325"/>
            <a:ext cx="5698200" cy="9291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</a:t>
            </a:r>
            <a:r>
              <a:rPr b="1" lang="en">
                <a:solidFill>
                  <a:srgbClr val="00AA13"/>
                </a:solidFill>
                <a:latin typeface="Montserrat"/>
                <a:ea typeface="Montserrat"/>
                <a:cs typeface="Montserrat"/>
                <a:sym typeface="Montserrat"/>
              </a:rPr>
              <a:t>safety and security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of our ecosystem remain the top priority for Gojek amid the COVID-19 new normal.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38" name="Google Shape;138;p28"/>
          <p:cNvCxnSpPr>
            <a:stCxn id="139" idx="3"/>
            <a:endCxn id="133" idx="1"/>
          </p:cNvCxnSpPr>
          <p:nvPr/>
        </p:nvCxnSpPr>
        <p:spPr>
          <a:xfrm flipH="1" rot="10800000">
            <a:off x="2130375" y="1611775"/>
            <a:ext cx="341400" cy="12210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0" name="Google Shape;140;p28"/>
          <p:cNvCxnSpPr>
            <a:stCxn id="139" idx="3"/>
            <a:endCxn id="137" idx="1"/>
          </p:cNvCxnSpPr>
          <p:nvPr/>
        </p:nvCxnSpPr>
        <p:spPr>
          <a:xfrm>
            <a:off x="2130375" y="2832875"/>
            <a:ext cx="341400" cy="1032000"/>
          </a:xfrm>
          <a:prstGeom prst="straightConnector1">
            <a:avLst/>
          </a:prstGeom>
          <a:noFill/>
          <a:ln cap="flat" cmpd="sng" w="19050">
            <a:solidFill>
              <a:srgbClr val="FBBC0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1" name="Google Shape;141;p28"/>
          <p:cNvSpPr/>
          <p:nvPr/>
        </p:nvSpPr>
        <p:spPr>
          <a:xfrm>
            <a:off x="2564569" y="1466625"/>
            <a:ext cx="273900" cy="273900"/>
          </a:xfrm>
          <a:prstGeom prst="ellipse">
            <a:avLst/>
          </a:prstGeom>
          <a:solidFill>
            <a:srgbClr val="00AA1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A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42" name="Google Shape;142;p28"/>
          <p:cNvSpPr/>
          <p:nvPr/>
        </p:nvSpPr>
        <p:spPr>
          <a:xfrm>
            <a:off x="2564569" y="2601375"/>
            <a:ext cx="273900" cy="273900"/>
          </a:xfrm>
          <a:prstGeom prst="ellipse">
            <a:avLst/>
          </a:prstGeom>
          <a:solidFill>
            <a:srgbClr val="00AA1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B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43" name="Google Shape;143;p28"/>
          <p:cNvSpPr/>
          <p:nvPr/>
        </p:nvSpPr>
        <p:spPr>
          <a:xfrm>
            <a:off x="2564569" y="3736125"/>
            <a:ext cx="273900" cy="273900"/>
          </a:xfrm>
          <a:prstGeom prst="ellipse">
            <a:avLst/>
          </a:prstGeom>
          <a:solidFill>
            <a:srgbClr val="00AA1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C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144" name="Google Shape;14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79640" y="241125"/>
            <a:ext cx="258476" cy="28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9"/>
          <p:cNvSpPr txBox="1"/>
          <p:nvPr/>
        </p:nvSpPr>
        <p:spPr>
          <a:xfrm>
            <a:off x="391276" y="126705"/>
            <a:ext cx="85674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Gojek Supports the Increase of Public Transport Users in Greater Jakarta</a:t>
            </a:r>
            <a:endParaRPr sz="17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150" name="Google Shape;150;p29"/>
          <p:cNvGrpSpPr/>
          <p:nvPr/>
        </p:nvGrpSpPr>
        <p:grpSpPr>
          <a:xfrm>
            <a:off x="682200" y="1098500"/>
            <a:ext cx="3767925" cy="1492238"/>
            <a:chOff x="682200" y="1098500"/>
            <a:chExt cx="3767925" cy="1492238"/>
          </a:xfrm>
        </p:grpSpPr>
        <p:sp>
          <p:nvSpPr>
            <p:cNvPr id="151" name="Google Shape;151;p29"/>
            <p:cNvSpPr/>
            <p:nvPr/>
          </p:nvSpPr>
          <p:spPr>
            <a:xfrm>
              <a:off x="933175" y="1188538"/>
              <a:ext cx="3411300" cy="1402200"/>
            </a:xfrm>
            <a:prstGeom prst="roundRect">
              <a:avLst>
                <a:gd fmla="val 16667" name="adj"/>
              </a:avLst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2" name="Google Shape;152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68175" y="1520149"/>
              <a:ext cx="827000" cy="78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230425" y="1520149"/>
              <a:ext cx="827000" cy="78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" name="Google Shape;154;p29"/>
            <p:cNvSpPr/>
            <p:nvPr/>
          </p:nvSpPr>
          <p:spPr>
            <a:xfrm>
              <a:off x="682200" y="1098500"/>
              <a:ext cx="459900" cy="444300"/>
            </a:xfrm>
            <a:prstGeom prst="ellipse">
              <a:avLst/>
            </a:prstGeom>
            <a:solidFill>
              <a:srgbClr val="FBBC0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solidFill>
                    <a:srgbClr val="FFFFFF"/>
                  </a:solidFill>
                  <a:latin typeface="Proxima Nova Semibold"/>
                  <a:ea typeface="Proxima Nova Semibold"/>
                  <a:cs typeface="Proxima Nova Semibold"/>
                  <a:sym typeface="Proxima Nova Semibold"/>
                </a:rPr>
                <a:t>1</a:t>
              </a:r>
              <a:endParaRPr sz="21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endParaRPr>
            </a:p>
          </p:txBody>
        </p:sp>
        <p:sp>
          <p:nvSpPr>
            <p:cNvPr id="155" name="Google Shape;155;p29"/>
            <p:cNvSpPr txBox="1"/>
            <p:nvPr/>
          </p:nvSpPr>
          <p:spPr>
            <a:xfrm>
              <a:off x="1850925" y="1390388"/>
              <a:ext cx="2599200" cy="3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00AA1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 in 2 Gojek users </a:t>
              </a:r>
              <a:r>
                <a:rPr lang="en" sz="1200">
                  <a:latin typeface="Montserrat"/>
                  <a:ea typeface="Montserrat"/>
                  <a:cs typeface="Montserrat"/>
                  <a:sym typeface="Montserrat"/>
                </a:rPr>
                <a:t>have used Gojek to reach public transport hubs</a:t>
              </a:r>
              <a:endParaRPr sz="13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156" name="Google Shape;156;p29"/>
          <p:cNvSpPr txBox="1"/>
          <p:nvPr/>
        </p:nvSpPr>
        <p:spPr>
          <a:xfrm>
            <a:off x="412625" y="509217"/>
            <a:ext cx="8910900" cy="3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“GoRide and GoCar services become Indonesians’ first choice to connect the first-mile-last-mile destinations for public transportation users in Jakarta and its satellite cities.”</a:t>
            </a:r>
            <a:endParaRPr i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57" name="Google Shape;157;p29"/>
          <p:cNvGrpSpPr/>
          <p:nvPr/>
        </p:nvGrpSpPr>
        <p:grpSpPr>
          <a:xfrm>
            <a:off x="4646300" y="1098500"/>
            <a:ext cx="3723525" cy="1520938"/>
            <a:chOff x="4646300" y="1098500"/>
            <a:chExt cx="3723525" cy="1520938"/>
          </a:xfrm>
        </p:grpSpPr>
        <p:sp>
          <p:nvSpPr>
            <p:cNvPr id="158" name="Google Shape;158;p29"/>
            <p:cNvSpPr/>
            <p:nvPr/>
          </p:nvSpPr>
          <p:spPr>
            <a:xfrm>
              <a:off x="4864325" y="1217238"/>
              <a:ext cx="3505500" cy="1402200"/>
            </a:xfrm>
            <a:prstGeom prst="roundRect">
              <a:avLst>
                <a:gd fmla="val 16667" name="adj"/>
              </a:avLst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29"/>
            <p:cNvSpPr txBox="1"/>
            <p:nvPr/>
          </p:nvSpPr>
          <p:spPr>
            <a:xfrm>
              <a:off x="5998875" y="1466625"/>
              <a:ext cx="2316000" cy="7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>
                  <a:latin typeface="Montserrat"/>
                  <a:ea typeface="Montserrat"/>
                  <a:cs typeface="Montserrat"/>
                  <a:sym typeface="Montserrat"/>
                </a:rPr>
                <a:t>Number of Gojek trips to and from public transport hubs increased by</a:t>
              </a:r>
              <a:endParaRPr sz="120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2100">
                  <a:solidFill>
                    <a:srgbClr val="00AA1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~46%</a:t>
              </a:r>
              <a:r>
                <a:rPr lang="en" sz="2400">
                  <a:solidFill>
                    <a:srgbClr val="00AA13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 </a:t>
              </a:r>
              <a:r>
                <a:rPr lang="en" sz="1200">
                  <a:latin typeface="Montserrat"/>
                  <a:ea typeface="Montserrat"/>
                  <a:cs typeface="Montserrat"/>
                  <a:sym typeface="Montserrat"/>
                </a:rPr>
                <a:t>per year</a:t>
              </a:r>
              <a:endParaRPr sz="120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pic>
          <p:nvPicPr>
            <p:cNvPr id="160" name="Google Shape;160;p2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139038" y="1483950"/>
              <a:ext cx="827000" cy="827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29"/>
            <p:cNvSpPr/>
            <p:nvPr/>
          </p:nvSpPr>
          <p:spPr>
            <a:xfrm>
              <a:off x="4646300" y="1098500"/>
              <a:ext cx="459900" cy="444300"/>
            </a:xfrm>
            <a:prstGeom prst="ellipse">
              <a:avLst/>
            </a:prstGeom>
            <a:solidFill>
              <a:srgbClr val="FBBC0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solidFill>
                    <a:srgbClr val="FFFFFF"/>
                  </a:solidFill>
                  <a:latin typeface="Proxima Nova Semibold"/>
                  <a:ea typeface="Proxima Nova Semibold"/>
                  <a:cs typeface="Proxima Nova Semibold"/>
                  <a:sym typeface="Proxima Nova Semibold"/>
                </a:rPr>
                <a:t>2</a:t>
              </a:r>
              <a:endParaRPr sz="21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endParaRPr>
            </a:p>
          </p:txBody>
        </p:sp>
      </p:grpSp>
      <p:grpSp>
        <p:nvGrpSpPr>
          <p:cNvPr id="162" name="Google Shape;162;p29"/>
          <p:cNvGrpSpPr/>
          <p:nvPr/>
        </p:nvGrpSpPr>
        <p:grpSpPr>
          <a:xfrm>
            <a:off x="116550" y="2832350"/>
            <a:ext cx="3166475" cy="2094940"/>
            <a:chOff x="116550" y="2832350"/>
            <a:chExt cx="3166475" cy="2094940"/>
          </a:xfrm>
        </p:grpSpPr>
        <p:sp>
          <p:nvSpPr>
            <p:cNvPr id="163" name="Google Shape;163;p29"/>
            <p:cNvSpPr/>
            <p:nvPr/>
          </p:nvSpPr>
          <p:spPr>
            <a:xfrm>
              <a:off x="205750" y="2973288"/>
              <a:ext cx="2818200" cy="1439100"/>
            </a:xfrm>
            <a:prstGeom prst="roundRect">
              <a:avLst>
                <a:gd fmla="val 16667" name="adj"/>
              </a:avLst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29"/>
            <p:cNvSpPr txBox="1"/>
            <p:nvPr/>
          </p:nvSpPr>
          <p:spPr>
            <a:xfrm>
              <a:off x="255225" y="4653390"/>
              <a:ext cx="29235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Proxima Nova"/>
                  <a:ea typeface="Proxima Nova"/>
                  <a:cs typeface="Proxima Nova"/>
                  <a:sym typeface="Proxima Nova"/>
                </a:rPr>
                <a:t>*since launched in 2019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348325" y="3273775"/>
              <a:ext cx="717000" cy="739800"/>
            </a:xfrm>
            <a:prstGeom prst="ellipse">
              <a:avLst/>
            </a:prstGeom>
            <a:solidFill>
              <a:srgbClr val="7CCC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66" name="Google Shape;166;p2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85875" y="3196761"/>
              <a:ext cx="816850" cy="8168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" name="Google Shape;167;p29"/>
            <p:cNvSpPr txBox="1"/>
            <p:nvPr/>
          </p:nvSpPr>
          <p:spPr>
            <a:xfrm>
              <a:off x="1302725" y="3067988"/>
              <a:ext cx="1980300" cy="71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Montserrat"/>
                  <a:ea typeface="Montserrat"/>
                  <a:cs typeface="Montserrat"/>
                  <a:sym typeface="Montserrat"/>
                </a:rPr>
                <a:t>Number of GoRide </a:t>
              </a:r>
              <a:endParaRPr sz="110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Montserrat"/>
                  <a:ea typeface="Montserrat"/>
                  <a:cs typeface="Montserrat"/>
                  <a:sym typeface="Montserrat"/>
                </a:rPr>
                <a:t>&amp; GoCar trips to and </a:t>
              </a:r>
              <a:endParaRPr sz="110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Montserrat"/>
                  <a:ea typeface="Montserrat"/>
                  <a:cs typeface="Montserrat"/>
                  <a:sym typeface="Montserrat"/>
                </a:rPr>
                <a:t>from MRT stations </a:t>
              </a:r>
              <a:endParaRPr sz="110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rgbClr val="00AA1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increased by 550%*</a:t>
              </a:r>
              <a:endParaRPr b="1" sz="1800">
                <a:solidFill>
                  <a:srgbClr val="00AA1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116550" y="2832350"/>
              <a:ext cx="459900" cy="444300"/>
            </a:xfrm>
            <a:prstGeom prst="ellipse">
              <a:avLst/>
            </a:prstGeom>
            <a:solidFill>
              <a:srgbClr val="FBBC0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solidFill>
                    <a:srgbClr val="FFFFFF"/>
                  </a:solidFill>
                  <a:latin typeface="Proxima Nova Semibold"/>
                  <a:ea typeface="Proxima Nova Semibold"/>
                  <a:cs typeface="Proxima Nova Semibold"/>
                  <a:sym typeface="Proxima Nova Semibold"/>
                </a:rPr>
                <a:t>3</a:t>
              </a:r>
              <a:endParaRPr sz="21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endParaRPr>
            </a:p>
          </p:txBody>
        </p:sp>
      </p:grpSp>
      <p:sp>
        <p:nvSpPr>
          <p:cNvPr id="169" name="Google Shape;169;p29"/>
          <p:cNvSpPr/>
          <p:nvPr/>
        </p:nvSpPr>
        <p:spPr>
          <a:xfrm>
            <a:off x="5692150" y="2973288"/>
            <a:ext cx="2818200" cy="14391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9"/>
          <p:cNvSpPr/>
          <p:nvPr/>
        </p:nvSpPr>
        <p:spPr>
          <a:xfrm>
            <a:off x="5778300" y="3342725"/>
            <a:ext cx="717000" cy="739800"/>
          </a:xfrm>
          <a:prstGeom prst="ellipse">
            <a:avLst/>
          </a:prstGeom>
          <a:solidFill>
            <a:srgbClr val="7CCC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1" name="Google Shape;171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31675" y="3200450"/>
            <a:ext cx="739826" cy="73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9"/>
          <p:cNvSpPr txBox="1"/>
          <p:nvPr/>
        </p:nvSpPr>
        <p:spPr>
          <a:xfrm>
            <a:off x="6662738" y="3000963"/>
            <a:ext cx="1835400" cy="1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The most frequently ordered GoRide starting points or destinations in Greater Jakarta are the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AA13"/>
                </a:solidFill>
                <a:latin typeface="Montserrat"/>
                <a:ea typeface="Montserrat"/>
                <a:cs typeface="Montserrat"/>
                <a:sym typeface="Montserrat"/>
              </a:rPr>
              <a:t>11 main railway stations</a:t>
            </a:r>
            <a:r>
              <a:rPr b="1" i="1" lang="en" sz="1500">
                <a:solidFill>
                  <a:srgbClr val="00AA13"/>
                </a:solidFill>
                <a:latin typeface="Montserrat"/>
                <a:ea typeface="Montserrat"/>
                <a:cs typeface="Montserrat"/>
                <a:sym typeface="Montserrat"/>
              </a:rPr>
              <a:t>**</a:t>
            </a:r>
            <a:r>
              <a:rPr b="1" i="1" lang="en" sz="1100">
                <a:solidFill>
                  <a:srgbClr val="00AA1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i="1" sz="1100">
              <a:solidFill>
                <a:srgbClr val="00AA1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3" name="Google Shape;173;p29"/>
          <p:cNvSpPr txBox="1"/>
          <p:nvPr/>
        </p:nvSpPr>
        <p:spPr>
          <a:xfrm>
            <a:off x="255225" y="4805790"/>
            <a:ext cx="7827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Montserrat"/>
                <a:ea typeface="Montserrat"/>
                <a:cs typeface="Montserrat"/>
                <a:sym typeface="Montserrat"/>
              </a:rPr>
              <a:t>** Bekasi station, Tanahabang station, Manggarai, Tebet, Palmerah, Rawa Buntu, Bogor, Gondangdia. Kebayoran, Depok Baru, Gambir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74" name="Google Shape;174;p29"/>
          <p:cNvGrpSpPr/>
          <p:nvPr/>
        </p:nvGrpSpPr>
        <p:grpSpPr>
          <a:xfrm>
            <a:off x="3163168" y="2837925"/>
            <a:ext cx="2899021" cy="1534546"/>
            <a:chOff x="5903450" y="2655668"/>
            <a:chExt cx="3582577" cy="1677832"/>
          </a:xfrm>
        </p:grpSpPr>
        <p:sp>
          <p:nvSpPr>
            <p:cNvPr id="175" name="Google Shape;175;p29"/>
            <p:cNvSpPr/>
            <p:nvPr/>
          </p:nvSpPr>
          <p:spPr>
            <a:xfrm>
              <a:off x="5903450" y="2894400"/>
              <a:ext cx="2818200" cy="1439100"/>
            </a:xfrm>
            <a:prstGeom prst="roundRect">
              <a:avLst>
                <a:gd fmla="val 16667" name="adj"/>
              </a:avLst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6258513" y="3321025"/>
              <a:ext cx="717000" cy="739800"/>
            </a:xfrm>
            <a:prstGeom prst="ellipse">
              <a:avLst/>
            </a:prstGeom>
            <a:solidFill>
              <a:srgbClr val="7CCC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77" name="Google Shape;177;p2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261167" y="3200450"/>
              <a:ext cx="827000" cy="8270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" name="Google Shape;178;p29"/>
            <p:cNvSpPr txBox="1"/>
            <p:nvPr/>
          </p:nvSpPr>
          <p:spPr>
            <a:xfrm>
              <a:off x="7110025" y="3209000"/>
              <a:ext cx="1857600" cy="71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Montserrat"/>
                  <a:ea typeface="Montserrat"/>
                  <a:cs typeface="Montserrat"/>
                  <a:sym typeface="Montserrat"/>
                </a:rPr>
                <a:t>GoCar / GoRide as a public transport hub saves travel time by </a:t>
              </a:r>
              <a:r>
                <a:rPr b="1" lang="en" sz="1700">
                  <a:solidFill>
                    <a:srgbClr val="00AA1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~40%</a:t>
              </a:r>
              <a:endParaRPr b="1" sz="2000">
                <a:solidFill>
                  <a:srgbClr val="00AA1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8967627" y="2655668"/>
              <a:ext cx="518400" cy="444300"/>
            </a:xfrm>
            <a:prstGeom prst="ellipse">
              <a:avLst/>
            </a:prstGeom>
            <a:solidFill>
              <a:srgbClr val="FBBC0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solidFill>
                    <a:srgbClr val="FFFFFF"/>
                  </a:solidFill>
                  <a:latin typeface="Proxima Nova Semibold"/>
                  <a:ea typeface="Proxima Nova Semibold"/>
                  <a:cs typeface="Proxima Nova Semibold"/>
                  <a:sym typeface="Proxima Nova Semibold"/>
                </a:rPr>
                <a:t>5</a:t>
              </a:r>
              <a:endParaRPr sz="21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endParaRPr>
            </a:p>
          </p:txBody>
        </p:sp>
      </p:grpSp>
      <p:sp>
        <p:nvSpPr>
          <p:cNvPr id="180" name="Google Shape;180;p29"/>
          <p:cNvSpPr/>
          <p:nvPr/>
        </p:nvSpPr>
        <p:spPr>
          <a:xfrm>
            <a:off x="116544" y="194000"/>
            <a:ext cx="273900" cy="273900"/>
          </a:xfrm>
          <a:prstGeom prst="ellipse">
            <a:avLst/>
          </a:prstGeom>
          <a:solidFill>
            <a:srgbClr val="00AA1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A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181" name="Google Shape;181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79640" y="241125"/>
            <a:ext cx="258476" cy="280576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9"/>
          <p:cNvSpPr/>
          <p:nvPr/>
        </p:nvSpPr>
        <p:spPr>
          <a:xfrm>
            <a:off x="3023950" y="2832350"/>
            <a:ext cx="459900" cy="444300"/>
          </a:xfrm>
          <a:prstGeom prst="ellipse">
            <a:avLst/>
          </a:prstGeom>
          <a:solidFill>
            <a:srgbClr val="FBBC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4</a:t>
            </a:r>
            <a:endParaRPr sz="2100"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/>
          <p:nvPr/>
        </p:nvSpPr>
        <p:spPr>
          <a:xfrm>
            <a:off x="475334" y="109818"/>
            <a:ext cx="86517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Gojek Offers Comprehensive Solutions to Support Public Transport Integration</a:t>
            </a:r>
            <a:endParaRPr sz="19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188" name="Google Shape;188;p30"/>
          <p:cNvGrpSpPr/>
          <p:nvPr/>
        </p:nvGrpSpPr>
        <p:grpSpPr>
          <a:xfrm>
            <a:off x="592077" y="2403246"/>
            <a:ext cx="1161089" cy="2413222"/>
            <a:chOff x="431425" y="955000"/>
            <a:chExt cx="1828775" cy="3673652"/>
          </a:xfrm>
        </p:grpSpPr>
        <p:pic>
          <p:nvPicPr>
            <p:cNvPr id="189" name="Google Shape;189;p30"/>
            <p:cNvPicPr preferRelativeResize="0"/>
            <p:nvPr/>
          </p:nvPicPr>
          <p:blipFill rotWithShape="1">
            <a:blip r:embed="rId3">
              <a:alphaModFix/>
            </a:blip>
            <a:srcRect b="21039" l="0" r="0" t="5624"/>
            <a:stretch/>
          </p:blipFill>
          <p:spPr>
            <a:xfrm>
              <a:off x="431425" y="1544725"/>
              <a:ext cx="1828775" cy="3083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30"/>
            <p:cNvPicPr preferRelativeResize="0"/>
            <p:nvPr/>
          </p:nvPicPr>
          <p:blipFill rotWithShape="1">
            <a:blip r:embed="rId4">
              <a:alphaModFix/>
            </a:blip>
            <a:srcRect b="74411" l="0" r="0" t="10217"/>
            <a:stretch/>
          </p:blipFill>
          <p:spPr>
            <a:xfrm>
              <a:off x="431425" y="955000"/>
              <a:ext cx="1828775" cy="58971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1" name="Google Shape;191;p30"/>
          <p:cNvGrpSpPr/>
          <p:nvPr/>
        </p:nvGrpSpPr>
        <p:grpSpPr>
          <a:xfrm>
            <a:off x="421253" y="840802"/>
            <a:ext cx="2807824" cy="497374"/>
            <a:chOff x="4621548" y="7220766"/>
            <a:chExt cx="2471894" cy="598164"/>
          </a:xfrm>
        </p:grpSpPr>
        <p:sp>
          <p:nvSpPr>
            <p:cNvPr id="192" name="Google Shape;192;p30"/>
            <p:cNvSpPr/>
            <p:nvPr/>
          </p:nvSpPr>
          <p:spPr>
            <a:xfrm flipH="1" rot="-5400000">
              <a:off x="5696560" y="6145754"/>
              <a:ext cx="321869" cy="2471894"/>
            </a:xfrm>
            <a:custGeom>
              <a:rect b="b" l="l" r="r" t="t"/>
              <a:pathLst>
                <a:path extrusionOk="0" h="2471894" w="321869">
                  <a:moveTo>
                    <a:pt x="160935" y="0"/>
                  </a:moveTo>
                  <a:lnTo>
                    <a:pt x="160935" y="0"/>
                  </a:lnTo>
                  <a:cubicBezTo>
                    <a:pt x="249817" y="0"/>
                    <a:pt x="321870" y="72053"/>
                    <a:pt x="321870" y="160935"/>
                  </a:cubicBezTo>
                  <a:cubicBezTo>
                    <a:pt x="321870" y="931255"/>
                    <a:pt x="321869" y="1701574"/>
                    <a:pt x="321869" y="2471894"/>
                  </a:cubicBezTo>
                  <a:lnTo>
                    <a:pt x="321869" y="2471894"/>
                  </a:lnTo>
                  <a:lnTo>
                    <a:pt x="0" y="2471894"/>
                  </a:lnTo>
                  <a:lnTo>
                    <a:pt x="0" y="2471894"/>
                  </a:lnTo>
                  <a:lnTo>
                    <a:pt x="0" y="160935"/>
                  </a:lnTo>
                  <a:cubicBezTo>
                    <a:pt x="0" y="72053"/>
                    <a:pt x="72053" y="0"/>
                    <a:pt x="160935" y="0"/>
                  </a:cubicBezTo>
                  <a:close/>
                </a:path>
              </a:pathLst>
            </a:custGeom>
            <a:solidFill>
              <a:srgbClr val="00AA13"/>
            </a:solidFill>
            <a:ln>
              <a:noFill/>
            </a:ln>
          </p:spPr>
          <p:txBody>
            <a:bodyPr anchorCtr="0" anchor="ctr" bIns="41150" lIns="82300" spcFirstLastPara="1" rIns="82300" wrap="square" tIns="411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3" name="Google Shape;193;p30"/>
            <p:cNvSpPr/>
            <p:nvPr/>
          </p:nvSpPr>
          <p:spPr>
            <a:xfrm rot="5400000">
              <a:off x="5746002" y="7418886"/>
              <a:ext cx="342077" cy="458013"/>
            </a:xfrm>
            <a:custGeom>
              <a:rect b="b" l="l" r="r" t="t"/>
              <a:pathLst>
                <a:path extrusionOk="0" h="354" w="263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solidFill>
              <a:srgbClr val="00AA13"/>
            </a:solidFill>
            <a:ln>
              <a:noFill/>
            </a:ln>
          </p:spPr>
          <p:txBody>
            <a:bodyPr anchorCtr="0" anchor="ctr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194" name="Google Shape;194;p30"/>
          <p:cNvSpPr txBox="1"/>
          <p:nvPr/>
        </p:nvSpPr>
        <p:spPr>
          <a:xfrm>
            <a:off x="553775" y="1638506"/>
            <a:ext cx="2574300" cy="8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latin typeface="Montserrat"/>
                <a:ea typeface="Montserrat"/>
                <a:cs typeface="Montserrat"/>
                <a:sym typeface="Montserrat"/>
              </a:rPr>
              <a:t>GoTransit</a:t>
            </a: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 travel assistant feature to</a:t>
            </a: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 help plan and monitor multimodal trips</a:t>
            </a: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 connected to various public transport.</a:t>
            </a:r>
            <a:endParaRPr sz="9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p30"/>
          <p:cNvSpPr txBox="1"/>
          <p:nvPr/>
        </p:nvSpPr>
        <p:spPr>
          <a:xfrm>
            <a:off x="1577890" y="737976"/>
            <a:ext cx="60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b="1" sz="2100">
              <a:solidFill>
                <a:srgbClr val="FFFFFF"/>
              </a:solidFill>
            </a:endParaRPr>
          </a:p>
        </p:txBody>
      </p:sp>
      <p:grpSp>
        <p:nvGrpSpPr>
          <p:cNvPr id="196" name="Google Shape;196;p30"/>
          <p:cNvGrpSpPr/>
          <p:nvPr/>
        </p:nvGrpSpPr>
        <p:grpSpPr>
          <a:xfrm flipH="1" rot="10800000">
            <a:off x="3251460" y="841409"/>
            <a:ext cx="2807945" cy="509672"/>
            <a:chOff x="7137321" y="6939512"/>
            <a:chExt cx="2472000" cy="603162"/>
          </a:xfrm>
        </p:grpSpPr>
        <p:sp>
          <p:nvSpPr>
            <p:cNvPr id="197" name="Google Shape;197;p30"/>
            <p:cNvSpPr txBox="1"/>
            <p:nvPr/>
          </p:nvSpPr>
          <p:spPr>
            <a:xfrm>
              <a:off x="7137321" y="7220774"/>
              <a:ext cx="2472000" cy="321900"/>
            </a:xfrm>
            <a:prstGeom prst="rect">
              <a:avLst/>
            </a:prstGeom>
            <a:solidFill>
              <a:srgbClr val="FBBC05"/>
            </a:solidFill>
            <a:ln>
              <a:noFill/>
            </a:ln>
          </p:spPr>
          <p:txBody>
            <a:bodyPr anchorCtr="0" anchor="ctr" bIns="41150" lIns="82300" spcFirstLastPara="1" rIns="82300" wrap="square" tIns="411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8" name="Google Shape;198;p30"/>
            <p:cNvSpPr/>
            <p:nvPr/>
          </p:nvSpPr>
          <p:spPr>
            <a:xfrm rot="-5400000">
              <a:off x="8182104" y="6881544"/>
              <a:ext cx="342077" cy="458013"/>
            </a:xfrm>
            <a:custGeom>
              <a:rect b="b" l="l" r="r" t="t"/>
              <a:pathLst>
                <a:path extrusionOk="0" h="354" w="263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solidFill>
              <a:srgbClr val="FBBC05"/>
            </a:solidFill>
            <a:ln>
              <a:noFill/>
            </a:ln>
          </p:spPr>
          <p:txBody>
            <a:bodyPr anchorCtr="0" anchor="ctr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199" name="Google Shape;199;p30"/>
          <p:cNvSpPr txBox="1"/>
          <p:nvPr/>
        </p:nvSpPr>
        <p:spPr>
          <a:xfrm>
            <a:off x="4320228" y="737976"/>
            <a:ext cx="60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b="1" sz="2100">
              <a:solidFill>
                <a:srgbClr val="FFFFFF"/>
              </a:solidFill>
            </a:endParaRPr>
          </a:p>
        </p:txBody>
      </p:sp>
      <p:sp>
        <p:nvSpPr>
          <p:cNvPr id="200" name="Google Shape;200;p30"/>
          <p:cNvSpPr txBox="1"/>
          <p:nvPr/>
        </p:nvSpPr>
        <p:spPr>
          <a:xfrm>
            <a:off x="3297512" y="1638506"/>
            <a:ext cx="26901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Reliability of GoRide and GoCar services in </a:t>
            </a: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connecting the beginning and end of multimodal trips</a:t>
            </a: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 with public transport.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01" name="Google Shape;201;p30"/>
          <p:cNvGrpSpPr/>
          <p:nvPr/>
        </p:nvGrpSpPr>
        <p:grpSpPr>
          <a:xfrm>
            <a:off x="3504404" y="2637435"/>
            <a:ext cx="2278674" cy="1906672"/>
            <a:chOff x="2403537" y="2083714"/>
            <a:chExt cx="2815263" cy="2355661"/>
          </a:xfrm>
        </p:grpSpPr>
        <p:pic>
          <p:nvPicPr>
            <p:cNvPr id="202" name="Google Shape;202;p30"/>
            <p:cNvPicPr preferRelativeResize="0"/>
            <p:nvPr/>
          </p:nvPicPr>
          <p:blipFill rotWithShape="1">
            <a:blip r:embed="rId5">
              <a:alphaModFix/>
            </a:blip>
            <a:srcRect b="9941" l="33558" r="52681" t="79734"/>
            <a:stretch/>
          </p:blipFill>
          <p:spPr>
            <a:xfrm>
              <a:off x="4623001" y="3495575"/>
              <a:ext cx="595800" cy="9438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  <p:pic>
          <p:nvPicPr>
            <p:cNvPr id="203" name="Google Shape;203;p30"/>
            <p:cNvPicPr preferRelativeResize="0"/>
            <p:nvPr/>
          </p:nvPicPr>
          <p:blipFill rotWithShape="1">
            <a:blip r:embed="rId5">
              <a:alphaModFix/>
            </a:blip>
            <a:srcRect b="9941" l="13330" r="74541" t="79734"/>
            <a:stretch/>
          </p:blipFill>
          <p:spPr>
            <a:xfrm>
              <a:off x="2403537" y="2083714"/>
              <a:ext cx="525000" cy="9438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  <p:cxnSp>
          <p:nvCxnSpPr>
            <p:cNvPr id="204" name="Google Shape;204;p30"/>
            <p:cNvCxnSpPr/>
            <p:nvPr/>
          </p:nvCxnSpPr>
          <p:spPr>
            <a:xfrm>
              <a:off x="2954950" y="2501050"/>
              <a:ext cx="1699800" cy="1349400"/>
            </a:xfrm>
            <a:prstGeom prst="curvedConnector3">
              <a:avLst>
                <a:gd fmla="val 50000" name="adj1"/>
              </a:avLst>
            </a:prstGeom>
            <a:noFill/>
            <a:ln cap="flat" cmpd="sng" w="19050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grpSp>
          <p:nvGrpSpPr>
            <p:cNvPr id="205" name="Google Shape;205;p30"/>
            <p:cNvGrpSpPr/>
            <p:nvPr/>
          </p:nvGrpSpPr>
          <p:grpSpPr>
            <a:xfrm>
              <a:off x="3285975" y="2806900"/>
              <a:ext cx="1037749" cy="888150"/>
              <a:chOff x="3137000" y="2955850"/>
              <a:chExt cx="1037749" cy="888150"/>
            </a:xfrm>
          </p:grpSpPr>
          <p:sp>
            <p:nvSpPr>
              <p:cNvPr id="206" name="Google Shape;206;p30"/>
              <p:cNvSpPr/>
              <p:nvPr/>
            </p:nvSpPr>
            <p:spPr>
              <a:xfrm>
                <a:off x="3137000" y="3021851"/>
                <a:ext cx="779700" cy="804300"/>
              </a:xfrm>
              <a:prstGeom prst="ellipse">
                <a:avLst/>
              </a:prstGeom>
              <a:solidFill>
                <a:srgbClr val="7CCC6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207" name="Google Shape;207;p30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3286578" y="2955850"/>
                <a:ext cx="888172" cy="8881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08" name="Google Shape;208;p30"/>
          <p:cNvGrpSpPr/>
          <p:nvPr/>
        </p:nvGrpSpPr>
        <p:grpSpPr>
          <a:xfrm flipH="1">
            <a:off x="6082683" y="840795"/>
            <a:ext cx="2612050" cy="497374"/>
            <a:chOff x="4621548" y="7220766"/>
            <a:chExt cx="2471894" cy="598164"/>
          </a:xfrm>
        </p:grpSpPr>
        <p:sp>
          <p:nvSpPr>
            <p:cNvPr id="209" name="Google Shape;209;p30"/>
            <p:cNvSpPr/>
            <p:nvPr/>
          </p:nvSpPr>
          <p:spPr>
            <a:xfrm flipH="1" rot="-5400000">
              <a:off x="5696560" y="6145754"/>
              <a:ext cx="321869" cy="2471894"/>
            </a:xfrm>
            <a:custGeom>
              <a:rect b="b" l="l" r="r" t="t"/>
              <a:pathLst>
                <a:path extrusionOk="0" h="2471894" w="321869">
                  <a:moveTo>
                    <a:pt x="160935" y="0"/>
                  </a:moveTo>
                  <a:lnTo>
                    <a:pt x="160935" y="0"/>
                  </a:lnTo>
                  <a:cubicBezTo>
                    <a:pt x="249817" y="0"/>
                    <a:pt x="321870" y="72053"/>
                    <a:pt x="321870" y="160935"/>
                  </a:cubicBezTo>
                  <a:cubicBezTo>
                    <a:pt x="321870" y="931255"/>
                    <a:pt x="321869" y="1701574"/>
                    <a:pt x="321869" y="2471894"/>
                  </a:cubicBezTo>
                  <a:lnTo>
                    <a:pt x="321869" y="2471894"/>
                  </a:lnTo>
                  <a:lnTo>
                    <a:pt x="0" y="2471894"/>
                  </a:lnTo>
                  <a:lnTo>
                    <a:pt x="0" y="2471894"/>
                  </a:lnTo>
                  <a:lnTo>
                    <a:pt x="0" y="160935"/>
                  </a:lnTo>
                  <a:cubicBezTo>
                    <a:pt x="0" y="72053"/>
                    <a:pt x="72053" y="0"/>
                    <a:pt x="160935" y="0"/>
                  </a:cubicBezTo>
                  <a:close/>
                </a:path>
              </a:pathLst>
            </a:custGeom>
            <a:solidFill>
              <a:srgbClr val="00AA13"/>
            </a:solidFill>
            <a:ln>
              <a:noFill/>
            </a:ln>
          </p:spPr>
          <p:txBody>
            <a:bodyPr anchorCtr="0" anchor="ctr" bIns="41150" lIns="82300" spcFirstLastPara="1" rIns="82300" wrap="square" tIns="411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0" name="Google Shape;210;p30"/>
            <p:cNvSpPr/>
            <p:nvPr/>
          </p:nvSpPr>
          <p:spPr>
            <a:xfrm rot="5400000">
              <a:off x="5746002" y="7418886"/>
              <a:ext cx="342077" cy="458013"/>
            </a:xfrm>
            <a:custGeom>
              <a:rect b="b" l="l" r="r" t="t"/>
              <a:pathLst>
                <a:path extrusionOk="0" h="354" w="263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solidFill>
              <a:srgbClr val="00AA13"/>
            </a:solidFill>
            <a:ln>
              <a:noFill/>
            </a:ln>
          </p:spPr>
          <p:txBody>
            <a:bodyPr anchorCtr="0" anchor="ctr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211" name="Google Shape;211;p30"/>
          <p:cNvSpPr txBox="1"/>
          <p:nvPr/>
        </p:nvSpPr>
        <p:spPr>
          <a:xfrm>
            <a:off x="7047485" y="737976"/>
            <a:ext cx="60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3</a:t>
            </a:r>
            <a:endParaRPr b="1" sz="2100">
              <a:solidFill>
                <a:srgbClr val="FFFFFF"/>
              </a:solidFill>
            </a:endParaRPr>
          </a:p>
        </p:txBody>
      </p:sp>
      <p:grpSp>
        <p:nvGrpSpPr>
          <p:cNvPr id="212" name="Google Shape;212;p30"/>
          <p:cNvGrpSpPr/>
          <p:nvPr/>
        </p:nvGrpSpPr>
        <p:grpSpPr>
          <a:xfrm>
            <a:off x="6410830" y="2364202"/>
            <a:ext cx="1997854" cy="2413076"/>
            <a:chOff x="6375800" y="2149425"/>
            <a:chExt cx="1989300" cy="2536076"/>
          </a:xfrm>
        </p:grpSpPr>
        <p:pic>
          <p:nvPicPr>
            <p:cNvPr id="213" name="Google Shape;213;p30"/>
            <p:cNvPicPr preferRelativeResize="0"/>
            <p:nvPr/>
          </p:nvPicPr>
          <p:blipFill rotWithShape="1">
            <a:blip r:embed="rId7">
              <a:alphaModFix/>
            </a:blip>
            <a:srcRect b="21574" l="0" r="0" t="0"/>
            <a:stretch/>
          </p:blipFill>
          <p:spPr>
            <a:xfrm>
              <a:off x="6375800" y="2149425"/>
              <a:ext cx="1989300" cy="1353900"/>
            </a:xfrm>
            <a:prstGeom prst="roundRect">
              <a:avLst>
                <a:gd fmla="val 0" name="adj"/>
              </a:avLst>
            </a:prstGeom>
            <a:noFill/>
            <a:ln>
              <a:noFill/>
            </a:ln>
          </p:spPr>
        </p:pic>
        <p:pic>
          <p:nvPicPr>
            <p:cNvPr id="214" name="Google Shape;214;p30"/>
            <p:cNvPicPr preferRelativeResize="0"/>
            <p:nvPr/>
          </p:nvPicPr>
          <p:blipFill rotWithShape="1">
            <a:blip r:embed="rId8">
              <a:alphaModFix/>
            </a:blip>
            <a:srcRect b="0" l="14237" r="36597" t="2181"/>
            <a:stretch/>
          </p:blipFill>
          <p:spPr>
            <a:xfrm>
              <a:off x="7577045" y="3518880"/>
              <a:ext cx="781804" cy="1166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3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377396" y="3518880"/>
              <a:ext cx="1168991" cy="11666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6" name="Google Shape;216;p30"/>
          <p:cNvSpPr txBox="1"/>
          <p:nvPr/>
        </p:nvSpPr>
        <p:spPr>
          <a:xfrm>
            <a:off x="6059411" y="1638506"/>
            <a:ext cx="26121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Pick-up points and </a:t>
            </a: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GoRide Instan</a:t>
            </a: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 spread across various public transport hubs, equipped with </a:t>
            </a: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comprehensive health protocols.</a:t>
            </a:r>
            <a:endParaRPr b="1" sz="9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17" name="Google Shape;217;p30"/>
          <p:cNvGrpSpPr/>
          <p:nvPr/>
        </p:nvGrpSpPr>
        <p:grpSpPr>
          <a:xfrm>
            <a:off x="1817057" y="2403346"/>
            <a:ext cx="1272738" cy="2345140"/>
            <a:chOff x="1770976" y="2136389"/>
            <a:chExt cx="1433425" cy="2552394"/>
          </a:xfrm>
        </p:grpSpPr>
        <p:pic>
          <p:nvPicPr>
            <p:cNvPr id="218" name="Google Shape;218;p3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770976" y="2136389"/>
              <a:ext cx="1433425" cy="25523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30"/>
            <p:cNvSpPr/>
            <p:nvPr/>
          </p:nvSpPr>
          <p:spPr>
            <a:xfrm>
              <a:off x="1770993" y="2441878"/>
              <a:ext cx="1433400" cy="7896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0" name="Google Shape;220;p30"/>
          <p:cNvSpPr txBox="1"/>
          <p:nvPr/>
        </p:nvSpPr>
        <p:spPr>
          <a:xfrm>
            <a:off x="651400" y="1318069"/>
            <a:ext cx="257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MORE CONVENIENT EXPERIENCE</a:t>
            </a:r>
            <a:endParaRPr b="1" sz="9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1" name="Google Shape;221;p30"/>
          <p:cNvSpPr txBox="1"/>
          <p:nvPr/>
        </p:nvSpPr>
        <p:spPr>
          <a:xfrm>
            <a:off x="3370200" y="1318069"/>
            <a:ext cx="257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MORE CONNECTED TRANSPORTATION</a:t>
            </a:r>
            <a:endParaRPr b="1" sz="9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2" name="Google Shape;222;p30"/>
          <p:cNvSpPr txBox="1"/>
          <p:nvPr/>
        </p:nvSpPr>
        <p:spPr>
          <a:xfrm>
            <a:off x="6122275" y="1318069"/>
            <a:ext cx="257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HEALTH ASPECTS PRIORITIZED</a:t>
            </a:r>
            <a:endParaRPr b="1" sz="9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3" name="Google Shape;223;p30"/>
          <p:cNvSpPr/>
          <p:nvPr/>
        </p:nvSpPr>
        <p:spPr>
          <a:xfrm>
            <a:off x="159126" y="194000"/>
            <a:ext cx="273900" cy="273900"/>
          </a:xfrm>
          <a:prstGeom prst="ellipse">
            <a:avLst/>
          </a:prstGeom>
          <a:solidFill>
            <a:srgbClr val="00AA1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B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1"/>
          <p:cNvSpPr/>
          <p:nvPr/>
        </p:nvSpPr>
        <p:spPr>
          <a:xfrm>
            <a:off x="-579475" y="826625"/>
            <a:ext cx="10466100" cy="33690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p31"/>
          <p:cNvPicPr preferRelativeResize="0"/>
          <p:nvPr/>
        </p:nvPicPr>
        <p:blipFill rotWithShape="1">
          <a:blip r:embed="rId3">
            <a:alphaModFix/>
          </a:blip>
          <a:srcRect b="9397" l="0" r="0" t="10217"/>
          <a:stretch/>
        </p:blipFill>
        <p:spPr>
          <a:xfrm>
            <a:off x="414125" y="940125"/>
            <a:ext cx="1828775" cy="308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1"/>
          <p:cNvPicPr preferRelativeResize="0"/>
          <p:nvPr/>
        </p:nvPicPr>
        <p:blipFill rotWithShape="1">
          <a:blip r:embed="rId4">
            <a:alphaModFix/>
          </a:blip>
          <a:srcRect b="21039" l="0" r="0" t="5624"/>
          <a:stretch/>
        </p:blipFill>
        <p:spPr>
          <a:xfrm>
            <a:off x="4672400" y="940125"/>
            <a:ext cx="1828775" cy="308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1"/>
          <p:cNvPicPr preferRelativeResize="0"/>
          <p:nvPr/>
        </p:nvPicPr>
        <p:blipFill rotWithShape="1">
          <a:blip r:embed="rId5">
            <a:alphaModFix/>
          </a:blip>
          <a:srcRect b="0" l="0" r="0" t="4734"/>
          <a:stretch/>
        </p:blipFill>
        <p:spPr>
          <a:xfrm>
            <a:off x="2593375" y="956400"/>
            <a:ext cx="1728551" cy="308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 rotWithShape="1">
          <a:blip r:embed="rId6">
            <a:alphaModFix/>
          </a:blip>
          <a:srcRect b="15333" l="0" r="0" t="4807"/>
          <a:stretch/>
        </p:blipFill>
        <p:spPr>
          <a:xfrm>
            <a:off x="6868100" y="940125"/>
            <a:ext cx="1828775" cy="3083927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1"/>
          <p:cNvSpPr/>
          <p:nvPr/>
        </p:nvSpPr>
        <p:spPr>
          <a:xfrm>
            <a:off x="605850" y="4300688"/>
            <a:ext cx="7932300" cy="621000"/>
          </a:xfrm>
          <a:prstGeom prst="roundRect">
            <a:avLst>
              <a:gd fmla="val 16667" name="adj"/>
            </a:avLst>
          </a:prstGeom>
          <a:solidFill>
            <a:srgbClr val="00AA1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5715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GoTransit helps consumers plan and monitor trips from / to various public transportation hub points through integrated route recommendations, operational information, </a:t>
            </a:r>
            <a:endParaRPr sz="1300"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5715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and later ordering / purchasing multimodal transportation tickets</a:t>
            </a:r>
            <a:endParaRPr sz="1300"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234" name="Google Shape;234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7550" y="4195625"/>
            <a:ext cx="621000" cy="62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33350" y="161825"/>
            <a:ext cx="816825" cy="27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1"/>
          <p:cNvSpPr txBox="1"/>
          <p:nvPr/>
        </p:nvSpPr>
        <p:spPr>
          <a:xfrm>
            <a:off x="-79950" y="-76200"/>
            <a:ext cx="2064900" cy="1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highlight>
                  <a:srgbClr val="00AA00"/>
                </a:highlight>
                <a:latin typeface="Proxima Nova"/>
                <a:ea typeface="Proxima Nova"/>
                <a:cs typeface="Proxima Nova"/>
                <a:sym typeface="Proxima Nova"/>
              </a:rPr>
              <a:t>Multimodal Integration Solution</a:t>
            </a:r>
            <a:endParaRPr b="1" sz="1000">
              <a:solidFill>
                <a:srgbClr val="FFFFFF"/>
              </a:solidFill>
              <a:highlight>
                <a:srgbClr val="00AA00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7" name="Google Shape;237;p31"/>
          <p:cNvSpPr txBox="1"/>
          <p:nvPr/>
        </p:nvSpPr>
        <p:spPr>
          <a:xfrm>
            <a:off x="144500" y="234900"/>
            <a:ext cx="84726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Proxima Nova"/>
                <a:ea typeface="Proxima Nova"/>
                <a:cs typeface="Proxima Nova"/>
                <a:sym typeface="Proxima Nova"/>
              </a:rPr>
              <a:t>GoTransit Enhances Connectivity, Safe and Comfortable Mobility</a:t>
            </a:r>
            <a:endParaRPr b="1" sz="17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Proxima Nova Semibold"/>
                <a:ea typeface="Proxima Nova Semibold"/>
                <a:cs typeface="Proxima Nova Semibold"/>
                <a:sym typeface="Proxima Nova Semibold"/>
              </a:rPr>
              <a:t>Gojek's commitment to continue to innovate and collaborate in becoming the community's first choice</a:t>
            </a:r>
            <a:endParaRPr sz="22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2"/>
          <p:cNvSpPr/>
          <p:nvPr/>
        </p:nvSpPr>
        <p:spPr>
          <a:xfrm>
            <a:off x="4621650" y="1604225"/>
            <a:ext cx="3842700" cy="3316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2"/>
          <p:cNvSpPr/>
          <p:nvPr/>
        </p:nvSpPr>
        <p:spPr>
          <a:xfrm>
            <a:off x="686000" y="1604225"/>
            <a:ext cx="3352500" cy="3248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2"/>
          <p:cNvSpPr txBox="1"/>
          <p:nvPr/>
        </p:nvSpPr>
        <p:spPr>
          <a:xfrm>
            <a:off x="390763" y="4165000"/>
            <a:ext cx="4007100" cy="5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245" name="Google Shape;245;p32"/>
          <p:cNvSpPr txBox="1"/>
          <p:nvPr/>
        </p:nvSpPr>
        <p:spPr>
          <a:xfrm>
            <a:off x="472900" y="76200"/>
            <a:ext cx="84726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Gojek and the Government Collaborate to Create Integrated Public Transport Services for Users in Greater Jakarta Area</a:t>
            </a:r>
            <a:endParaRPr sz="17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46" name="Google Shape;24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2150" y="890488"/>
            <a:ext cx="1020733" cy="34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2"/>
          <p:cNvPicPr preferRelativeResize="0"/>
          <p:nvPr/>
        </p:nvPicPr>
        <p:blipFill rotWithShape="1">
          <a:blip r:embed="rId4">
            <a:alphaModFix/>
          </a:blip>
          <a:srcRect b="0" l="3836" r="0" t="0"/>
          <a:stretch/>
        </p:blipFill>
        <p:spPr>
          <a:xfrm>
            <a:off x="765085" y="1682792"/>
            <a:ext cx="3162900" cy="213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5945" y="1784824"/>
            <a:ext cx="1864389" cy="1838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7078" y="1784495"/>
            <a:ext cx="1763146" cy="1839319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2"/>
          <p:cNvSpPr/>
          <p:nvPr/>
        </p:nvSpPr>
        <p:spPr>
          <a:xfrm>
            <a:off x="685875" y="4022175"/>
            <a:ext cx="3352500" cy="886500"/>
          </a:xfrm>
          <a:prstGeom prst="roundRect">
            <a:avLst>
              <a:gd fmla="val 16667" name="adj"/>
            </a:avLst>
          </a:prstGeom>
          <a:solidFill>
            <a:srgbClr val="00AA1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Minister of State Owned Enterprises, Governor of DKI Jakarta, Minister of Transportation and Gojek Group Co-CEO in the inauguration of four (4) Integrated Stations at Tanah Abang Station (June 2020)</a:t>
            </a:r>
            <a:endParaRPr sz="105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51" name="Google Shape;251;p32"/>
          <p:cNvSpPr/>
          <p:nvPr/>
        </p:nvSpPr>
        <p:spPr>
          <a:xfrm>
            <a:off x="4692450" y="4001800"/>
            <a:ext cx="3701100" cy="886500"/>
          </a:xfrm>
          <a:prstGeom prst="roundRect">
            <a:avLst>
              <a:gd fmla="val 16667" name="adj"/>
            </a:avLst>
          </a:prstGeom>
          <a:solidFill>
            <a:srgbClr val="00AA1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GoPay collaboration with MRT Jakarta supports the convenience of the community in using public transportation with non-cash payments</a:t>
            </a:r>
            <a:endParaRPr sz="105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52" name="Google Shape;252;p32"/>
          <p:cNvPicPr preferRelativeResize="0"/>
          <p:nvPr/>
        </p:nvPicPr>
        <p:blipFill rotWithShape="1">
          <a:blip r:embed="rId7">
            <a:alphaModFix/>
          </a:blip>
          <a:srcRect b="0" l="37011" r="0" t="0"/>
          <a:stretch/>
        </p:blipFill>
        <p:spPr>
          <a:xfrm>
            <a:off x="918350" y="832500"/>
            <a:ext cx="785646" cy="44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1275" y="826300"/>
            <a:ext cx="445565" cy="5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90973" y="857149"/>
            <a:ext cx="445575" cy="48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44363" y="855000"/>
            <a:ext cx="513609" cy="44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544900" y="779384"/>
            <a:ext cx="816825" cy="464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174400" y="950556"/>
            <a:ext cx="816823" cy="274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116100" y="839763"/>
            <a:ext cx="1183600" cy="44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501625" y="809075"/>
            <a:ext cx="513600" cy="5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2"/>
          <p:cNvPicPr preferRelativeResize="0"/>
          <p:nvPr/>
        </p:nvPicPr>
        <p:blipFill rotWithShape="1">
          <a:blip r:embed="rId15">
            <a:alphaModFix/>
          </a:blip>
          <a:srcRect b="22239" l="10792" r="12011" t="23519"/>
          <a:stretch/>
        </p:blipFill>
        <p:spPr>
          <a:xfrm>
            <a:off x="7131348" y="809253"/>
            <a:ext cx="661731" cy="46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2"/>
          <p:cNvSpPr/>
          <p:nvPr/>
        </p:nvSpPr>
        <p:spPr>
          <a:xfrm>
            <a:off x="159126" y="194000"/>
            <a:ext cx="273900" cy="273900"/>
          </a:xfrm>
          <a:prstGeom prst="ellipse">
            <a:avLst/>
          </a:prstGeom>
          <a:solidFill>
            <a:srgbClr val="00AA1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B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3"/>
          <p:cNvSpPr/>
          <p:nvPr/>
        </p:nvSpPr>
        <p:spPr>
          <a:xfrm>
            <a:off x="4651336" y="1552303"/>
            <a:ext cx="3878400" cy="3098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3"/>
          <p:cNvSpPr/>
          <p:nvPr/>
        </p:nvSpPr>
        <p:spPr>
          <a:xfrm>
            <a:off x="519500" y="1552303"/>
            <a:ext cx="3878400" cy="3098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8" name="Google Shape;268;p33"/>
          <p:cNvPicPr preferRelativeResize="0"/>
          <p:nvPr/>
        </p:nvPicPr>
        <p:blipFill rotWithShape="1">
          <a:blip r:embed="rId3">
            <a:alphaModFix/>
          </a:blip>
          <a:srcRect b="3890" l="3220" r="-3219" t="-3889"/>
          <a:stretch/>
        </p:blipFill>
        <p:spPr>
          <a:xfrm>
            <a:off x="4727177" y="2593769"/>
            <a:ext cx="3726900" cy="19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3"/>
          <p:cNvSpPr/>
          <p:nvPr/>
        </p:nvSpPr>
        <p:spPr>
          <a:xfrm>
            <a:off x="985411" y="1322813"/>
            <a:ext cx="3184200" cy="504600"/>
          </a:xfrm>
          <a:prstGeom prst="roundRect">
            <a:avLst>
              <a:gd fmla="val 16667" name="adj"/>
            </a:avLst>
          </a:prstGeom>
          <a:solidFill>
            <a:srgbClr val="00AA1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7145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GoRide </a:t>
            </a:r>
            <a:r>
              <a:rPr i="1" lang="en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Instant </a:t>
            </a:r>
            <a:r>
              <a:rPr lang="en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dan Pick-up </a:t>
            </a:r>
            <a:endParaRPr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17145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Points in Transport Hubs</a:t>
            </a:r>
            <a:endParaRPr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270" name="Google Shape;270;p33"/>
          <p:cNvSpPr/>
          <p:nvPr/>
        </p:nvSpPr>
        <p:spPr>
          <a:xfrm>
            <a:off x="5166400" y="1322825"/>
            <a:ext cx="2962200" cy="504600"/>
          </a:xfrm>
          <a:prstGeom prst="roundRect">
            <a:avLst>
              <a:gd fmla="val 16667" name="adj"/>
            </a:avLst>
          </a:prstGeom>
          <a:solidFill>
            <a:srgbClr val="00AA1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Trusted Partner Service </a:t>
            </a:r>
            <a:endParaRPr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with J3K Campaign</a:t>
            </a:r>
            <a:endParaRPr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271" name="Google Shape;271;p33"/>
          <p:cNvPicPr preferRelativeResize="0"/>
          <p:nvPr/>
        </p:nvPicPr>
        <p:blipFill rotWithShape="1">
          <a:blip r:embed="rId4">
            <a:alphaModFix/>
          </a:blip>
          <a:srcRect b="38722" l="47357" r="38483" t="27185"/>
          <a:stretch/>
        </p:blipFill>
        <p:spPr>
          <a:xfrm>
            <a:off x="5275525" y="2022325"/>
            <a:ext cx="592200" cy="591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72" name="Google Shape;272;p33"/>
          <p:cNvPicPr preferRelativeResize="0"/>
          <p:nvPr/>
        </p:nvPicPr>
        <p:blipFill rotWithShape="1">
          <a:blip r:embed="rId4">
            <a:alphaModFix/>
          </a:blip>
          <a:srcRect b="40855" l="62203" r="22689" t="26733"/>
          <a:stretch/>
        </p:blipFill>
        <p:spPr>
          <a:xfrm>
            <a:off x="6267400" y="2001777"/>
            <a:ext cx="612000" cy="582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73" name="Google Shape;273;p33"/>
          <p:cNvPicPr preferRelativeResize="0"/>
          <p:nvPr/>
        </p:nvPicPr>
        <p:blipFill rotWithShape="1">
          <a:blip r:embed="rId4">
            <a:alphaModFix/>
          </a:blip>
          <a:srcRect b="40618" l="78295" r="6881" t="27098"/>
          <a:stretch/>
        </p:blipFill>
        <p:spPr>
          <a:xfrm>
            <a:off x="7279201" y="2001777"/>
            <a:ext cx="612000" cy="591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74" name="Google Shape;274;p33"/>
          <p:cNvSpPr/>
          <p:nvPr/>
        </p:nvSpPr>
        <p:spPr>
          <a:xfrm>
            <a:off x="751500" y="1208950"/>
            <a:ext cx="698400" cy="698100"/>
          </a:xfrm>
          <a:prstGeom prst="ellipse">
            <a:avLst/>
          </a:prstGeom>
          <a:solidFill>
            <a:srgbClr val="FBBC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275" name="Google Shape;275;p33"/>
          <p:cNvSpPr txBox="1"/>
          <p:nvPr/>
        </p:nvSpPr>
        <p:spPr>
          <a:xfrm>
            <a:off x="519500" y="76200"/>
            <a:ext cx="86862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Gojek Service Innovations Provide Ease and Safety for Public Transport Users</a:t>
            </a:r>
            <a:endParaRPr sz="20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276" name="Google Shape;276;p33"/>
          <p:cNvSpPr txBox="1"/>
          <p:nvPr/>
        </p:nvSpPr>
        <p:spPr>
          <a:xfrm>
            <a:off x="551325" y="632950"/>
            <a:ext cx="8250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The </a:t>
            </a:r>
            <a:r>
              <a:rPr i="1" lang="en" sz="1200">
                <a:solidFill>
                  <a:srgbClr val="00AA13"/>
                </a:solidFill>
                <a:latin typeface="Proxima Nova"/>
                <a:ea typeface="Proxima Nova"/>
                <a:cs typeface="Proxima Nova"/>
                <a:sym typeface="Proxima Nova"/>
              </a:rPr>
              <a:t>safety, hygiene and health</a:t>
            </a:r>
            <a:r>
              <a:rPr i="1"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of Gojek partners and users are top priorities amid the adaptation of new habits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77" name="Google Shape;27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4665" y="1266400"/>
            <a:ext cx="592082" cy="583209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3"/>
          <p:cNvSpPr/>
          <p:nvPr/>
        </p:nvSpPr>
        <p:spPr>
          <a:xfrm>
            <a:off x="4975825" y="1217838"/>
            <a:ext cx="698400" cy="698100"/>
          </a:xfrm>
          <a:prstGeom prst="ellipse">
            <a:avLst/>
          </a:prstGeom>
          <a:solidFill>
            <a:srgbClr val="FBBC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279" name="Google Shape;27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8987" y="1275282"/>
            <a:ext cx="592082" cy="583209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3"/>
          <p:cNvSpPr/>
          <p:nvPr/>
        </p:nvSpPr>
        <p:spPr>
          <a:xfrm>
            <a:off x="2808450" y="1983975"/>
            <a:ext cx="1361100" cy="2489700"/>
          </a:xfrm>
          <a:prstGeom prst="roundRect">
            <a:avLst>
              <a:gd fmla="val 8145" name="adj"/>
            </a:avLst>
          </a:prstGeom>
          <a:noFill/>
          <a:ln cap="flat" cmpd="sng" w="2857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3"/>
          <p:cNvSpPr txBox="1"/>
          <p:nvPr/>
        </p:nvSpPr>
        <p:spPr>
          <a:xfrm>
            <a:off x="3216251" y="2056125"/>
            <a:ext cx="715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latin typeface="Roboto"/>
                <a:ea typeface="Roboto"/>
                <a:cs typeface="Roboto"/>
                <a:sym typeface="Roboto"/>
              </a:rPr>
              <a:t>Physical Distancing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2" name="Google Shape;282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10521" y="2079794"/>
            <a:ext cx="322092" cy="322092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3"/>
          <p:cNvSpPr txBox="1"/>
          <p:nvPr/>
        </p:nvSpPr>
        <p:spPr>
          <a:xfrm>
            <a:off x="3196553" y="2509014"/>
            <a:ext cx="9732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latin typeface="Roboto"/>
                <a:ea typeface="Roboto"/>
                <a:cs typeface="Roboto"/>
                <a:sym typeface="Roboto"/>
              </a:rPr>
              <a:t>Temperature Check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4" name="Google Shape;284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10521" y="2536121"/>
            <a:ext cx="322092" cy="322092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3"/>
          <p:cNvSpPr txBox="1"/>
          <p:nvPr/>
        </p:nvSpPr>
        <p:spPr>
          <a:xfrm>
            <a:off x="3233776" y="2981850"/>
            <a:ext cx="6984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latin typeface="Roboto"/>
                <a:ea typeface="Roboto"/>
                <a:cs typeface="Roboto"/>
                <a:sym typeface="Roboto"/>
              </a:rPr>
              <a:t>Hand Sanitizer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6" name="Google Shape;286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10521" y="3018013"/>
            <a:ext cx="322092" cy="322092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3"/>
          <p:cNvSpPr txBox="1"/>
          <p:nvPr/>
        </p:nvSpPr>
        <p:spPr>
          <a:xfrm>
            <a:off x="3233251" y="3477525"/>
            <a:ext cx="7845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latin typeface="Roboto"/>
                <a:ea typeface="Roboto"/>
                <a:cs typeface="Roboto"/>
                <a:sym typeface="Roboto"/>
              </a:rPr>
              <a:t>Mask Distribution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8" name="Google Shape;288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10521" y="3526988"/>
            <a:ext cx="322092" cy="322092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3"/>
          <p:cNvSpPr txBox="1"/>
          <p:nvPr/>
        </p:nvSpPr>
        <p:spPr>
          <a:xfrm>
            <a:off x="3192575" y="3987675"/>
            <a:ext cx="9771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latin typeface="Roboto"/>
                <a:ea typeface="Roboto"/>
                <a:cs typeface="Roboto"/>
                <a:sym typeface="Roboto"/>
              </a:rPr>
              <a:t>Disinfect Helmet &amp; Door Handle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0" name="Google Shape;290;p3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973800" y="4063698"/>
            <a:ext cx="276300" cy="2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3"/>
          <p:cNvPicPr preferRelativeResize="0"/>
          <p:nvPr/>
        </p:nvPicPr>
        <p:blipFill rotWithShape="1">
          <a:blip r:embed="rId12">
            <a:alphaModFix/>
          </a:blip>
          <a:srcRect b="0" l="27520" r="0" t="8858"/>
          <a:stretch/>
        </p:blipFill>
        <p:spPr>
          <a:xfrm>
            <a:off x="1852559" y="3671871"/>
            <a:ext cx="833073" cy="77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3"/>
          <p:cNvPicPr preferRelativeResize="0"/>
          <p:nvPr/>
        </p:nvPicPr>
        <p:blipFill rotWithShape="1">
          <a:blip r:embed="rId13">
            <a:alphaModFix/>
          </a:blip>
          <a:srcRect b="14273" l="5704" r="0" t="0"/>
          <a:stretch/>
        </p:blipFill>
        <p:spPr>
          <a:xfrm>
            <a:off x="719247" y="3671825"/>
            <a:ext cx="1083816" cy="78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3"/>
          <p:cNvPicPr preferRelativeResize="0"/>
          <p:nvPr/>
        </p:nvPicPr>
        <p:blipFill rotWithShape="1">
          <a:blip r:embed="rId14">
            <a:alphaModFix/>
          </a:blip>
          <a:srcRect b="4030" l="0" r="0" t="0"/>
          <a:stretch/>
        </p:blipFill>
        <p:spPr>
          <a:xfrm>
            <a:off x="719247" y="1983969"/>
            <a:ext cx="1961100" cy="16329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</p:pic>
      <p:sp>
        <p:nvSpPr>
          <p:cNvPr id="294" name="Google Shape;294;p33"/>
          <p:cNvSpPr/>
          <p:nvPr/>
        </p:nvSpPr>
        <p:spPr>
          <a:xfrm>
            <a:off x="159126" y="194000"/>
            <a:ext cx="273900" cy="273900"/>
          </a:xfrm>
          <a:prstGeom prst="ellipse">
            <a:avLst/>
          </a:prstGeom>
          <a:solidFill>
            <a:srgbClr val="00AA1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C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6850" y="1870850"/>
            <a:ext cx="1297925" cy="134155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4"/>
          <p:cNvSpPr txBox="1"/>
          <p:nvPr/>
        </p:nvSpPr>
        <p:spPr>
          <a:xfrm>
            <a:off x="338400" y="3212400"/>
            <a:ext cx="4891200" cy="123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9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#</a:t>
            </a:r>
            <a:r>
              <a:rPr b="1" lang="en" sz="29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ThereIsAlwaysAWay</a:t>
            </a:r>
            <a:endParaRPr b="1" i="0" sz="2900" u="none" cap="none" strike="noStrik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2" name="Google Shape;302;p34"/>
          <p:cNvSpPr txBox="1"/>
          <p:nvPr/>
        </p:nvSpPr>
        <p:spPr>
          <a:xfrm>
            <a:off x="824287" y="697788"/>
            <a:ext cx="4348200" cy="123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" sz="29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  Thank You</a:t>
            </a:r>
            <a:endParaRPr b="1" i="0" sz="2900" u="none" cap="none" strike="noStrik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