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9"/>
  </p:notesMasterIdLst>
  <p:sldIdLst>
    <p:sldId id="263" r:id="rId3"/>
    <p:sldId id="258" r:id="rId4"/>
    <p:sldId id="262" r:id="rId5"/>
    <p:sldId id="261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77BE9C"/>
    <a:srgbClr val="3A4A6A"/>
    <a:srgbClr val="8DD8CE"/>
    <a:srgbClr val="0F5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/>
    <p:restoredTop sz="82553"/>
  </p:normalViewPr>
  <p:slideViewPr>
    <p:cSldViewPr snapToGrid="0" snapToObjects="1">
      <p:cViewPr varScale="1">
        <p:scale>
          <a:sx n="80" d="100"/>
          <a:sy n="80" d="100"/>
        </p:scale>
        <p:origin x="1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BC41D-B1B8-B549-A6B8-E3505F15E151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84BF-CFB3-E242-8A4F-DAD541E75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Grafis</a:t>
            </a:r>
            <a:r>
              <a:rPr lang="en-US" sz="1200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: https://feature.undp.org/the-way-we-live-now/?utm_campaign=cities2020&amp;utm_medium=homepage&amp;utm_source=web#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41AA-6196-435A-BC6B-3DC166FDBF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digital </a:t>
            </a:r>
            <a:r>
              <a:rPr lang="en-US" dirty="0" err="1"/>
              <a:t>memperkokoh</a:t>
            </a:r>
            <a:r>
              <a:rPr lang="en-US" dirty="0"/>
              <a:t> SPBE.</a:t>
            </a:r>
          </a:p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digital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, </a:t>
            </a:r>
            <a:r>
              <a:rPr lang="en-US" dirty="0" err="1"/>
              <a:t>regulasi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 SDM digital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sektor-sektor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digital,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</a:t>
            </a:r>
          </a:p>
          <a:p>
            <a:r>
              <a:rPr lang="en-US" dirty="0"/>
              <a:t>SPBE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data yang </a:t>
            </a:r>
            <a:r>
              <a:rPr lang="en-US" dirty="0" err="1"/>
              <a:t>handal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dipertanggungjawabkan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SDI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0B1C575A-FA3C-4170-BDE2-E20A38399392}" type="slidenum">
              <a:rPr lang="en-US" sz="1400">
                <a:solidFill>
                  <a:srgbClr val="6E6F73"/>
                </a:solidFill>
                <a:latin typeface="Trebuchet MS"/>
                <a:sym typeface="Arial"/>
              </a:rPr>
              <a:pPr algn="r">
                <a:defRPr/>
              </a:pPr>
              <a:t>2</a:t>
            </a:fld>
            <a:endParaRPr lang="en-US" sz="1400" dirty="0">
              <a:solidFill>
                <a:srgbClr val="6E6F73"/>
              </a:solidFill>
              <a:latin typeface="Trebuchet M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4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8C28BBC-29E1-244E-A3C1-254F0E79899C}" type="slidenum">
              <a:rPr lang="en-US" sz="14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4</a:t>
            </a:fld>
            <a:endParaRPr lang="en-US" sz="14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8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Grafis</a:t>
            </a:r>
            <a:r>
              <a:rPr lang="en-US" sz="1200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: https://feature.undp.org/the-way-we-live-now/?utm_campaign=cities2020&amp;utm_medium=homepage&amp;utm_source=web#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41AA-6196-435A-BC6B-3DC166FDBF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1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bappenas">
            <a:extLst>
              <a:ext uri="{FF2B5EF4-FFF2-40B4-BE49-F238E27FC236}">
                <a16:creationId xmlns="" xmlns:a16="http://schemas.microsoft.com/office/drawing/2014/main" id="{D1F19205-776C-4B12-8D9A-401A92624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326" y="187541"/>
            <a:ext cx="734751" cy="73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B7E13BF-9345-4AF9-909E-12E79EFF2AD7}"/>
              </a:ext>
            </a:extLst>
          </p:cNvPr>
          <p:cNvSpPr txBox="1">
            <a:spLocks/>
          </p:cNvSpPr>
          <p:nvPr userDrawn="1"/>
        </p:nvSpPr>
        <p:spPr>
          <a:xfrm>
            <a:off x="94488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Slide - </a:t>
            </a:r>
            <a:fld id="{3344F34B-7969-4253-974F-5B9E83F37CF0}" type="slidenum">
              <a:rPr lang="en-US" b="0" smtClean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pPr/>
              <a:t>‹#›</a:t>
            </a:fld>
            <a:endParaRPr lang="en-US" b="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88147" y="2573981"/>
            <a:ext cx="2340804" cy="2855271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bg1">
                    <a:alpha val="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45" y="619124"/>
            <a:ext cx="4526723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902786" y="2842898"/>
            <a:ext cx="458183" cy="458183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#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902786" y="3845119"/>
            <a:ext cx="1911527" cy="909024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661861" y="2842898"/>
            <a:ext cx="458183" cy="458183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#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23"/>
          </p:nvPr>
        </p:nvSpPr>
        <p:spPr>
          <a:xfrm>
            <a:off x="3661861" y="3845119"/>
            <a:ext cx="1911527" cy="909024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420935" y="2842898"/>
            <a:ext cx="458183" cy="458183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#</a:t>
            </a:r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25"/>
          </p:nvPr>
        </p:nvSpPr>
        <p:spPr>
          <a:xfrm>
            <a:off x="6420935" y="3845119"/>
            <a:ext cx="1911527" cy="909024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9180010" y="2839722"/>
            <a:ext cx="458183" cy="458183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#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9180010" y="3841944"/>
            <a:ext cx="1911527" cy="909024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3447222" y="2573981"/>
            <a:ext cx="2340804" cy="2855271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bg1">
                    <a:alpha val="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.</a:t>
            </a:r>
            <a:endParaRPr lang="en-US"/>
          </a:p>
        </p:txBody>
      </p:sp>
      <p:sp>
        <p:nvSpPr>
          <p:cNvPr id="46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6206297" y="2573981"/>
            <a:ext cx="2340804" cy="2855271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bg1">
                    <a:alpha val="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.</a:t>
            </a:r>
            <a:endParaRPr lang="en-US"/>
          </a:p>
        </p:txBody>
      </p:sp>
      <p:sp>
        <p:nvSpPr>
          <p:cNvPr id="47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8965371" y="2573981"/>
            <a:ext cx="2340804" cy="2855271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>
                <a:solidFill>
                  <a:schemeClr val="bg1">
                    <a:alpha val="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.</a:t>
            </a:r>
            <a:endParaRPr lang="en-US"/>
          </a:p>
        </p:txBody>
      </p:sp>
      <p:sp>
        <p:nvSpPr>
          <p:cNvPr id="2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14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2"/>
          <p:cNvSpPr/>
          <p:nvPr/>
        </p:nvSpPr>
        <p:spPr>
          <a:xfrm>
            <a:off x="11724520" y="6666705"/>
            <a:ext cx="430000" cy="198400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txBody>
          <a:bodyPr spcFirstLastPara="1" wrap="square" lIns="26967" tIns="26967" rIns="26967" bIns="26967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/>
              <a:buNone/>
            </a:pPr>
            <a:endParaRPr sz="13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6666705"/>
            <a:ext cx="10972228" cy="1984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2"/>
          <p:cNvSpPr/>
          <p:nvPr/>
        </p:nvSpPr>
        <p:spPr>
          <a:xfrm>
            <a:off x="11028324" y="6666705"/>
            <a:ext cx="290400" cy="198400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txBody>
          <a:bodyPr spcFirstLastPara="1" wrap="square" lIns="82833" tIns="41400" rIns="82833" bIns="414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/>
              <a:buNone/>
            </a:pPr>
            <a:endParaRPr sz="13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2"/>
          <p:cNvSpPr/>
          <p:nvPr/>
        </p:nvSpPr>
        <p:spPr>
          <a:xfrm>
            <a:off x="11376419" y="6666705"/>
            <a:ext cx="292000" cy="198400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txBody>
          <a:bodyPr spcFirstLastPara="1" wrap="square" lIns="82833" tIns="41400" rIns="82833" bIns="414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/>
              <a:buNone/>
            </a:pPr>
            <a:endParaRPr sz="13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8888" y="76232"/>
            <a:ext cx="794005" cy="78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433" y="122481"/>
            <a:ext cx="500691" cy="5188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2"/>
          <p:cNvSpPr txBox="1"/>
          <p:nvPr/>
        </p:nvSpPr>
        <p:spPr>
          <a:xfrm>
            <a:off x="154433" y="617939"/>
            <a:ext cx="688400" cy="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33" tIns="41400" rIns="82833" bIns="41400" anchor="t" anchorCtr="0">
            <a:noAutofit/>
          </a:bodyPr>
          <a:lstStyle/>
          <a:p>
            <a:pPr algn="ctr">
              <a:lnSpc>
                <a:spcPct val="96551"/>
              </a:lnSpc>
              <a:buClr>
                <a:srgbClr val="000000"/>
              </a:buClr>
              <a:buSzPts val="500"/>
              <a:buFont typeface="Arial"/>
              <a:buNone/>
            </a:pPr>
            <a:r>
              <a:rPr lang="en" sz="667" b="1" kern="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REPUBLIK INDONESIA</a:t>
            </a:r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2"/>
          <p:cNvSpPr txBox="1">
            <a:spLocks noGrp="1"/>
          </p:cNvSpPr>
          <p:nvPr>
            <p:ph type="title"/>
          </p:nvPr>
        </p:nvSpPr>
        <p:spPr>
          <a:xfrm>
            <a:off x="1003399" y="5877"/>
            <a:ext cx="10189600" cy="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  <a:defRPr sz="3200" b="1" i="0"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sldNum" idx="12"/>
          </p:nvPr>
        </p:nvSpPr>
        <p:spPr>
          <a:xfrm>
            <a:off x="11662667" y="6666705"/>
            <a:ext cx="483200" cy="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6DB1CBD4-7BE7-4833-889C-55174D02D6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7" imgW="526" imgH="526" progId="TCLayout.ActiveDocument.1">
                  <p:embed/>
                </p:oleObj>
              </mc:Choice>
              <mc:Fallback>
                <p:oleObj name="think-cell Slide" r:id="rId7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=""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>
              <a:buClr>
                <a:srgbClr val="000000"/>
              </a:buClr>
              <a:buFont typeface="Arial"/>
              <a:buNone/>
              <a:defRPr/>
            </a:pPr>
            <a:fld id="{4ABDCABE-3F10-B64C-92F1-862014417034}" type="slidenum">
              <a:rPr lang="id-ID" sz="9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pPr algn="r" defTabSz="610729"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id-ID" sz="900" kern="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="" xmlns:a16="http://schemas.microsoft.com/office/drawing/2014/main" id="{242E706C-B652-4B8D-8347-CE6D35DB7BB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159752" y="80089"/>
            <a:ext cx="4480560" cy="141577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id-ID"/>
              <a:t>Chapter › Topic</a:t>
            </a:r>
            <a:endParaRPr lang="id-ID" dirty="0"/>
          </a:p>
        </p:txBody>
      </p:sp>
      <p:sp>
        <p:nvSpPr>
          <p:cNvPr id="2" name="5. Source" hidden="1">
            <a:extLst>
              <a:ext uri="{FF2B5EF4-FFF2-40B4-BE49-F238E27FC236}">
                <a16:creationId xmlns="" xmlns:a16="http://schemas.microsoft.com/office/drawing/2014/main" id="{88DCB4EC-8101-466B-AE6F-92A215750DE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0"/>
            <a:ext cx="7277861" cy="13849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rPr lang="id-ID" sz="9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Source: ...</a:t>
            </a:r>
            <a:endParaRPr lang="id-ID" sz="9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3B7B6585-98AF-49E7-9A31-18F9D46AD6E6}" type="datetime1">
              <a:rPr lang="en-US" sz="1867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11/10/20</a:t>
            </a:fld>
            <a:endParaRPr lang="en-US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A8AA6E-E8D8-4A82-AD78-69A0DDFC27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65200" y="-35639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3600" b="1" dirty="0">
              <a:solidFill>
                <a:srgbClr val="808080">
                  <a:lumMod val="50000"/>
                </a:srgb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396240" y="579532"/>
            <a:ext cx="11399520" cy="369332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4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96">
              <a:buClr>
                <a:srgbClr val="000000"/>
              </a:buClr>
              <a:buFont typeface="Arial"/>
              <a:buNone/>
            </a:pPr>
            <a:endParaRPr lang="x-none" sz="612" kern="0" dirty="0">
              <a:solidFill>
                <a:srgbClr val="EEFF41"/>
              </a:solidFill>
              <a:cs typeface="Arial"/>
              <a:sym typeface="Arial"/>
            </a:endParaRPr>
          </a:p>
        </p:txBody>
      </p:sp>
      <p:sp>
        <p:nvSpPr>
          <p:cNvPr id="6" name="Date Placeholder 4" hidden="1">
            <a:extLst>
              <a:ext uri="{FF2B5EF4-FFF2-40B4-BE49-F238E27FC236}">
                <a16:creationId xmlns="" xmlns:a16="http://schemas.microsoft.com/office/drawing/2014/main" id="{0E8B16E4-F489-49FA-94AF-EA3EAE109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8307" y="6641719"/>
            <a:ext cx="674687" cy="12311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 algn="ctr">
              <a:defRPr lang="en-US" sz="800" baseline="0" smtClean="0">
                <a:solidFill>
                  <a:schemeClr val="accent6"/>
                </a:solidFill>
                <a:latin typeface="+mn-lt"/>
              </a:defRPr>
            </a:lvl1pPr>
          </a:lstStyle>
          <a:p>
            <a:pPr marL="447663" indent="-447663" defTabSz="1193830">
              <a:buClr>
                <a:srgbClr val="000000"/>
              </a:buClr>
            </a:pPr>
            <a:fld id="{B88903DB-6721-4BEC-9453-6E2A1B86B254}" type="datetime1">
              <a:rPr lang="mr-IN" kern="0" smtClean="0">
                <a:solidFill>
                  <a:srgbClr val="EEFF41"/>
                </a:solidFill>
                <a:ea typeface="Arial"/>
                <a:cs typeface="Arial"/>
                <a:sym typeface="Arial"/>
              </a:rPr>
              <a:pPr marL="447663" indent="-447663" defTabSz="1193830">
                <a:buClr>
                  <a:srgbClr val="000000"/>
                </a:buClr>
              </a:pPr>
              <a:t>10/11/20</a:t>
            </a:fld>
            <a:endParaRPr lang="mr-IN" kern="0" dirty="0">
              <a:solidFill>
                <a:srgbClr val="EEFF4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Footer Placeholder 5" hidden="1">
            <a:extLst>
              <a:ext uri="{FF2B5EF4-FFF2-40B4-BE49-F238E27FC236}">
                <a16:creationId xmlns="" xmlns:a16="http://schemas.microsoft.com/office/drawing/2014/main" id="{064A30B2-99B0-483B-A079-AA6265D28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8712" y="6641719"/>
            <a:ext cx="1059033" cy="12311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defRPr lang="en-US" sz="800" baseline="0" dirty="0">
                <a:solidFill>
                  <a:schemeClr val="accent6"/>
                </a:solidFill>
                <a:latin typeface="+mn-lt"/>
              </a:defRPr>
            </a:lvl1pPr>
          </a:lstStyle>
          <a:p>
            <a:pPr marL="447663" indent="-447663" defTabSz="1193830">
              <a:buClr>
                <a:srgbClr val="000000"/>
              </a:buClr>
            </a:pPr>
            <a:endParaRPr lang="de-DE" kern="0">
              <a:solidFill>
                <a:srgbClr val="EEFF41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6E87DD0-9DE6-4D77-B88B-5279DE40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682" y="205573"/>
            <a:ext cx="926987" cy="91677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B7E13BF-9345-4AF9-909E-12E79EFF2AD7}"/>
              </a:ext>
            </a:extLst>
          </p:cNvPr>
          <p:cNvSpPr txBox="1">
            <a:spLocks/>
          </p:cNvSpPr>
          <p:nvPr userDrawn="1"/>
        </p:nvSpPr>
        <p:spPr>
          <a:xfrm>
            <a:off x="94488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Slide - </a:t>
            </a:r>
            <a:fld id="{3344F34B-7969-4253-974F-5B9E83F37CF0}" type="slidenum">
              <a:rPr lang="en-US" b="0" smtClean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pPr/>
              <a:t>‹#›</a:t>
            </a:fld>
            <a:endParaRPr lang="en-US" b="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FEB80F-B166-447F-9D33-15794422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A3D921-863A-4837-8620-C0D57BFD4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AE3BB1-9129-427E-8D8A-2BE34370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28E9CF-DFFA-43A0-ABDB-5553B0C7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5D24-BF08-440D-8679-B3F394A5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30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FEB80F-B166-447F-9D33-15794422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A3D921-863A-4837-8620-C0D57BFD4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AE3BB1-9129-427E-8D8A-2BE34370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28E9CF-DFFA-43A0-ABDB-5553B0C7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5D24-BF08-440D-8679-B3F394A5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62DDA-DF5B-43D0-A54F-D8B7EDD4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C2B460-37ED-4D09-9C47-98D4782D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8BC56-4810-4B32-B050-1E91518C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921653-2373-4383-9BDC-69739936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F01E58-19A5-4730-876E-B259D019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C99DA-2526-4DD2-975E-C4F71BBA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E81F45-F8E4-4A86-A82A-4111AB40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2B39BC-2CA1-4FCF-A1E9-88135FCC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21996F-55D9-4594-BDFC-75D1E05B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E0C54-47D7-4ADD-A6C8-B4D2ABA3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E8F8E-B1BC-40BA-915F-F320971C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73F69C-5F47-4AD1-85AC-00D79010D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AF9727-C69F-432A-86D0-1742160D8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6AA29-5A14-42F2-842F-90E1E20D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D7C6C1-9D58-4A2E-A031-752C5501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A743A4-1B2E-4D85-B268-1185603B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40ADB-6765-4D32-A546-6C082B58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328A26-3851-40B4-B0C8-81B08FE0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BF1879-94C4-415E-B88E-F8BFF5D75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77865A-80CB-4CAB-B2D9-48750AE25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6367AD0-8983-498C-8D7D-8A942DFD9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32A850F-517C-45B9-8359-96D04453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F748F5-C160-49D3-A736-5122A6A2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3CCE68-22F4-4A8D-BB3F-7267EB96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6D2C41-C3EB-4CDB-9851-23FFB71E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187C6A-9030-4046-A5CC-46405898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A53AFD-91BC-4F16-A32C-B1DC0158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65D39C-DF13-4116-9048-C8ACC48B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3D0F1A-324C-40A3-9034-06CB9037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5B7EA6-B8D5-40DC-955D-25660DDD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FA042B-9378-42D4-89CB-205DBF1E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EC323-C90D-4E51-AC8E-A7011339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EA33D8-E89D-46E0-A4C7-E3AD5A84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4C6CA9-4E83-42B1-B35F-A4F1292C1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29240D-E597-4DA6-ACBE-FF9850C6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5259CE-B07E-4059-AC72-DDEBF333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CA17AA-7765-4395-AAD4-63E7FF4A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C2F78-6922-477A-BFA3-7C64E947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8E6299-C02C-4F2A-90D6-51E77EC3D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2BC730-3DA8-49C3-BD6C-4B24C6C04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E805C1-7104-44ED-92ED-5921A29D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0803EB-B923-4EF9-AA0A-9F0E7FCD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18873C-FAEA-4D75-ACE5-FE8D6D4B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DD74B-BDC1-4799-B25A-349DF090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02A17E-373F-4A3D-8AC8-6DD87DB7E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7C6359-6F54-4683-AD94-64CCF8AE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DC275F-AE52-445F-8E8E-3C70E359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566247-9CEB-4EAC-BFBB-F8ED811E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287083B-BA95-4161-9874-D0C8DBE9A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821647-35E0-47BE-83F8-485CF1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86D0BA-E6E4-47B5-A52F-676C17D2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87C9CC-3EEA-4260-B28F-D7418CAF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68453C-A631-43CF-8748-E108B902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100" y="6372229"/>
            <a:ext cx="447717" cy="254999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59207AA5-53AA-446C-8E9B-B0A2C92BE8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CDE54BE-80F1-475E-89D8-1EA6B2E5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45" y="652137"/>
            <a:ext cx="6836623" cy="756939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325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100" y="6372226"/>
            <a:ext cx="447717" cy="254999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59207AA5-53AA-446C-8E9B-B0A2C92BE8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Image result for logo bappenas">
            <a:extLst>
              <a:ext uri="{FF2B5EF4-FFF2-40B4-BE49-F238E27FC236}">
                <a16:creationId xmlns="" xmlns:a16="http://schemas.microsoft.com/office/drawing/2014/main" id="{D1F19205-776C-4B12-8D9A-401A92624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326" y="187541"/>
            <a:ext cx="734751" cy="73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45" y="6356351"/>
            <a:ext cx="7472155" cy="365124"/>
          </a:xfrm>
          <a:prstGeom prst="rect">
            <a:avLst/>
          </a:prstGeom>
        </p:spPr>
        <p:txBody>
          <a:bodyPr lIns="0" anchor="b"/>
          <a:lstStyle>
            <a:lvl1pPr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id-ID" kern="0" dirty="0">
              <a:solidFill>
                <a:srgbClr val="000000">
                  <a:lumMod val="50000"/>
                  <a:lumOff val="50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8147" y="619124"/>
            <a:ext cx="10815707" cy="876301"/>
          </a:xfrm>
          <a:prstGeom prst="rect">
            <a:avLst/>
          </a:prstGeom>
        </p:spPr>
        <p:txBody>
          <a:bodyPr lIns="0" rIns="0" anchor="t"/>
          <a:lstStyle>
            <a:lvl1pPr>
              <a:defRPr sz="3600" b="1" spc="-100" baseline="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8147" y="476251"/>
            <a:ext cx="559629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69EB0E5-599B-4BB3-A164-0762FEB8A7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 kern="0">
                <a:solidFill>
                  <a:srgbClr val="000000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59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1DD01E-4DA6-4587-90BC-A17EFB3D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2B07CD-15D0-42D9-B5F1-6F379B3DB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CA4452-142B-4547-AE5F-24B2E3B61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2B4F-8DEE-4311-A7BC-21D16705D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6A28AC-A86F-4627-A169-8C9A21782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79D1B8-9562-42EB-A66A-587AA822E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4082-57B1-41AD-9D91-4E3D3E232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emf"/><Relationship Id="rId8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microsoft.com/office/2007/relationships/hdphoto" Target="../media/hdphoto2.wdp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https://feature.undp.org/the-way-we-live-now/images/buildings-homepage-large.png">
            <a:extLst>
              <a:ext uri="{FF2B5EF4-FFF2-40B4-BE49-F238E27FC236}">
                <a16:creationId xmlns="" xmlns:a16="http://schemas.microsoft.com/office/drawing/2014/main" id="{D3EAC7FE-30A5-4646-9B7D-FA1967EA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3963"/>
            <a:ext cx="1219200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A1D075FE-C8A4-48E5-A047-993EAF209DA6}"/>
              </a:ext>
            </a:extLst>
          </p:cNvPr>
          <p:cNvSpPr txBox="1">
            <a:spLocks/>
          </p:cNvSpPr>
          <p:nvPr/>
        </p:nvSpPr>
        <p:spPr>
          <a:xfrm>
            <a:off x="1561936" y="2174927"/>
            <a:ext cx="8847445" cy="163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Myriad Pro" charset="0"/>
                <a:ea typeface="Myriad Pro" charset="0"/>
                <a:cs typeface="Myriad Pro" charset="0"/>
              </a:rPr>
              <a:t>AI Technology for National Priority Sectors </a:t>
            </a:r>
          </a:p>
          <a:p>
            <a:r>
              <a:rPr lang="en-US" sz="2800" b="1" dirty="0">
                <a:solidFill>
                  <a:srgbClr val="002060"/>
                </a:solidFill>
                <a:latin typeface="Myriad Pro" charset="0"/>
                <a:ea typeface="Myriad Pro" charset="0"/>
                <a:cs typeface="Myriad Pro" charset="0"/>
              </a:rPr>
              <a:t>(Government and Smart City)</a:t>
            </a:r>
            <a:endParaRPr lang="en-US" sz="2800" b="1" dirty="0">
              <a:solidFill>
                <a:prstClr val="whit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141D208C-D8D3-4051-B085-9A792CCCB79F}"/>
              </a:ext>
            </a:extLst>
          </p:cNvPr>
          <p:cNvSpPr txBox="1">
            <a:spLocks/>
          </p:cNvSpPr>
          <p:nvPr/>
        </p:nvSpPr>
        <p:spPr>
          <a:xfrm>
            <a:off x="1561937" y="3794785"/>
            <a:ext cx="7106074" cy="726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F5176"/>
                </a:solidFill>
                <a:latin typeface="Myriad Pro" charset="0"/>
                <a:ea typeface="Myriad Pro" charset="0"/>
                <a:cs typeface="Myriad Pro" charset="0"/>
              </a:rPr>
              <a:t>Rudy S. </a:t>
            </a:r>
            <a:r>
              <a:rPr lang="en-US" sz="2000" b="1" dirty="0" err="1">
                <a:solidFill>
                  <a:srgbClr val="0F5176"/>
                </a:solidFill>
                <a:latin typeface="Myriad Pro" charset="0"/>
                <a:ea typeface="Myriad Pro" charset="0"/>
                <a:cs typeface="Myriad Pro" charset="0"/>
              </a:rPr>
              <a:t>Prawiradinata</a:t>
            </a:r>
            <a:endParaRPr lang="en-US" sz="2000" b="1" dirty="0">
              <a:solidFill>
                <a:srgbClr val="0F5176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sz="1600" dirty="0">
                <a:solidFill>
                  <a:srgbClr val="0F5176"/>
                </a:solidFill>
                <a:latin typeface="Myriad Pro" charset="0"/>
                <a:ea typeface="Myriad Pro" charset="0"/>
                <a:cs typeface="Myriad Pro" charset="0"/>
              </a:rPr>
              <a:t>Deputy Minister of National Development Planning for Regional Development</a:t>
            </a:r>
          </a:p>
          <a:p>
            <a:endParaRPr lang="en-US" sz="1600" dirty="0">
              <a:solidFill>
                <a:srgbClr val="0F5176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48A95EA-74DF-4BA0-AC92-D5A6EC584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22" y="274099"/>
            <a:ext cx="793420" cy="78467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5B39989-C0D3-40A8-8AFB-AB64430BA071}"/>
              </a:ext>
            </a:extLst>
          </p:cNvPr>
          <p:cNvSpPr/>
          <p:nvPr/>
        </p:nvSpPr>
        <p:spPr>
          <a:xfrm>
            <a:off x="1561938" y="4613913"/>
            <a:ext cx="1807563" cy="30714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3CCF168-13F8-46ED-921B-21E032E47E57}"/>
              </a:ext>
            </a:extLst>
          </p:cNvPr>
          <p:cNvSpPr/>
          <p:nvPr/>
        </p:nvSpPr>
        <p:spPr>
          <a:xfrm>
            <a:off x="1637296" y="4613912"/>
            <a:ext cx="2133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Myriad Pro" charset="0"/>
                <a:ea typeface="Myriad Pro" charset="0"/>
                <a:cs typeface="Myriad Pro" charset="0"/>
              </a:rPr>
              <a:t>12 November 2020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32ED86A-7AFC-4BC6-A86A-395750C7C244}"/>
              </a:ext>
            </a:extLst>
          </p:cNvPr>
          <p:cNvGrpSpPr/>
          <p:nvPr/>
        </p:nvGrpSpPr>
        <p:grpSpPr>
          <a:xfrm>
            <a:off x="-240634" y="6785811"/>
            <a:ext cx="12673267" cy="91440"/>
            <a:chOff x="-240633" y="6689558"/>
            <a:chExt cx="12673266" cy="168442"/>
          </a:xfrm>
        </p:grpSpPr>
        <p:sp>
          <p:nvSpPr>
            <p:cNvPr id="29" name="Rectangle: Rounded Corners 55">
              <a:extLst>
                <a:ext uri="{FF2B5EF4-FFF2-40B4-BE49-F238E27FC236}">
                  <a16:creationId xmlns="" xmlns:a16="http://schemas.microsoft.com/office/drawing/2014/main" id="{3869EFF2-A965-4874-97BA-813574AA6E49}"/>
                </a:ext>
              </a:extLst>
            </p:cNvPr>
            <p:cNvSpPr/>
            <p:nvPr/>
          </p:nvSpPr>
          <p:spPr>
            <a:xfrm>
              <a:off x="3148263" y="6689558"/>
              <a:ext cx="5895474" cy="168442"/>
            </a:xfrm>
            <a:prstGeom prst="roundRect">
              <a:avLst>
                <a:gd name="adj" fmla="val 50000"/>
              </a:avLst>
            </a:prstGeom>
            <a:solidFill>
              <a:srgbClr val="44C1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30" name="Rectangle: Rounded Corners 56">
              <a:extLst>
                <a:ext uri="{FF2B5EF4-FFF2-40B4-BE49-F238E27FC236}">
                  <a16:creationId xmlns="" xmlns:a16="http://schemas.microsoft.com/office/drawing/2014/main" id="{2622581B-ACF7-45EA-AED4-D22645C3C773}"/>
                </a:ext>
              </a:extLst>
            </p:cNvPr>
            <p:cNvSpPr/>
            <p:nvPr/>
          </p:nvSpPr>
          <p:spPr>
            <a:xfrm>
              <a:off x="-240633" y="6689558"/>
              <a:ext cx="3188369" cy="168442"/>
            </a:xfrm>
            <a:prstGeom prst="roundRect">
              <a:avLst>
                <a:gd name="adj" fmla="val 50000"/>
              </a:avLst>
            </a:prstGeom>
            <a:solidFill>
              <a:srgbClr val="0445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462F6EF8-97E9-4EAF-A397-BF2804B7ACEC}"/>
                </a:ext>
              </a:extLst>
            </p:cNvPr>
            <p:cNvSpPr/>
            <p:nvPr/>
          </p:nvSpPr>
          <p:spPr>
            <a:xfrm>
              <a:off x="9244264" y="6689558"/>
              <a:ext cx="3188369" cy="168442"/>
            </a:xfrm>
            <a:prstGeom prst="roundRect">
              <a:avLst>
                <a:gd name="adj" fmla="val 50000"/>
              </a:avLst>
            </a:prstGeom>
            <a:solidFill>
              <a:srgbClr val="99CB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CF68D17-BEE9-4717-8D30-A761157367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55" t="17717" r="79195" b="76213"/>
          <a:stretch/>
        </p:blipFill>
        <p:spPr>
          <a:xfrm>
            <a:off x="192050" y="1966777"/>
            <a:ext cx="943571" cy="416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B4A861-C6A0-44C7-AD7E-45955B1B57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188" t="14656" r="6557" b="76760"/>
          <a:stretch/>
        </p:blipFill>
        <p:spPr>
          <a:xfrm>
            <a:off x="10131095" y="3386792"/>
            <a:ext cx="997935" cy="5887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CDF609E-A643-403C-BF4A-13798961F9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63" t="49291" r="82182" b="42125"/>
          <a:stretch/>
        </p:blipFill>
        <p:spPr>
          <a:xfrm>
            <a:off x="8169043" y="1399198"/>
            <a:ext cx="774541" cy="456933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="" xmlns:a16="http://schemas.microsoft.com/office/drawing/2014/main" id="{7AADBD94-E369-4318-92F1-CED426B43AD6}"/>
              </a:ext>
            </a:extLst>
          </p:cNvPr>
          <p:cNvSpPr txBox="1">
            <a:spLocks/>
          </p:cNvSpPr>
          <p:nvPr/>
        </p:nvSpPr>
        <p:spPr>
          <a:xfrm>
            <a:off x="1561937" y="1584487"/>
            <a:ext cx="7106074" cy="726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F5176"/>
                </a:solidFill>
                <a:latin typeface="Myriad Pro"/>
                <a:ea typeface="Lato Light"/>
                <a:cs typeface="Segoe UI" panose="020B0502040204020203" pitchFamily="34" charset="0"/>
                <a:sym typeface="Lato Light"/>
              </a:rPr>
              <a:t>Artificial Intelligence Summit 2020</a:t>
            </a:r>
            <a:endParaRPr lang="en-US" sz="1400" b="1" dirty="0">
              <a:solidFill>
                <a:srgbClr val="0F5176"/>
              </a:solidFill>
              <a:latin typeface="Lato" panose="020B0604020202020204" charset="0"/>
              <a:ea typeface="Lato Light"/>
              <a:cs typeface="Segoe UI" panose="020B0502040204020203" pitchFamily="34" charset="0"/>
              <a:sym typeface="Lato Light"/>
            </a:endParaRPr>
          </a:p>
          <a:p>
            <a:pPr>
              <a:spcBef>
                <a:spcPts val="0"/>
              </a:spcBef>
            </a:pPr>
            <a:r>
              <a:rPr lang="en-US" sz="1400" b="1" spc="600" dirty="0">
                <a:solidFill>
                  <a:srgbClr val="0F5176"/>
                </a:solidFill>
                <a:latin typeface="Myriad Pro" charset="0"/>
                <a:ea typeface="Myriad Pro" charset="0"/>
                <a:cs typeface="Myriad Pro" charset="0"/>
              </a:rPr>
              <a:t>WEBINAR SESSION 3:</a:t>
            </a:r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BC8266C6-3892-4F94-988F-F4B86885EA7C}"/>
              </a:ext>
            </a:extLst>
          </p:cNvPr>
          <p:cNvSpPr txBox="1">
            <a:spLocks/>
          </p:cNvSpPr>
          <p:nvPr/>
        </p:nvSpPr>
        <p:spPr>
          <a:xfrm>
            <a:off x="2050452" y="6457137"/>
            <a:ext cx="5339904" cy="32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dirty="0">
              <a:solidFill>
                <a:prstClr val="white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7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723" y="642083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723" y="642083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2000" kern="0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6" name="Isosceles Triangle 95"/>
          <p:cNvSpPr/>
          <p:nvPr/>
        </p:nvSpPr>
        <p:spPr>
          <a:xfrm>
            <a:off x="1173683" y="1238112"/>
            <a:ext cx="9420583" cy="397683"/>
          </a:xfrm>
          <a:prstGeom prst="triangle">
            <a:avLst/>
          </a:prstGeom>
          <a:solidFill>
            <a:schemeClr val="accent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188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000000"/>
              </a:buClr>
            </a:pPr>
            <a:r>
              <a:rPr lang="en-US" sz="1300" b="1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VISION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164779" y="1694392"/>
            <a:ext cx="9420583" cy="224635"/>
          </a:xfrm>
          <a:prstGeom prst="rect">
            <a:avLst/>
          </a:prstGeom>
          <a:solidFill>
            <a:schemeClr val="accent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188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000000"/>
              </a:buClr>
            </a:pPr>
            <a:r>
              <a:rPr lang="en-GB" sz="1300" b="1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Strategy and Road Map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173307" y="1972853"/>
            <a:ext cx="9420583" cy="224635"/>
          </a:xfrm>
          <a:prstGeom prst="rect">
            <a:avLst/>
          </a:prstGeom>
          <a:solidFill>
            <a:schemeClr val="accent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188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000000"/>
              </a:buClr>
            </a:pPr>
            <a:r>
              <a:rPr lang="en-GB" sz="1300" b="1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Digital Ecosystem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76649" y="4079139"/>
            <a:ext cx="898807" cy="1526432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9A9A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 defTabSz="914354">
              <a:buClr>
                <a:srgbClr val="000000"/>
              </a:buClr>
            </a:pPr>
            <a:r>
              <a:rPr lang="en-GB" sz="1300" b="1" kern="0" dirty="0">
                <a:solidFill>
                  <a:srgbClr val="295E7E">
                    <a:lumMod val="75000"/>
                  </a:srgbClr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SUPPLY:</a:t>
            </a:r>
          </a:p>
          <a:p>
            <a:pPr algn="ctr" defTabSz="914354">
              <a:buClr>
                <a:srgbClr val="000000"/>
              </a:buClr>
            </a:pPr>
            <a:r>
              <a:rPr lang="en-GB" sz="1300" kern="0" dirty="0">
                <a:solidFill>
                  <a:srgbClr val="295E7E">
                    <a:lumMod val="75000"/>
                  </a:srgbClr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Enablers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1045924" y="4094926"/>
            <a:ext cx="0" cy="149486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76650" y="2237100"/>
            <a:ext cx="873365" cy="172678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9A9A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 defTabSz="914354">
              <a:buClr>
                <a:srgbClr val="000000"/>
              </a:buClr>
            </a:pPr>
            <a:r>
              <a:rPr lang="en-GB" sz="1300" b="1" kern="0" dirty="0">
                <a:solidFill>
                  <a:srgbClr val="295E7E">
                    <a:lumMod val="75000"/>
                  </a:srgbClr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DEMAND:</a:t>
            </a:r>
            <a:endParaRPr lang="en-GB" sz="1300" b="1" i="1" kern="0" dirty="0">
              <a:solidFill>
                <a:srgbClr val="295E7E">
                  <a:lumMod val="75000"/>
                </a:srgbClr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  <a:p>
            <a:pPr algn="ctr" defTabSz="914354">
              <a:buClr>
                <a:srgbClr val="000000"/>
              </a:buClr>
            </a:pPr>
            <a:r>
              <a:rPr lang="en-GB" sz="1300" kern="0" dirty="0">
                <a:solidFill>
                  <a:srgbClr val="295E7E">
                    <a:lumMod val="75000"/>
                  </a:srgbClr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Application and Services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1045924" y="2256303"/>
            <a:ext cx="0" cy="172577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173683" y="2586853"/>
            <a:ext cx="9420583" cy="13947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54">
              <a:buClr>
                <a:srgbClr val="000000"/>
              </a:buClr>
            </a:pPr>
            <a:endParaRPr lang="en-GB" sz="1300" kern="0" dirty="0">
              <a:solidFill>
                <a:srgbClr val="29BA74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601686" y="2330000"/>
            <a:ext cx="8563825" cy="243333"/>
          </a:xfrm>
          <a:prstGeom prst="rect">
            <a:avLst/>
          </a:prstGeom>
          <a:noFill/>
          <a:ln w="9525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354">
              <a:buClr>
                <a:srgbClr val="000000"/>
              </a:buClr>
            </a:pPr>
            <a:r>
              <a:rPr lang="en-GB" sz="1300" kern="0" dirty="0">
                <a:solidFill>
                  <a:srgbClr val="295E7E">
                    <a:lumMod val="75000"/>
                  </a:srgbClr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Society and Community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H="1">
            <a:off x="1292716" y="2717131"/>
            <a:ext cx="7062637" cy="0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229037" y="2627757"/>
            <a:ext cx="5189995" cy="1755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Solution and digital services for priority sectors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H="1">
            <a:off x="8443197" y="2717131"/>
            <a:ext cx="2037496" cy="0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8635099" y="2629368"/>
            <a:ext cx="1653692" cy="17553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12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e-Government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443197" y="2854477"/>
            <a:ext cx="2037496" cy="9916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9EFBD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288" tIns="45720" rIns="18288" bIns="18288" rtlCol="0" anchor="b" anchorCtr="0"/>
          <a:lstStyle/>
          <a:p>
            <a:pPr algn="ctr" defTabSz="914354">
              <a:buClr>
                <a:srgbClr val="000000"/>
              </a:buClr>
            </a:pPr>
            <a:r>
              <a:rPr lang="en-GB" sz="12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- Digital Public Services</a:t>
            </a:r>
          </a:p>
          <a:p>
            <a:pPr algn="ctr" defTabSz="914354">
              <a:buClr>
                <a:srgbClr val="000000"/>
              </a:buClr>
            </a:pPr>
            <a:r>
              <a:rPr lang="en-GB" sz="12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- Open </a:t>
            </a:r>
            <a:r>
              <a:rPr lang="en-GB" sz="1200" kern="0" dirty="0" err="1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Gov</a:t>
            </a:r>
            <a:r>
              <a:rPr lang="en-GB" sz="12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Data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9243385" y="2959358"/>
            <a:ext cx="437120" cy="456220"/>
            <a:chOff x="5497065" y="2719578"/>
            <a:chExt cx="1197864" cy="1361694"/>
          </a:xfrm>
          <a:solidFill>
            <a:schemeClr val="accent2"/>
          </a:solidFill>
        </p:grpSpPr>
        <p:sp>
          <p:nvSpPr>
            <p:cNvPr id="127" name="Freeform 10">
              <a:extLst>
                <a:ext uri="{FF2B5EF4-FFF2-40B4-BE49-F238E27FC236}">
                  <a16:creationId xmlns="" xmlns:a16="http://schemas.microsoft.com/office/drawing/2014/main" id="{690C1839-07CD-4A5B-A99B-E8EDAA806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065" y="3014091"/>
              <a:ext cx="1197864" cy="1067181"/>
            </a:xfrm>
            <a:custGeom>
              <a:avLst/>
              <a:gdLst>
                <a:gd name="T0" fmla="*/ 1656 w 1678"/>
                <a:gd name="T1" fmla="*/ 1332 h 1494"/>
                <a:gd name="T2" fmla="*/ 1568 w 1678"/>
                <a:gd name="T3" fmla="*/ 1332 h 1494"/>
                <a:gd name="T4" fmla="*/ 1568 w 1678"/>
                <a:gd name="T5" fmla="*/ 1288 h 1494"/>
                <a:gd name="T6" fmla="*/ 1546 w 1678"/>
                <a:gd name="T7" fmla="*/ 1266 h 1494"/>
                <a:gd name="T8" fmla="*/ 132 w 1678"/>
                <a:gd name="T9" fmla="*/ 1266 h 1494"/>
                <a:gd name="T10" fmla="*/ 110 w 1678"/>
                <a:gd name="T11" fmla="*/ 1288 h 1494"/>
                <a:gd name="T12" fmla="*/ 110 w 1678"/>
                <a:gd name="T13" fmla="*/ 1332 h 1494"/>
                <a:gd name="T14" fmla="*/ 22 w 1678"/>
                <a:gd name="T15" fmla="*/ 1332 h 1494"/>
                <a:gd name="T16" fmla="*/ 0 w 1678"/>
                <a:gd name="T17" fmla="*/ 1354 h 1494"/>
                <a:gd name="T18" fmla="*/ 0 w 1678"/>
                <a:gd name="T19" fmla="*/ 1472 h 1494"/>
                <a:gd name="T20" fmla="*/ 22 w 1678"/>
                <a:gd name="T21" fmla="*/ 1494 h 1494"/>
                <a:gd name="T22" fmla="*/ 1656 w 1678"/>
                <a:gd name="T23" fmla="*/ 1494 h 1494"/>
                <a:gd name="T24" fmla="*/ 1678 w 1678"/>
                <a:gd name="T25" fmla="*/ 1472 h 1494"/>
                <a:gd name="T26" fmla="*/ 1678 w 1678"/>
                <a:gd name="T27" fmla="*/ 1354 h 1494"/>
                <a:gd name="T28" fmla="*/ 1656 w 1678"/>
                <a:gd name="T29" fmla="*/ 1332 h 1494"/>
                <a:gd name="T30" fmla="*/ 1645 w 1678"/>
                <a:gd name="T31" fmla="*/ 375 h 1494"/>
                <a:gd name="T32" fmla="*/ 1314 w 1678"/>
                <a:gd name="T33" fmla="*/ 375 h 1494"/>
                <a:gd name="T34" fmla="*/ 1147 w 1678"/>
                <a:gd name="T35" fmla="*/ 109 h 1494"/>
                <a:gd name="T36" fmla="*/ 839 w 1678"/>
                <a:gd name="T37" fmla="*/ 0 h 1494"/>
                <a:gd name="T38" fmla="*/ 532 w 1678"/>
                <a:gd name="T39" fmla="*/ 108 h 1494"/>
                <a:gd name="T40" fmla="*/ 364 w 1678"/>
                <a:gd name="T41" fmla="*/ 375 h 1494"/>
                <a:gd name="T42" fmla="*/ 33 w 1678"/>
                <a:gd name="T43" fmla="*/ 375 h 1494"/>
                <a:gd name="T44" fmla="*/ 11 w 1678"/>
                <a:gd name="T45" fmla="*/ 397 h 1494"/>
                <a:gd name="T46" fmla="*/ 11 w 1678"/>
                <a:gd name="T47" fmla="*/ 528 h 1494"/>
                <a:gd name="T48" fmla="*/ 33 w 1678"/>
                <a:gd name="T49" fmla="*/ 550 h 1494"/>
                <a:gd name="T50" fmla="*/ 1645 w 1678"/>
                <a:gd name="T51" fmla="*/ 550 h 1494"/>
                <a:gd name="T52" fmla="*/ 1667 w 1678"/>
                <a:gd name="T53" fmla="*/ 528 h 1494"/>
                <a:gd name="T54" fmla="*/ 1667 w 1678"/>
                <a:gd name="T55" fmla="*/ 397 h 1494"/>
                <a:gd name="T56" fmla="*/ 1645 w 1678"/>
                <a:gd name="T57" fmla="*/ 375 h 1494"/>
                <a:gd name="T58" fmla="*/ 839 w 1678"/>
                <a:gd name="T59" fmla="*/ 44 h 1494"/>
                <a:gd name="T60" fmla="*/ 1269 w 1678"/>
                <a:gd name="T61" fmla="*/ 375 h 1494"/>
                <a:gd name="T62" fmla="*/ 409 w 1678"/>
                <a:gd name="T63" fmla="*/ 375 h 1494"/>
                <a:gd name="T64" fmla="*/ 839 w 1678"/>
                <a:gd name="T65" fmla="*/ 44 h 1494"/>
                <a:gd name="T66" fmla="*/ 1623 w 1678"/>
                <a:gd name="T67" fmla="*/ 506 h 1494"/>
                <a:gd name="T68" fmla="*/ 55 w 1678"/>
                <a:gd name="T69" fmla="*/ 506 h 1494"/>
                <a:gd name="T70" fmla="*/ 55 w 1678"/>
                <a:gd name="T71" fmla="*/ 419 h 1494"/>
                <a:gd name="T72" fmla="*/ 1623 w 1678"/>
                <a:gd name="T73" fmla="*/ 419 h 1494"/>
                <a:gd name="T74" fmla="*/ 1623 w 1678"/>
                <a:gd name="T75" fmla="*/ 506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78" h="1494">
                  <a:moveTo>
                    <a:pt x="1656" y="1332"/>
                  </a:moveTo>
                  <a:cubicBezTo>
                    <a:pt x="1568" y="1332"/>
                    <a:pt x="1568" y="1332"/>
                    <a:pt x="1568" y="1332"/>
                  </a:cubicBezTo>
                  <a:cubicBezTo>
                    <a:pt x="1568" y="1288"/>
                    <a:pt x="1568" y="1288"/>
                    <a:pt x="1568" y="1288"/>
                  </a:cubicBezTo>
                  <a:cubicBezTo>
                    <a:pt x="1568" y="1276"/>
                    <a:pt x="1558" y="1266"/>
                    <a:pt x="1546" y="1266"/>
                  </a:cubicBezTo>
                  <a:cubicBezTo>
                    <a:pt x="132" y="1266"/>
                    <a:pt x="132" y="1266"/>
                    <a:pt x="132" y="1266"/>
                  </a:cubicBezTo>
                  <a:cubicBezTo>
                    <a:pt x="120" y="1266"/>
                    <a:pt x="110" y="1276"/>
                    <a:pt x="110" y="1288"/>
                  </a:cubicBezTo>
                  <a:cubicBezTo>
                    <a:pt x="110" y="1332"/>
                    <a:pt x="110" y="1332"/>
                    <a:pt x="110" y="1332"/>
                  </a:cubicBezTo>
                  <a:cubicBezTo>
                    <a:pt x="22" y="1332"/>
                    <a:pt x="22" y="1332"/>
                    <a:pt x="22" y="1332"/>
                  </a:cubicBezTo>
                  <a:cubicBezTo>
                    <a:pt x="10" y="1332"/>
                    <a:pt x="0" y="1342"/>
                    <a:pt x="0" y="1354"/>
                  </a:cubicBezTo>
                  <a:cubicBezTo>
                    <a:pt x="0" y="1472"/>
                    <a:pt x="0" y="1472"/>
                    <a:pt x="0" y="1472"/>
                  </a:cubicBezTo>
                  <a:cubicBezTo>
                    <a:pt x="0" y="1484"/>
                    <a:pt x="10" y="1494"/>
                    <a:pt x="22" y="1494"/>
                  </a:cubicBezTo>
                  <a:cubicBezTo>
                    <a:pt x="1656" y="1494"/>
                    <a:pt x="1656" y="1494"/>
                    <a:pt x="1656" y="1494"/>
                  </a:cubicBezTo>
                  <a:cubicBezTo>
                    <a:pt x="1668" y="1494"/>
                    <a:pt x="1678" y="1484"/>
                    <a:pt x="1678" y="1472"/>
                  </a:cubicBezTo>
                  <a:cubicBezTo>
                    <a:pt x="1678" y="1354"/>
                    <a:pt x="1678" y="1354"/>
                    <a:pt x="1678" y="1354"/>
                  </a:cubicBezTo>
                  <a:cubicBezTo>
                    <a:pt x="1678" y="1342"/>
                    <a:pt x="1668" y="1332"/>
                    <a:pt x="1656" y="1332"/>
                  </a:cubicBezTo>
                  <a:close/>
                  <a:moveTo>
                    <a:pt x="1645" y="375"/>
                  </a:moveTo>
                  <a:cubicBezTo>
                    <a:pt x="1314" y="375"/>
                    <a:pt x="1314" y="375"/>
                    <a:pt x="1314" y="375"/>
                  </a:cubicBezTo>
                  <a:cubicBezTo>
                    <a:pt x="1289" y="271"/>
                    <a:pt x="1230" y="177"/>
                    <a:pt x="1147" y="109"/>
                  </a:cubicBezTo>
                  <a:cubicBezTo>
                    <a:pt x="1060" y="38"/>
                    <a:pt x="951" y="0"/>
                    <a:pt x="839" y="0"/>
                  </a:cubicBezTo>
                  <a:cubicBezTo>
                    <a:pt x="728" y="0"/>
                    <a:pt x="619" y="38"/>
                    <a:pt x="532" y="108"/>
                  </a:cubicBezTo>
                  <a:cubicBezTo>
                    <a:pt x="448" y="176"/>
                    <a:pt x="389" y="271"/>
                    <a:pt x="364" y="375"/>
                  </a:cubicBezTo>
                  <a:cubicBezTo>
                    <a:pt x="33" y="375"/>
                    <a:pt x="33" y="375"/>
                    <a:pt x="33" y="375"/>
                  </a:cubicBezTo>
                  <a:cubicBezTo>
                    <a:pt x="21" y="375"/>
                    <a:pt x="11" y="385"/>
                    <a:pt x="11" y="397"/>
                  </a:cubicBezTo>
                  <a:cubicBezTo>
                    <a:pt x="11" y="528"/>
                    <a:pt x="11" y="528"/>
                    <a:pt x="11" y="528"/>
                  </a:cubicBezTo>
                  <a:cubicBezTo>
                    <a:pt x="11" y="540"/>
                    <a:pt x="21" y="550"/>
                    <a:pt x="33" y="550"/>
                  </a:cubicBezTo>
                  <a:cubicBezTo>
                    <a:pt x="1645" y="550"/>
                    <a:pt x="1645" y="550"/>
                    <a:pt x="1645" y="550"/>
                  </a:cubicBezTo>
                  <a:cubicBezTo>
                    <a:pt x="1657" y="550"/>
                    <a:pt x="1667" y="540"/>
                    <a:pt x="1667" y="528"/>
                  </a:cubicBezTo>
                  <a:cubicBezTo>
                    <a:pt x="1667" y="397"/>
                    <a:pt x="1667" y="397"/>
                    <a:pt x="1667" y="397"/>
                  </a:cubicBezTo>
                  <a:cubicBezTo>
                    <a:pt x="1667" y="385"/>
                    <a:pt x="1657" y="375"/>
                    <a:pt x="1645" y="375"/>
                  </a:cubicBezTo>
                  <a:close/>
                  <a:moveTo>
                    <a:pt x="839" y="44"/>
                  </a:moveTo>
                  <a:cubicBezTo>
                    <a:pt x="1040" y="44"/>
                    <a:pt x="1218" y="182"/>
                    <a:pt x="1269" y="375"/>
                  </a:cubicBezTo>
                  <a:cubicBezTo>
                    <a:pt x="409" y="375"/>
                    <a:pt x="409" y="375"/>
                    <a:pt x="409" y="375"/>
                  </a:cubicBezTo>
                  <a:cubicBezTo>
                    <a:pt x="460" y="179"/>
                    <a:pt x="635" y="44"/>
                    <a:pt x="839" y="44"/>
                  </a:cubicBezTo>
                  <a:close/>
                  <a:moveTo>
                    <a:pt x="1623" y="506"/>
                  </a:moveTo>
                  <a:cubicBezTo>
                    <a:pt x="55" y="506"/>
                    <a:pt x="55" y="506"/>
                    <a:pt x="55" y="506"/>
                  </a:cubicBezTo>
                  <a:cubicBezTo>
                    <a:pt x="55" y="419"/>
                    <a:pt x="55" y="419"/>
                    <a:pt x="55" y="419"/>
                  </a:cubicBezTo>
                  <a:cubicBezTo>
                    <a:pt x="1623" y="419"/>
                    <a:pt x="1623" y="419"/>
                    <a:pt x="1623" y="419"/>
                  </a:cubicBezTo>
                  <a:lnTo>
                    <a:pt x="1623" y="5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buClr>
                  <a:srgbClr val="000000"/>
                </a:buClr>
              </a:pPr>
              <a:endParaRPr lang="en-US" sz="13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128" name="Freeform 11">
              <a:extLst>
                <a:ext uri="{FF2B5EF4-FFF2-40B4-BE49-F238E27FC236}">
                  <a16:creationId xmlns="" xmlns:a16="http://schemas.microsoft.com/office/drawing/2014/main" id="{D28EC961-55AD-42D5-BE87-6917C8C8F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4982" y="2719578"/>
              <a:ext cx="1002030" cy="1155954"/>
            </a:xfrm>
            <a:custGeom>
              <a:avLst/>
              <a:gdLst>
                <a:gd name="T0" fmla="*/ 12 w 1404"/>
                <a:gd name="T1" fmla="*/ 1032 h 1618"/>
                <a:gd name="T2" fmla="*/ 105 w 1404"/>
                <a:gd name="T3" fmla="*/ 1022 h 1618"/>
                <a:gd name="T4" fmla="*/ 127 w 1404"/>
                <a:gd name="T5" fmla="*/ 1608 h 1618"/>
                <a:gd name="T6" fmla="*/ 10 w 1404"/>
                <a:gd name="T7" fmla="*/ 1618 h 1618"/>
                <a:gd name="T8" fmla="*/ 1031 w 1404"/>
                <a:gd name="T9" fmla="*/ 1618 h 1618"/>
                <a:gd name="T10" fmla="*/ 1149 w 1404"/>
                <a:gd name="T11" fmla="*/ 1608 h 1618"/>
                <a:gd name="T12" fmla="*/ 1127 w 1404"/>
                <a:gd name="T13" fmla="*/ 1022 h 1618"/>
                <a:gd name="T14" fmla="*/ 1033 w 1404"/>
                <a:gd name="T15" fmla="*/ 1032 h 1618"/>
                <a:gd name="T16" fmla="*/ 1031 w 1404"/>
                <a:gd name="T17" fmla="*/ 1618 h 1618"/>
                <a:gd name="T18" fmla="*/ 1394 w 1404"/>
                <a:gd name="T19" fmla="*/ 1618 h 1618"/>
                <a:gd name="T20" fmla="*/ 1392 w 1404"/>
                <a:gd name="T21" fmla="*/ 1032 h 1618"/>
                <a:gd name="T22" fmla="*/ 1299 w 1404"/>
                <a:gd name="T23" fmla="*/ 1022 h 1618"/>
                <a:gd name="T24" fmla="*/ 1277 w 1404"/>
                <a:gd name="T25" fmla="*/ 1608 h 1618"/>
                <a:gd name="T26" fmla="*/ 776 w 1404"/>
                <a:gd name="T27" fmla="*/ 1618 h 1618"/>
                <a:gd name="T28" fmla="*/ 894 w 1404"/>
                <a:gd name="T29" fmla="*/ 1608 h 1618"/>
                <a:gd name="T30" fmla="*/ 871 w 1404"/>
                <a:gd name="T31" fmla="*/ 1022 h 1618"/>
                <a:gd name="T32" fmla="*/ 778 w 1404"/>
                <a:gd name="T33" fmla="*/ 1032 h 1618"/>
                <a:gd name="T34" fmla="*/ 776 w 1404"/>
                <a:gd name="T35" fmla="*/ 1618 h 1618"/>
                <a:gd name="T36" fmla="*/ 628 w 1404"/>
                <a:gd name="T37" fmla="*/ 1618 h 1618"/>
                <a:gd name="T38" fmla="*/ 626 w 1404"/>
                <a:gd name="T39" fmla="*/ 1032 h 1618"/>
                <a:gd name="T40" fmla="*/ 533 w 1404"/>
                <a:gd name="T41" fmla="*/ 1022 h 1618"/>
                <a:gd name="T42" fmla="*/ 510 w 1404"/>
                <a:gd name="T43" fmla="*/ 1608 h 1618"/>
                <a:gd name="T44" fmla="*/ 265 w 1404"/>
                <a:gd name="T45" fmla="*/ 1618 h 1618"/>
                <a:gd name="T46" fmla="*/ 383 w 1404"/>
                <a:gd name="T47" fmla="*/ 1608 h 1618"/>
                <a:gd name="T48" fmla="*/ 361 w 1404"/>
                <a:gd name="T49" fmla="*/ 1022 h 1618"/>
                <a:gd name="T50" fmla="*/ 267 w 1404"/>
                <a:gd name="T51" fmla="*/ 1032 h 1618"/>
                <a:gd name="T52" fmla="*/ 265 w 1404"/>
                <a:gd name="T53" fmla="*/ 1618 h 1618"/>
                <a:gd name="T54" fmla="*/ 702 w 1404"/>
                <a:gd name="T55" fmla="*/ 368 h 1618"/>
                <a:gd name="T56" fmla="*/ 727 w 1404"/>
                <a:gd name="T57" fmla="*/ 200 h 1618"/>
                <a:gd name="T58" fmla="*/ 1036 w 1404"/>
                <a:gd name="T59" fmla="*/ 193 h 1618"/>
                <a:gd name="T60" fmla="*/ 959 w 1404"/>
                <a:gd name="T61" fmla="*/ 101 h 1618"/>
                <a:gd name="T62" fmla="*/ 1040 w 1404"/>
                <a:gd name="T63" fmla="*/ 11 h 1618"/>
                <a:gd name="T64" fmla="*/ 720 w 1404"/>
                <a:gd name="T65" fmla="*/ 0 h 1618"/>
                <a:gd name="T66" fmla="*/ 681 w 1404"/>
                <a:gd name="T67" fmla="*/ 0 h 1618"/>
                <a:gd name="T68" fmla="*/ 675 w 1404"/>
                <a:gd name="T69" fmla="*/ 193 h 1618"/>
                <a:gd name="T70" fmla="*/ 675 w 1404"/>
                <a:gd name="T71" fmla="*/ 368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4" h="1618">
                  <a:moveTo>
                    <a:pt x="0" y="1608"/>
                  </a:moveTo>
                  <a:cubicBezTo>
                    <a:pt x="12" y="1032"/>
                    <a:pt x="12" y="1032"/>
                    <a:pt x="12" y="1032"/>
                  </a:cubicBezTo>
                  <a:cubicBezTo>
                    <a:pt x="12" y="1027"/>
                    <a:pt x="16" y="1022"/>
                    <a:pt x="22" y="1022"/>
                  </a:cubicBezTo>
                  <a:cubicBezTo>
                    <a:pt x="105" y="1022"/>
                    <a:pt x="105" y="1022"/>
                    <a:pt x="105" y="1022"/>
                  </a:cubicBezTo>
                  <a:cubicBezTo>
                    <a:pt x="111" y="1022"/>
                    <a:pt x="115" y="1027"/>
                    <a:pt x="115" y="1032"/>
                  </a:cubicBezTo>
                  <a:cubicBezTo>
                    <a:pt x="127" y="1608"/>
                    <a:pt x="127" y="1608"/>
                    <a:pt x="127" y="1608"/>
                  </a:cubicBezTo>
                  <a:cubicBezTo>
                    <a:pt x="127" y="1613"/>
                    <a:pt x="123" y="1618"/>
                    <a:pt x="117" y="1618"/>
                  </a:cubicBezTo>
                  <a:cubicBezTo>
                    <a:pt x="10" y="1618"/>
                    <a:pt x="10" y="1618"/>
                    <a:pt x="10" y="1618"/>
                  </a:cubicBezTo>
                  <a:cubicBezTo>
                    <a:pt x="4" y="1618"/>
                    <a:pt x="0" y="1613"/>
                    <a:pt x="0" y="1608"/>
                  </a:cubicBezTo>
                  <a:close/>
                  <a:moveTo>
                    <a:pt x="1031" y="1618"/>
                  </a:moveTo>
                  <a:cubicBezTo>
                    <a:pt x="1139" y="1618"/>
                    <a:pt x="1139" y="1618"/>
                    <a:pt x="1139" y="1618"/>
                  </a:cubicBezTo>
                  <a:cubicBezTo>
                    <a:pt x="1144" y="1618"/>
                    <a:pt x="1149" y="1613"/>
                    <a:pt x="1149" y="1608"/>
                  </a:cubicBezTo>
                  <a:cubicBezTo>
                    <a:pt x="1137" y="1032"/>
                    <a:pt x="1137" y="1032"/>
                    <a:pt x="1137" y="1032"/>
                  </a:cubicBezTo>
                  <a:cubicBezTo>
                    <a:pt x="1137" y="1027"/>
                    <a:pt x="1132" y="1022"/>
                    <a:pt x="1127" y="1022"/>
                  </a:cubicBezTo>
                  <a:cubicBezTo>
                    <a:pt x="1043" y="1022"/>
                    <a:pt x="1043" y="1022"/>
                    <a:pt x="1043" y="1022"/>
                  </a:cubicBezTo>
                  <a:cubicBezTo>
                    <a:pt x="1038" y="1022"/>
                    <a:pt x="1033" y="1027"/>
                    <a:pt x="1033" y="1032"/>
                  </a:cubicBezTo>
                  <a:cubicBezTo>
                    <a:pt x="1021" y="1608"/>
                    <a:pt x="1021" y="1608"/>
                    <a:pt x="1021" y="1608"/>
                  </a:cubicBezTo>
                  <a:cubicBezTo>
                    <a:pt x="1021" y="1613"/>
                    <a:pt x="1026" y="1618"/>
                    <a:pt x="1031" y="1618"/>
                  </a:cubicBezTo>
                  <a:close/>
                  <a:moveTo>
                    <a:pt x="1287" y="1618"/>
                  </a:moveTo>
                  <a:cubicBezTo>
                    <a:pt x="1394" y="1618"/>
                    <a:pt x="1394" y="1618"/>
                    <a:pt x="1394" y="1618"/>
                  </a:cubicBezTo>
                  <a:cubicBezTo>
                    <a:pt x="1400" y="1618"/>
                    <a:pt x="1404" y="1613"/>
                    <a:pt x="1404" y="1608"/>
                  </a:cubicBezTo>
                  <a:cubicBezTo>
                    <a:pt x="1392" y="1032"/>
                    <a:pt x="1392" y="1032"/>
                    <a:pt x="1392" y="1032"/>
                  </a:cubicBezTo>
                  <a:cubicBezTo>
                    <a:pt x="1392" y="1027"/>
                    <a:pt x="1388" y="1022"/>
                    <a:pt x="1382" y="1022"/>
                  </a:cubicBezTo>
                  <a:cubicBezTo>
                    <a:pt x="1299" y="1022"/>
                    <a:pt x="1299" y="1022"/>
                    <a:pt x="1299" y="1022"/>
                  </a:cubicBezTo>
                  <a:cubicBezTo>
                    <a:pt x="1293" y="1022"/>
                    <a:pt x="1289" y="1027"/>
                    <a:pt x="1289" y="1032"/>
                  </a:cubicBezTo>
                  <a:cubicBezTo>
                    <a:pt x="1277" y="1608"/>
                    <a:pt x="1277" y="1608"/>
                    <a:pt x="1277" y="1608"/>
                  </a:cubicBezTo>
                  <a:cubicBezTo>
                    <a:pt x="1277" y="1613"/>
                    <a:pt x="1281" y="1618"/>
                    <a:pt x="1287" y="1618"/>
                  </a:cubicBezTo>
                  <a:close/>
                  <a:moveTo>
                    <a:pt x="776" y="1618"/>
                  </a:moveTo>
                  <a:cubicBezTo>
                    <a:pt x="883" y="1618"/>
                    <a:pt x="883" y="1618"/>
                    <a:pt x="883" y="1618"/>
                  </a:cubicBezTo>
                  <a:cubicBezTo>
                    <a:pt x="889" y="1618"/>
                    <a:pt x="894" y="1613"/>
                    <a:pt x="894" y="1608"/>
                  </a:cubicBezTo>
                  <a:cubicBezTo>
                    <a:pt x="881" y="1032"/>
                    <a:pt x="881" y="1032"/>
                    <a:pt x="881" y="1032"/>
                  </a:cubicBezTo>
                  <a:cubicBezTo>
                    <a:pt x="881" y="1027"/>
                    <a:pt x="877" y="1022"/>
                    <a:pt x="871" y="1022"/>
                  </a:cubicBezTo>
                  <a:cubicBezTo>
                    <a:pt x="788" y="1022"/>
                    <a:pt x="788" y="1022"/>
                    <a:pt x="788" y="1022"/>
                  </a:cubicBezTo>
                  <a:cubicBezTo>
                    <a:pt x="782" y="1022"/>
                    <a:pt x="778" y="1027"/>
                    <a:pt x="778" y="1032"/>
                  </a:cubicBezTo>
                  <a:cubicBezTo>
                    <a:pt x="766" y="1608"/>
                    <a:pt x="766" y="1608"/>
                    <a:pt x="766" y="1608"/>
                  </a:cubicBezTo>
                  <a:cubicBezTo>
                    <a:pt x="766" y="1613"/>
                    <a:pt x="770" y="1618"/>
                    <a:pt x="776" y="1618"/>
                  </a:cubicBezTo>
                  <a:close/>
                  <a:moveTo>
                    <a:pt x="521" y="1618"/>
                  </a:moveTo>
                  <a:cubicBezTo>
                    <a:pt x="628" y="1618"/>
                    <a:pt x="628" y="1618"/>
                    <a:pt x="628" y="1618"/>
                  </a:cubicBezTo>
                  <a:cubicBezTo>
                    <a:pt x="634" y="1618"/>
                    <a:pt x="638" y="1613"/>
                    <a:pt x="638" y="1608"/>
                  </a:cubicBezTo>
                  <a:cubicBezTo>
                    <a:pt x="626" y="1032"/>
                    <a:pt x="626" y="1032"/>
                    <a:pt x="626" y="1032"/>
                  </a:cubicBezTo>
                  <a:cubicBezTo>
                    <a:pt x="626" y="1027"/>
                    <a:pt x="622" y="1022"/>
                    <a:pt x="616" y="1022"/>
                  </a:cubicBezTo>
                  <a:cubicBezTo>
                    <a:pt x="533" y="1022"/>
                    <a:pt x="533" y="1022"/>
                    <a:pt x="533" y="1022"/>
                  </a:cubicBezTo>
                  <a:cubicBezTo>
                    <a:pt x="527" y="1022"/>
                    <a:pt x="523" y="1027"/>
                    <a:pt x="523" y="1032"/>
                  </a:cubicBezTo>
                  <a:cubicBezTo>
                    <a:pt x="510" y="1608"/>
                    <a:pt x="510" y="1608"/>
                    <a:pt x="510" y="1608"/>
                  </a:cubicBezTo>
                  <a:cubicBezTo>
                    <a:pt x="510" y="1613"/>
                    <a:pt x="515" y="1618"/>
                    <a:pt x="521" y="1618"/>
                  </a:cubicBezTo>
                  <a:close/>
                  <a:moveTo>
                    <a:pt x="265" y="1618"/>
                  </a:moveTo>
                  <a:cubicBezTo>
                    <a:pt x="373" y="1618"/>
                    <a:pt x="373" y="1618"/>
                    <a:pt x="373" y="1618"/>
                  </a:cubicBezTo>
                  <a:cubicBezTo>
                    <a:pt x="378" y="1618"/>
                    <a:pt x="383" y="1613"/>
                    <a:pt x="383" y="1608"/>
                  </a:cubicBezTo>
                  <a:cubicBezTo>
                    <a:pt x="371" y="1032"/>
                    <a:pt x="371" y="1032"/>
                    <a:pt x="371" y="1032"/>
                  </a:cubicBezTo>
                  <a:cubicBezTo>
                    <a:pt x="371" y="1027"/>
                    <a:pt x="366" y="1022"/>
                    <a:pt x="361" y="1022"/>
                  </a:cubicBezTo>
                  <a:cubicBezTo>
                    <a:pt x="277" y="1022"/>
                    <a:pt x="277" y="1022"/>
                    <a:pt x="277" y="1022"/>
                  </a:cubicBezTo>
                  <a:cubicBezTo>
                    <a:pt x="272" y="1022"/>
                    <a:pt x="267" y="1027"/>
                    <a:pt x="267" y="1032"/>
                  </a:cubicBezTo>
                  <a:cubicBezTo>
                    <a:pt x="255" y="1608"/>
                    <a:pt x="255" y="1608"/>
                    <a:pt x="255" y="1608"/>
                  </a:cubicBezTo>
                  <a:cubicBezTo>
                    <a:pt x="255" y="1613"/>
                    <a:pt x="260" y="1618"/>
                    <a:pt x="265" y="1618"/>
                  </a:cubicBezTo>
                  <a:close/>
                  <a:moveTo>
                    <a:pt x="675" y="368"/>
                  </a:moveTo>
                  <a:cubicBezTo>
                    <a:pt x="684" y="368"/>
                    <a:pt x="693" y="368"/>
                    <a:pt x="702" y="368"/>
                  </a:cubicBezTo>
                  <a:cubicBezTo>
                    <a:pt x="710" y="368"/>
                    <a:pt x="718" y="368"/>
                    <a:pt x="727" y="368"/>
                  </a:cubicBezTo>
                  <a:cubicBezTo>
                    <a:pt x="727" y="200"/>
                    <a:pt x="727" y="200"/>
                    <a:pt x="727" y="200"/>
                  </a:cubicBezTo>
                  <a:cubicBezTo>
                    <a:pt x="727" y="196"/>
                    <a:pt x="730" y="193"/>
                    <a:pt x="733" y="193"/>
                  </a:cubicBezTo>
                  <a:cubicBezTo>
                    <a:pt x="1036" y="193"/>
                    <a:pt x="1036" y="193"/>
                    <a:pt x="1036" y="193"/>
                  </a:cubicBezTo>
                  <a:cubicBezTo>
                    <a:pt x="1042" y="193"/>
                    <a:pt x="1044" y="186"/>
                    <a:pt x="1040" y="182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7" y="99"/>
                    <a:pt x="957" y="95"/>
                    <a:pt x="959" y="92"/>
                  </a:cubicBezTo>
                  <a:cubicBezTo>
                    <a:pt x="1040" y="11"/>
                    <a:pt x="1040" y="11"/>
                    <a:pt x="1040" y="11"/>
                  </a:cubicBezTo>
                  <a:cubicBezTo>
                    <a:pt x="1044" y="7"/>
                    <a:pt x="1042" y="0"/>
                    <a:pt x="10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78" y="0"/>
                    <a:pt x="675" y="3"/>
                    <a:pt x="675" y="7"/>
                  </a:cubicBezTo>
                  <a:cubicBezTo>
                    <a:pt x="675" y="193"/>
                    <a:pt x="675" y="193"/>
                    <a:pt x="675" y="193"/>
                  </a:cubicBezTo>
                  <a:cubicBezTo>
                    <a:pt x="675" y="193"/>
                    <a:pt x="675" y="193"/>
                    <a:pt x="675" y="193"/>
                  </a:cubicBezTo>
                  <a:lnTo>
                    <a:pt x="675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buClr>
                  <a:srgbClr val="000000"/>
                </a:buClr>
              </a:pPr>
              <a:endParaRPr lang="en-US" sz="13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173307" y="2250284"/>
            <a:ext cx="9420583" cy="1731293"/>
          </a:xfrm>
          <a:prstGeom prst="rect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54">
              <a:buClr>
                <a:srgbClr val="000000"/>
              </a:buClr>
            </a:pPr>
            <a:endParaRPr lang="en-GB" sz="1300" kern="0" dirty="0">
              <a:solidFill>
                <a:srgbClr val="3EAD92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2716" y="2854477"/>
            <a:ext cx="7062637" cy="991675"/>
            <a:chOff x="1980694" y="3232939"/>
            <a:chExt cx="7062637" cy="991674"/>
          </a:xfrm>
        </p:grpSpPr>
        <p:grpSp>
          <p:nvGrpSpPr>
            <p:cNvPr id="15" name="Group 14"/>
            <p:cNvGrpSpPr/>
            <p:nvPr/>
          </p:nvGrpSpPr>
          <p:grpSpPr>
            <a:xfrm>
              <a:off x="2980481" y="3232939"/>
              <a:ext cx="911941" cy="991674"/>
              <a:chOff x="2998196" y="3140364"/>
              <a:chExt cx="911941" cy="991674"/>
            </a:xfrm>
          </p:grpSpPr>
          <p:sp>
            <p:nvSpPr>
              <p:cNvPr id="132" name="Rectangle 13"/>
              <p:cNvSpPr>
                <a:spLocks noChangeArrowheads="1"/>
              </p:cNvSpPr>
              <p:nvPr/>
            </p:nvSpPr>
            <p:spPr bwMode="auto">
              <a:xfrm>
                <a:off x="2998196" y="3140364"/>
                <a:ext cx="911941" cy="991674"/>
              </a:xfrm>
              <a:prstGeom prst="rect">
                <a:avLst/>
              </a:prstGeom>
              <a:noFill/>
              <a:ln w="9525" cap="flat" cmpd="sng" algn="ctr">
                <a:solidFill>
                  <a:srgbClr val="295E7E"/>
                </a:solidFill>
                <a:prstDash val="solid"/>
                <a:miter lim="800000"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2E0E6"/>
                    </a:solidFill>
                  </a14:hiddenFill>
                </a:ext>
              </a:extLst>
            </p:spPr>
            <p:txBody>
              <a:bodyPr wrap="square" lIns="29719" tIns="49531" rIns="29719" bIns="0" anchor="b"/>
              <a:lstStyle/>
              <a:p>
                <a:pPr algn="ctr" defTabSz="914354">
                  <a:buClr>
                    <a:srgbClr val="000000"/>
                  </a:buClr>
                </a:pPr>
                <a:r>
                  <a:rPr lang="en-US" sz="12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e-Education</a:t>
                </a:r>
              </a:p>
            </p:txBody>
          </p:sp>
          <p:grpSp>
            <p:nvGrpSpPr>
              <p:cNvPr id="135" name="bcgIcons_OnlineTrainerMale">
                <a:extLst>
                  <a:ext uri="{FF2B5EF4-FFF2-40B4-BE49-F238E27FC236}">
                    <a16:creationId xmlns="" xmlns:a16="http://schemas.microsoft.com/office/drawing/2014/main" id="{B32445E4-1799-4504-BD43-28E68FB71F3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89709" y="3222433"/>
                <a:ext cx="528915" cy="501842"/>
                <a:chOff x="1682" y="0"/>
                <a:chExt cx="4316" cy="4320"/>
              </a:xfrm>
            </p:grpSpPr>
            <p:sp>
              <p:nvSpPr>
                <p:cNvPr id="136" name="AutoShape 3">
                  <a:extLst>
                    <a:ext uri="{FF2B5EF4-FFF2-40B4-BE49-F238E27FC236}">
                      <a16:creationId xmlns="" xmlns:a16="http://schemas.microsoft.com/office/drawing/2014/main" id="{1F3113D3-C742-4A58-92B7-F0076909EDBA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37" name="Freeform 5">
                  <a:extLst>
                    <a:ext uri="{FF2B5EF4-FFF2-40B4-BE49-F238E27FC236}">
                      <a16:creationId xmlns="" xmlns:a16="http://schemas.microsoft.com/office/drawing/2014/main" id="{FE2A56C0-3AA0-4C0C-98CA-440A4F40A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1112"/>
                  <a:ext cx="2609" cy="1329"/>
                </a:xfrm>
                <a:custGeom>
                  <a:avLst/>
                  <a:gdLst>
                    <a:gd name="T0" fmla="*/ 1127 w 1393"/>
                    <a:gd name="T1" fmla="*/ 664 h 709"/>
                    <a:gd name="T2" fmla="*/ 1073 w 1393"/>
                    <a:gd name="T3" fmla="*/ 567 h 709"/>
                    <a:gd name="T4" fmla="*/ 1087 w 1393"/>
                    <a:gd name="T5" fmla="*/ 543 h 709"/>
                    <a:gd name="T6" fmla="*/ 1096 w 1393"/>
                    <a:gd name="T7" fmla="*/ 535 h 709"/>
                    <a:gd name="T8" fmla="*/ 1097 w 1393"/>
                    <a:gd name="T9" fmla="*/ 526 h 709"/>
                    <a:gd name="T10" fmla="*/ 1088 w 1393"/>
                    <a:gd name="T11" fmla="*/ 424 h 709"/>
                    <a:gd name="T12" fmla="*/ 1088 w 1393"/>
                    <a:gd name="T13" fmla="*/ 416 h 709"/>
                    <a:gd name="T14" fmla="*/ 1189 w 1393"/>
                    <a:gd name="T15" fmla="*/ 163 h 709"/>
                    <a:gd name="T16" fmla="*/ 1393 w 1393"/>
                    <a:gd name="T17" fmla="*/ 61 h 709"/>
                    <a:gd name="T18" fmla="*/ 1393 w 1393"/>
                    <a:gd name="T19" fmla="*/ 10 h 709"/>
                    <a:gd name="T20" fmla="*/ 1383 w 1393"/>
                    <a:gd name="T21" fmla="*/ 0 h 709"/>
                    <a:gd name="T22" fmla="*/ 10 w 1393"/>
                    <a:gd name="T23" fmla="*/ 0 h 709"/>
                    <a:gd name="T24" fmla="*/ 0 w 1393"/>
                    <a:gd name="T25" fmla="*/ 10 h 709"/>
                    <a:gd name="T26" fmla="*/ 0 w 1393"/>
                    <a:gd name="T27" fmla="*/ 699 h 709"/>
                    <a:gd name="T28" fmla="*/ 10 w 1393"/>
                    <a:gd name="T29" fmla="*/ 709 h 709"/>
                    <a:gd name="T30" fmla="*/ 1145 w 1393"/>
                    <a:gd name="T31" fmla="*/ 709 h 709"/>
                    <a:gd name="T32" fmla="*/ 1127 w 1393"/>
                    <a:gd name="T33" fmla="*/ 664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93" h="709">
                      <a:moveTo>
                        <a:pt x="1127" y="664"/>
                      </a:moveTo>
                      <a:cubicBezTo>
                        <a:pt x="1098" y="641"/>
                        <a:pt x="1079" y="607"/>
                        <a:pt x="1073" y="567"/>
                      </a:cubicBezTo>
                      <a:cubicBezTo>
                        <a:pt x="1071" y="557"/>
                        <a:pt x="1078" y="547"/>
                        <a:pt x="1087" y="543"/>
                      </a:cubicBezTo>
                      <a:cubicBezTo>
                        <a:pt x="1091" y="542"/>
                        <a:pt x="1095" y="539"/>
                        <a:pt x="1096" y="535"/>
                      </a:cubicBezTo>
                      <a:cubicBezTo>
                        <a:pt x="1097" y="533"/>
                        <a:pt x="1098" y="529"/>
                        <a:pt x="1097" y="526"/>
                      </a:cubicBezTo>
                      <a:cubicBezTo>
                        <a:pt x="1087" y="486"/>
                        <a:pt x="1088" y="461"/>
                        <a:pt x="1088" y="424"/>
                      </a:cubicBezTo>
                      <a:cubicBezTo>
                        <a:pt x="1088" y="416"/>
                        <a:pt x="1088" y="416"/>
                        <a:pt x="1088" y="416"/>
                      </a:cubicBezTo>
                      <a:cubicBezTo>
                        <a:pt x="1088" y="320"/>
                        <a:pt x="1124" y="230"/>
                        <a:pt x="1189" y="163"/>
                      </a:cubicBezTo>
                      <a:cubicBezTo>
                        <a:pt x="1244" y="106"/>
                        <a:pt x="1315" y="71"/>
                        <a:pt x="1393" y="61"/>
                      </a:cubicBezTo>
                      <a:cubicBezTo>
                        <a:pt x="1393" y="10"/>
                        <a:pt x="1393" y="10"/>
                        <a:pt x="1393" y="10"/>
                      </a:cubicBezTo>
                      <a:cubicBezTo>
                        <a:pt x="1393" y="5"/>
                        <a:pt x="1388" y="0"/>
                        <a:pt x="138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699"/>
                        <a:pt x="0" y="699"/>
                        <a:pt x="0" y="699"/>
                      </a:cubicBezTo>
                      <a:cubicBezTo>
                        <a:pt x="0" y="705"/>
                        <a:pt x="4" y="709"/>
                        <a:pt x="10" y="709"/>
                      </a:cubicBezTo>
                      <a:cubicBezTo>
                        <a:pt x="1145" y="709"/>
                        <a:pt x="1145" y="709"/>
                        <a:pt x="1145" y="709"/>
                      </a:cubicBezTo>
                      <a:cubicBezTo>
                        <a:pt x="1139" y="695"/>
                        <a:pt x="1133" y="680"/>
                        <a:pt x="1127" y="6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38" name="Freeform 6">
                  <a:extLst>
                    <a:ext uri="{FF2B5EF4-FFF2-40B4-BE49-F238E27FC236}">
                      <a16:creationId xmlns="" xmlns:a16="http://schemas.microsoft.com/office/drawing/2014/main" id="{1E844D38-3012-4A35-BCCB-25D7AA1BA2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4" y="939"/>
                  <a:ext cx="3958" cy="2487"/>
                </a:xfrm>
                <a:custGeom>
                  <a:avLst/>
                  <a:gdLst>
                    <a:gd name="T0" fmla="*/ 1821 w 2113"/>
                    <a:gd name="T1" fmla="*/ 614 h 1326"/>
                    <a:gd name="T2" fmla="*/ 1764 w 2113"/>
                    <a:gd name="T3" fmla="*/ 663 h 1326"/>
                    <a:gd name="T4" fmla="*/ 1358 w 2113"/>
                    <a:gd name="T5" fmla="*/ 446 h 1326"/>
                    <a:gd name="T6" fmla="*/ 1262 w 2113"/>
                    <a:gd name="T7" fmla="*/ 657 h 1326"/>
                    <a:gd name="T8" fmla="*/ 1231 w 2113"/>
                    <a:gd name="T9" fmla="*/ 618 h 1326"/>
                    <a:gd name="T10" fmla="*/ 1526 w 2113"/>
                    <a:gd name="T11" fmla="*/ 194 h 1326"/>
                    <a:gd name="T12" fmla="*/ 1822 w 2113"/>
                    <a:gd name="T13" fmla="*/ 614 h 1326"/>
                    <a:gd name="T14" fmla="*/ 2110 w 2113"/>
                    <a:gd name="T15" fmla="*/ 1307 h 1326"/>
                    <a:gd name="T16" fmla="*/ 1716 w 2113"/>
                    <a:gd name="T17" fmla="*/ 1058 h 1326"/>
                    <a:gd name="T18" fmla="*/ 1523 w 2113"/>
                    <a:gd name="T19" fmla="*/ 1149 h 1326"/>
                    <a:gd name="T20" fmla="*/ 1336 w 2113"/>
                    <a:gd name="T21" fmla="*/ 1058 h 1326"/>
                    <a:gd name="T22" fmla="*/ 1084 w 2113"/>
                    <a:gd name="T23" fmla="*/ 1100 h 1326"/>
                    <a:gd name="T24" fmla="*/ 956 w 2113"/>
                    <a:gd name="T25" fmla="*/ 1326 h 1326"/>
                    <a:gd name="T26" fmla="*/ 1262 w 2113"/>
                    <a:gd name="T27" fmla="*/ 686 h 1326"/>
                    <a:gd name="T28" fmla="*/ 1208 w 2113"/>
                    <a:gd name="T29" fmla="*/ 666 h 1326"/>
                    <a:gd name="T30" fmla="*/ 1355 w 2113"/>
                    <a:gd name="T31" fmla="*/ 943 h 1326"/>
                    <a:gd name="T32" fmla="*/ 1365 w 2113"/>
                    <a:gd name="T33" fmla="*/ 1022 h 1326"/>
                    <a:gd name="T34" fmla="*/ 1409 w 2113"/>
                    <a:gd name="T35" fmla="*/ 1066 h 1326"/>
                    <a:gd name="T36" fmla="*/ 1526 w 2113"/>
                    <a:gd name="T37" fmla="*/ 1026 h 1326"/>
                    <a:gd name="T38" fmla="*/ 1643 w 2113"/>
                    <a:gd name="T39" fmla="*/ 1066 h 1326"/>
                    <a:gd name="T40" fmla="*/ 1687 w 2113"/>
                    <a:gd name="T41" fmla="*/ 1022 h 1326"/>
                    <a:gd name="T42" fmla="*/ 1697 w 2113"/>
                    <a:gd name="T43" fmla="*/ 943 h 1326"/>
                    <a:gd name="T44" fmla="*/ 1843 w 2113"/>
                    <a:gd name="T45" fmla="*/ 665 h 1326"/>
                    <a:gd name="T46" fmla="*/ 1788 w 2113"/>
                    <a:gd name="T47" fmla="*/ 688 h 1326"/>
                    <a:gd name="T48" fmla="*/ 1759 w 2113"/>
                    <a:gd name="T49" fmla="*/ 717 h 1326"/>
                    <a:gd name="T50" fmla="*/ 1526 w 2113"/>
                    <a:gd name="T51" fmla="*/ 982 h 1326"/>
                    <a:gd name="T52" fmla="*/ 1293 w 2113"/>
                    <a:gd name="T53" fmla="*/ 717 h 1326"/>
                    <a:gd name="T54" fmla="*/ 1262 w 2113"/>
                    <a:gd name="T55" fmla="*/ 686 h 1326"/>
                    <a:gd name="T56" fmla="*/ 891 w 2113"/>
                    <a:gd name="T57" fmla="*/ 922 h 1326"/>
                    <a:gd name="T58" fmla="*/ 1274 w 2113"/>
                    <a:gd name="T59" fmla="*/ 893 h 1326"/>
                    <a:gd name="T60" fmla="*/ 869 w 2113"/>
                    <a:gd name="T61" fmla="*/ 849 h 1326"/>
                    <a:gd name="T62" fmla="*/ 847 w 2113"/>
                    <a:gd name="T63" fmla="*/ 936 h 1326"/>
                    <a:gd name="T64" fmla="*/ 904 w 2113"/>
                    <a:gd name="T65" fmla="*/ 980 h 1326"/>
                    <a:gd name="T66" fmla="*/ 708 w 2113"/>
                    <a:gd name="T67" fmla="*/ 955 h 1326"/>
                    <a:gd name="T68" fmla="*/ 720 w 2113"/>
                    <a:gd name="T69" fmla="*/ 871 h 1326"/>
                    <a:gd name="T70" fmla="*/ 44 w 2113"/>
                    <a:gd name="T71" fmla="*/ 849 h 1326"/>
                    <a:gd name="T72" fmla="*/ 1523 w 2113"/>
                    <a:gd name="T73" fmla="*/ 44 h 1326"/>
                    <a:gd name="T74" fmla="*/ 1526 w 2113"/>
                    <a:gd name="T75" fmla="*/ 150 h 1326"/>
                    <a:gd name="T76" fmla="*/ 1567 w 2113"/>
                    <a:gd name="T77" fmla="*/ 22 h 1326"/>
                    <a:gd name="T78" fmla="*/ 22 w 2113"/>
                    <a:gd name="T79" fmla="*/ 0 h 1326"/>
                    <a:gd name="T80" fmla="*/ 0 w 2113"/>
                    <a:gd name="T81" fmla="*/ 871 h 1326"/>
                    <a:gd name="T82" fmla="*/ 676 w 2113"/>
                    <a:gd name="T83" fmla="*/ 893 h 1326"/>
                    <a:gd name="T84" fmla="*/ 566 w 2113"/>
                    <a:gd name="T85" fmla="*/ 982 h 1326"/>
                    <a:gd name="T86" fmla="*/ 577 w 2113"/>
                    <a:gd name="T87" fmla="*/ 1024 h 1326"/>
                    <a:gd name="T88" fmla="*/ 1011 w 2113"/>
                    <a:gd name="T89" fmla="*/ 1007 h 1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13" h="1326">
                      <a:moveTo>
                        <a:pt x="1822" y="614"/>
                      </a:moveTo>
                      <a:cubicBezTo>
                        <a:pt x="1821" y="614"/>
                        <a:pt x="1821" y="614"/>
                        <a:pt x="1821" y="614"/>
                      </a:cubicBezTo>
                      <a:cubicBezTo>
                        <a:pt x="1821" y="614"/>
                        <a:pt x="1816" y="630"/>
                        <a:pt x="1787" y="663"/>
                      </a:cubicBezTo>
                      <a:cubicBezTo>
                        <a:pt x="1787" y="663"/>
                        <a:pt x="1787" y="663"/>
                        <a:pt x="1764" y="663"/>
                      </a:cubicBezTo>
                      <a:cubicBezTo>
                        <a:pt x="1764" y="663"/>
                        <a:pt x="1764" y="651"/>
                        <a:pt x="1761" y="431"/>
                      </a:cubicBezTo>
                      <a:cubicBezTo>
                        <a:pt x="1727" y="608"/>
                        <a:pt x="1358" y="446"/>
                        <a:pt x="1358" y="446"/>
                      </a:cubicBezTo>
                      <a:cubicBezTo>
                        <a:pt x="1266" y="474"/>
                        <a:pt x="1282" y="659"/>
                        <a:pt x="1282" y="659"/>
                      </a:cubicBezTo>
                      <a:cubicBezTo>
                        <a:pt x="1282" y="659"/>
                        <a:pt x="1282" y="659"/>
                        <a:pt x="1262" y="657"/>
                      </a:cubicBezTo>
                      <a:cubicBezTo>
                        <a:pt x="1262" y="657"/>
                        <a:pt x="1262" y="645"/>
                        <a:pt x="1231" y="618"/>
                      </a:cubicBezTo>
                      <a:cubicBezTo>
                        <a:pt x="1231" y="618"/>
                        <a:pt x="1231" y="618"/>
                        <a:pt x="1231" y="618"/>
                      </a:cubicBezTo>
                      <a:cubicBezTo>
                        <a:pt x="1218" y="583"/>
                        <a:pt x="1219" y="546"/>
                        <a:pt x="1219" y="508"/>
                      </a:cubicBezTo>
                      <a:cubicBezTo>
                        <a:pt x="1219" y="334"/>
                        <a:pt x="1352" y="194"/>
                        <a:pt x="1526" y="194"/>
                      </a:cubicBezTo>
                      <a:cubicBezTo>
                        <a:pt x="1699" y="194"/>
                        <a:pt x="1832" y="334"/>
                        <a:pt x="1832" y="508"/>
                      </a:cubicBezTo>
                      <a:cubicBezTo>
                        <a:pt x="1832" y="545"/>
                        <a:pt x="1834" y="581"/>
                        <a:pt x="1822" y="614"/>
                      </a:cubicBezTo>
                      <a:close/>
                      <a:moveTo>
                        <a:pt x="2096" y="1326"/>
                      </a:moveTo>
                      <a:cubicBezTo>
                        <a:pt x="2106" y="1326"/>
                        <a:pt x="2113" y="1316"/>
                        <a:pt x="2110" y="1307"/>
                      </a:cubicBezTo>
                      <a:cubicBezTo>
                        <a:pt x="2092" y="1259"/>
                        <a:pt x="2040" y="1133"/>
                        <a:pt x="1968" y="1100"/>
                      </a:cubicBezTo>
                      <a:cubicBezTo>
                        <a:pt x="1879" y="1060"/>
                        <a:pt x="1716" y="1058"/>
                        <a:pt x="1716" y="1058"/>
                      </a:cubicBezTo>
                      <a:cubicBezTo>
                        <a:pt x="1716" y="1058"/>
                        <a:pt x="1716" y="1058"/>
                        <a:pt x="1716" y="1058"/>
                      </a:cubicBezTo>
                      <a:cubicBezTo>
                        <a:pt x="1716" y="1058"/>
                        <a:pt x="1651" y="1149"/>
                        <a:pt x="1523" y="1149"/>
                      </a:cubicBezTo>
                      <a:cubicBezTo>
                        <a:pt x="1529" y="1149"/>
                        <a:pt x="1529" y="1149"/>
                        <a:pt x="1529" y="1149"/>
                      </a:cubicBezTo>
                      <a:cubicBezTo>
                        <a:pt x="1401" y="1149"/>
                        <a:pt x="1336" y="1058"/>
                        <a:pt x="1336" y="1058"/>
                      </a:cubicBezTo>
                      <a:cubicBezTo>
                        <a:pt x="1336" y="1058"/>
                        <a:pt x="1336" y="1058"/>
                        <a:pt x="1336" y="1058"/>
                      </a:cubicBezTo>
                      <a:cubicBezTo>
                        <a:pt x="1336" y="1058"/>
                        <a:pt x="1172" y="1060"/>
                        <a:pt x="1084" y="1100"/>
                      </a:cubicBezTo>
                      <a:cubicBezTo>
                        <a:pt x="1012" y="1133"/>
                        <a:pt x="960" y="1259"/>
                        <a:pt x="942" y="1307"/>
                      </a:cubicBezTo>
                      <a:cubicBezTo>
                        <a:pt x="939" y="1316"/>
                        <a:pt x="946" y="1326"/>
                        <a:pt x="956" y="1326"/>
                      </a:cubicBezTo>
                      <a:lnTo>
                        <a:pt x="2096" y="1326"/>
                      </a:lnTo>
                      <a:close/>
                      <a:moveTo>
                        <a:pt x="1262" y="686"/>
                      </a:moveTo>
                      <a:cubicBezTo>
                        <a:pt x="1208" y="661"/>
                        <a:pt x="1208" y="661"/>
                        <a:pt x="1208" y="661"/>
                      </a:cubicBezTo>
                      <a:cubicBezTo>
                        <a:pt x="1208" y="663"/>
                        <a:pt x="1208" y="664"/>
                        <a:pt x="1208" y="666"/>
                      </a:cubicBezTo>
                      <a:cubicBezTo>
                        <a:pt x="1211" y="685"/>
                        <a:pt x="1222" y="719"/>
                        <a:pt x="1255" y="740"/>
                      </a:cubicBezTo>
                      <a:cubicBezTo>
                        <a:pt x="1274" y="789"/>
                        <a:pt x="1327" y="918"/>
                        <a:pt x="1355" y="943"/>
                      </a:cubicBezTo>
                      <a:cubicBezTo>
                        <a:pt x="1357" y="945"/>
                        <a:pt x="1361" y="948"/>
                        <a:pt x="1365" y="951"/>
                      </a:cubicBezTo>
                      <a:cubicBezTo>
                        <a:pt x="1365" y="1022"/>
                        <a:pt x="1365" y="1022"/>
                        <a:pt x="1365" y="1022"/>
                      </a:cubicBezTo>
                      <a:cubicBezTo>
                        <a:pt x="1372" y="1032"/>
                        <a:pt x="1372" y="1032"/>
                        <a:pt x="1372" y="1032"/>
                      </a:cubicBezTo>
                      <a:cubicBezTo>
                        <a:pt x="1372" y="1033"/>
                        <a:pt x="1385" y="1050"/>
                        <a:pt x="1409" y="1066"/>
                      </a:cubicBezTo>
                      <a:cubicBezTo>
                        <a:pt x="1409" y="981"/>
                        <a:pt x="1409" y="981"/>
                        <a:pt x="1409" y="981"/>
                      </a:cubicBezTo>
                      <a:cubicBezTo>
                        <a:pt x="1445" y="1004"/>
                        <a:pt x="1490" y="1026"/>
                        <a:pt x="1526" y="1026"/>
                      </a:cubicBezTo>
                      <a:cubicBezTo>
                        <a:pt x="1561" y="1026"/>
                        <a:pt x="1607" y="1004"/>
                        <a:pt x="1643" y="981"/>
                      </a:cubicBezTo>
                      <a:cubicBezTo>
                        <a:pt x="1643" y="1066"/>
                        <a:pt x="1643" y="1066"/>
                        <a:pt x="1643" y="1066"/>
                      </a:cubicBezTo>
                      <a:cubicBezTo>
                        <a:pt x="1667" y="1050"/>
                        <a:pt x="1679" y="1033"/>
                        <a:pt x="1680" y="1032"/>
                      </a:cubicBezTo>
                      <a:cubicBezTo>
                        <a:pt x="1687" y="1022"/>
                        <a:pt x="1687" y="1022"/>
                        <a:pt x="1687" y="1022"/>
                      </a:cubicBezTo>
                      <a:cubicBezTo>
                        <a:pt x="1687" y="951"/>
                        <a:pt x="1687" y="951"/>
                        <a:pt x="1687" y="951"/>
                      </a:cubicBezTo>
                      <a:cubicBezTo>
                        <a:pt x="1691" y="948"/>
                        <a:pt x="1694" y="945"/>
                        <a:pt x="1697" y="943"/>
                      </a:cubicBezTo>
                      <a:cubicBezTo>
                        <a:pt x="1725" y="918"/>
                        <a:pt x="1777" y="789"/>
                        <a:pt x="1797" y="740"/>
                      </a:cubicBezTo>
                      <a:cubicBezTo>
                        <a:pt x="1832" y="718"/>
                        <a:pt x="1841" y="680"/>
                        <a:pt x="1843" y="665"/>
                      </a:cubicBezTo>
                      <a:cubicBezTo>
                        <a:pt x="1843" y="664"/>
                        <a:pt x="1844" y="663"/>
                        <a:pt x="1844" y="662"/>
                      </a:cubicBezTo>
                      <a:cubicBezTo>
                        <a:pt x="1788" y="688"/>
                        <a:pt x="1788" y="688"/>
                        <a:pt x="1788" y="688"/>
                      </a:cubicBezTo>
                      <a:cubicBezTo>
                        <a:pt x="1784" y="695"/>
                        <a:pt x="1778" y="701"/>
                        <a:pt x="1769" y="705"/>
                      </a:cubicBezTo>
                      <a:cubicBezTo>
                        <a:pt x="1764" y="708"/>
                        <a:pt x="1761" y="712"/>
                        <a:pt x="1759" y="717"/>
                      </a:cubicBezTo>
                      <a:cubicBezTo>
                        <a:pt x="1726" y="799"/>
                        <a:pt x="1682" y="897"/>
                        <a:pt x="1667" y="910"/>
                      </a:cubicBezTo>
                      <a:cubicBezTo>
                        <a:pt x="1640" y="934"/>
                        <a:pt x="1565" y="982"/>
                        <a:pt x="1526" y="982"/>
                      </a:cubicBezTo>
                      <a:cubicBezTo>
                        <a:pt x="1486" y="982"/>
                        <a:pt x="1411" y="934"/>
                        <a:pt x="1384" y="910"/>
                      </a:cubicBezTo>
                      <a:cubicBezTo>
                        <a:pt x="1369" y="897"/>
                        <a:pt x="1325" y="799"/>
                        <a:pt x="1293" y="717"/>
                      </a:cubicBezTo>
                      <a:cubicBezTo>
                        <a:pt x="1291" y="712"/>
                        <a:pt x="1287" y="708"/>
                        <a:pt x="1282" y="705"/>
                      </a:cubicBezTo>
                      <a:cubicBezTo>
                        <a:pt x="1273" y="700"/>
                        <a:pt x="1266" y="694"/>
                        <a:pt x="1262" y="686"/>
                      </a:cubicBezTo>
                      <a:close/>
                      <a:moveTo>
                        <a:pt x="1000" y="982"/>
                      </a:moveTo>
                      <a:cubicBezTo>
                        <a:pt x="891" y="922"/>
                        <a:pt x="891" y="922"/>
                        <a:pt x="891" y="922"/>
                      </a:cubicBezTo>
                      <a:cubicBezTo>
                        <a:pt x="891" y="893"/>
                        <a:pt x="891" y="893"/>
                        <a:pt x="891" y="893"/>
                      </a:cubicBezTo>
                      <a:cubicBezTo>
                        <a:pt x="1274" y="893"/>
                        <a:pt x="1274" y="893"/>
                        <a:pt x="1274" y="893"/>
                      </a:cubicBezTo>
                      <a:cubicBezTo>
                        <a:pt x="1267" y="879"/>
                        <a:pt x="1260" y="865"/>
                        <a:pt x="1253" y="849"/>
                      </a:cubicBezTo>
                      <a:cubicBezTo>
                        <a:pt x="869" y="849"/>
                        <a:pt x="869" y="849"/>
                        <a:pt x="869" y="849"/>
                      </a:cubicBezTo>
                      <a:cubicBezTo>
                        <a:pt x="857" y="849"/>
                        <a:pt x="847" y="859"/>
                        <a:pt x="847" y="871"/>
                      </a:cubicBezTo>
                      <a:cubicBezTo>
                        <a:pt x="847" y="936"/>
                        <a:pt x="847" y="936"/>
                        <a:pt x="847" y="936"/>
                      </a:cubicBezTo>
                      <a:cubicBezTo>
                        <a:pt x="847" y="944"/>
                        <a:pt x="851" y="951"/>
                        <a:pt x="858" y="955"/>
                      </a:cubicBezTo>
                      <a:cubicBezTo>
                        <a:pt x="904" y="980"/>
                        <a:pt x="904" y="980"/>
                        <a:pt x="904" y="980"/>
                      </a:cubicBezTo>
                      <a:cubicBezTo>
                        <a:pt x="663" y="980"/>
                        <a:pt x="663" y="980"/>
                        <a:pt x="663" y="980"/>
                      </a:cubicBezTo>
                      <a:cubicBezTo>
                        <a:pt x="708" y="955"/>
                        <a:pt x="708" y="955"/>
                        <a:pt x="708" y="955"/>
                      </a:cubicBezTo>
                      <a:cubicBezTo>
                        <a:pt x="715" y="951"/>
                        <a:pt x="720" y="944"/>
                        <a:pt x="720" y="936"/>
                      </a:cubicBezTo>
                      <a:cubicBezTo>
                        <a:pt x="720" y="871"/>
                        <a:pt x="720" y="871"/>
                        <a:pt x="720" y="871"/>
                      </a:cubicBezTo>
                      <a:cubicBezTo>
                        <a:pt x="720" y="859"/>
                        <a:pt x="710" y="849"/>
                        <a:pt x="698" y="849"/>
                      </a:cubicBezTo>
                      <a:cubicBezTo>
                        <a:pt x="44" y="849"/>
                        <a:pt x="44" y="849"/>
                        <a:pt x="44" y="849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1523" y="44"/>
                        <a:pt x="1523" y="44"/>
                        <a:pt x="1523" y="44"/>
                      </a:cubicBezTo>
                      <a:cubicBezTo>
                        <a:pt x="1523" y="150"/>
                        <a:pt x="1523" y="150"/>
                        <a:pt x="1523" y="150"/>
                      </a:cubicBezTo>
                      <a:cubicBezTo>
                        <a:pt x="1524" y="150"/>
                        <a:pt x="1525" y="150"/>
                        <a:pt x="1526" y="150"/>
                      </a:cubicBezTo>
                      <a:cubicBezTo>
                        <a:pt x="1540" y="150"/>
                        <a:pt x="1553" y="150"/>
                        <a:pt x="1567" y="152"/>
                      </a:cubicBezTo>
                      <a:cubicBezTo>
                        <a:pt x="1567" y="22"/>
                        <a:pt x="1567" y="22"/>
                        <a:pt x="1567" y="22"/>
                      </a:cubicBezTo>
                      <a:cubicBezTo>
                        <a:pt x="1567" y="10"/>
                        <a:pt x="1557" y="0"/>
                        <a:pt x="154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871"/>
                        <a:pt x="0" y="871"/>
                        <a:pt x="0" y="871"/>
                      </a:cubicBezTo>
                      <a:cubicBezTo>
                        <a:pt x="0" y="883"/>
                        <a:pt x="10" y="893"/>
                        <a:pt x="22" y="893"/>
                      </a:cubicBezTo>
                      <a:cubicBezTo>
                        <a:pt x="676" y="893"/>
                        <a:pt x="676" y="893"/>
                        <a:pt x="676" y="893"/>
                      </a:cubicBezTo>
                      <a:cubicBezTo>
                        <a:pt x="676" y="922"/>
                        <a:pt x="676" y="922"/>
                        <a:pt x="676" y="922"/>
                      </a:cubicBezTo>
                      <a:cubicBezTo>
                        <a:pt x="566" y="982"/>
                        <a:pt x="566" y="982"/>
                        <a:pt x="566" y="982"/>
                      </a:cubicBezTo>
                      <a:cubicBezTo>
                        <a:pt x="557" y="987"/>
                        <a:pt x="553" y="998"/>
                        <a:pt x="555" y="1007"/>
                      </a:cubicBezTo>
                      <a:cubicBezTo>
                        <a:pt x="558" y="1017"/>
                        <a:pt x="567" y="1024"/>
                        <a:pt x="577" y="1024"/>
                      </a:cubicBezTo>
                      <a:cubicBezTo>
                        <a:pt x="990" y="1024"/>
                        <a:pt x="990" y="1024"/>
                        <a:pt x="990" y="1024"/>
                      </a:cubicBezTo>
                      <a:cubicBezTo>
                        <a:pt x="1000" y="1024"/>
                        <a:pt x="1009" y="1017"/>
                        <a:pt x="1011" y="1007"/>
                      </a:cubicBezTo>
                      <a:cubicBezTo>
                        <a:pt x="1014" y="998"/>
                        <a:pt x="1009" y="987"/>
                        <a:pt x="1000" y="9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6979629" y="3232939"/>
              <a:ext cx="987928" cy="991674"/>
              <a:chOff x="7068206" y="3140364"/>
              <a:chExt cx="987928" cy="991674"/>
            </a:xfrm>
          </p:grpSpPr>
          <p:sp>
            <p:nvSpPr>
              <p:cNvPr id="134" name="Rectangle 13"/>
              <p:cNvSpPr>
                <a:spLocks noChangeArrowheads="1"/>
              </p:cNvSpPr>
              <p:nvPr/>
            </p:nvSpPr>
            <p:spPr bwMode="auto">
              <a:xfrm>
                <a:off x="7068206" y="3140364"/>
                <a:ext cx="987928" cy="991674"/>
              </a:xfrm>
              <a:prstGeom prst="rect">
                <a:avLst/>
              </a:prstGeom>
              <a:noFill/>
              <a:ln w="9525" cap="flat" cmpd="sng" algn="ctr">
                <a:solidFill>
                  <a:srgbClr val="295E7E"/>
                </a:solidFill>
                <a:prstDash val="solid"/>
                <a:miter lim="800000"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2E0E6"/>
                    </a:solidFill>
                  </a14:hiddenFill>
                </a:ext>
              </a:extLst>
            </p:spPr>
            <p:txBody>
              <a:bodyPr wrap="square" lIns="29719" tIns="49531" rIns="29719" bIns="0" anchor="b"/>
              <a:lstStyle/>
              <a:p>
                <a:pPr marL="0" lvl="1" algn="ctr" defTabSz="914354">
                  <a:spcBef>
                    <a:spcPts val="651"/>
                  </a:spcBef>
                  <a:spcAft>
                    <a:spcPts val="651"/>
                  </a:spcAft>
                  <a:buClr>
                    <a:srgbClr val="000000"/>
                  </a:buClr>
                </a:pPr>
                <a:r>
                  <a:rPr lang="en-US" sz="12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Smart</a:t>
                </a:r>
                <a:br>
                  <a:rPr lang="en-US" sz="12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</a:br>
                <a:r>
                  <a:rPr lang="en-US" sz="12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Cities</a:t>
                </a:r>
              </a:p>
            </p:txBody>
          </p:sp>
          <p:grpSp>
            <p:nvGrpSpPr>
              <p:cNvPr id="139" name="bcgIcons_City">
                <a:extLst>
                  <a:ext uri="{FF2B5EF4-FFF2-40B4-BE49-F238E27FC236}">
                    <a16:creationId xmlns="" xmlns:a16="http://schemas.microsoft.com/office/drawing/2014/main" id="{DE4F414D-353C-44AE-87DD-6712D825BF3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297713" y="3222433"/>
                <a:ext cx="528915" cy="501842"/>
                <a:chOff x="1682" y="0"/>
                <a:chExt cx="4316" cy="4320"/>
              </a:xfrm>
            </p:grpSpPr>
            <p:sp>
              <p:nvSpPr>
                <p:cNvPr id="140" name="AutoShape 3">
                  <a:extLst>
                    <a:ext uri="{FF2B5EF4-FFF2-40B4-BE49-F238E27FC236}">
                      <a16:creationId xmlns="" xmlns:a16="http://schemas.microsoft.com/office/drawing/2014/main" id="{31CF1CDF-E9F4-4235-A187-54A66DAADCE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41" name="Freeform 5">
                  <a:extLst>
                    <a:ext uri="{FF2B5EF4-FFF2-40B4-BE49-F238E27FC236}">
                      <a16:creationId xmlns="" xmlns:a16="http://schemas.microsoft.com/office/drawing/2014/main" id="{D8CB9544-36AA-4C2A-9E94-EF5D344CEB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51" y="945"/>
                  <a:ext cx="2859" cy="2766"/>
                </a:xfrm>
                <a:custGeom>
                  <a:avLst/>
                  <a:gdLst>
                    <a:gd name="T0" fmla="*/ 1370 w 1526"/>
                    <a:gd name="T1" fmla="*/ 830 h 1475"/>
                    <a:gd name="T2" fmla="*/ 1224 w 1526"/>
                    <a:gd name="T3" fmla="*/ 942 h 1475"/>
                    <a:gd name="T4" fmla="*/ 123 w 1526"/>
                    <a:gd name="T5" fmla="*/ 1012 h 1475"/>
                    <a:gd name="T6" fmla="*/ 1138 w 1526"/>
                    <a:gd name="T7" fmla="*/ 112 h 1475"/>
                    <a:gd name="T8" fmla="*/ 991 w 1526"/>
                    <a:gd name="T9" fmla="*/ 0 h 1475"/>
                    <a:gd name="T10" fmla="*/ 1224 w 1526"/>
                    <a:gd name="T11" fmla="*/ 112 h 1475"/>
                    <a:gd name="T12" fmla="*/ 1370 w 1526"/>
                    <a:gd name="T13" fmla="*/ 0 h 1475"/>
                    <a:gd name="T14" fmla="*/ 1224 w 1526"/>
                    <a:gd name="T15" fmla="*/ 112 h 1475"/>
                    <a:gd name="T16" fmla="*/ 451 w 1526"/>
                    <a:gd name="T17" fmla="*/ 157 h 1475"/>
                    <a:gd name="T18" fmla="*/ 381 w 1526"/>
                    <a:gd name="T19" fmla="*/ 249 h 1475"/>
                    <a:gd name="T20" fmla="*/ 578 w 1526"/>
                    <a:gd name="T21" fmla="*/ 249 h 1475"/>
                    <a:gd name="T22" fmla="*/ 508 w 1526"/>
                    <a:gd name="T23" fmla="*/ 157 h 1475"/>
                    <a:gd name="T24" fmla="*/ 441 w 1526"/>
                    <a:gd name="T25" fmla="*/ 457 h 1475"/>
                    <a:gd name="T26" fmla="*/ 391 w 1526"/>
                    <a:gd name="T27" fmla="*/ 345 h 1475"/>
                    <a:gd name="T28" fmla="*/ 518 w 1526"/>
                    <a:gd name="T29" fmla="*/ 457 h 1475"/>
                    <a:gd name="T30" fmla="*/ 568 w 1526"/>
                    <a:gd name="T31" fmla="*/ 345 h 1475"/>
                    <a:gd name="T32" fmla="*/ 518 w 1526"/>
                    <a:gd name="T33" fmla="*/ 457 h 1475"/>
                    <a:gd name="T34" fmla="*/ 451 w 1526"/>
                    <a:gd name="T35" fmla="*/ 554 h 1475"/>
                    <a:gd name="T36" fmla="*/ 381 w 1526"/>
                    <a:gd name="T37" fmla="*/ 646 h 1475"/>
                    <a:gd name="T38" fmla="*/ 578 w 1526"/>
                    <a:gd name="T39" fmla="*/ 646 h 1475"/>
                    <a:gd name="T40" fmla="*/ 508 w 1526"/>
                    <a:gd name="T41" fmla="*/ 554 h 1475"/>
                    <a:gd name="T42" fmla="*/ 441 w 1526"/>
                    <a:gd name="T43" fmla="*/ 854 h 1475"/>
                    <a:gd name="T44" fmla="*/ 391 w 1526"/>
                    <a:gd name="T45" fmla="*/ 742 h 1475"/>
                    <a:gd name="T46" fmla="*/ 518 w 1526"/>
                    <a:gd name="T47" fmla="*/ 854 h 1475"/>
                    <a:gd name="T48" fmla="*/ 568 w 1526"/>
                    <a:gd name="T49" fmla="*/ 742 h 1475"/>
                    <a:gd name="T50" fmla="*/ 518 w 1526"/>
                    <a:gd name="T51" fmla="*/ 854 h 1475"/>
                    <a:gd name="T52" fmla="*/ 324 w 1526"/>
                    <a:gd name="T53" fmla="*/ 752 h 1475"/>
                    <a:gd name="T54" fmla="*/ 254 w 1526"/>
                    <a:gd name="T55" fmla="*/ 844 h 1475"/>
                    <a:gd name="T56" fmla="*/ 197 w 1526"/>
                    <a:gd name="T57" fmla="*/ 844 h 1475"/>
                    <a:gd name="T58" fmla="*/ 127 w 1526"/>
                    <a:gd name="T59" fmla="*/ 752 h 1475"/>
                    <a:gd name="T60" fmla="*/ 314 w 1526"/>
                    <a:gd name="T61" fmla="*/ 656 h 1475"/>
                    <a:gd name="T62" fmla="*/ 264 w 1526"/>
                    <a:gd name="T63" fmla="*/ 544 h 1475"/>
                    <a:gd name="T64" fmla="*/ 264 w 1526"/>
                    <a:gd name="T65" fmla="*/ 457 h 1475"/>
                    <a:gd name="T66" fmla="*/ 314 w 1526"/>
                    <a:gd name="T67" fmla="*/ 345 h 1475"/>
                    <a:gd name="T68" fmla="*/ 264 w 1526"/>
                    <a:gd name="T69" fmla="*/ 457 h 1475"/>
                    <a:gd name="T70" fmla="*/ 197 w 1526"/>
                    <a:gd name="T71" fmla="*/ 554 h 1475"/>
                    <a:gd name="T72" fmla="*/ 127 w 1526"/>
                    <a:gd name="T73" fmla="*/ 646 h 1475"/>
                    <a:gd name="T74" fmla="*/ 70 w 1526"/>
                    <a:gd name="T75" fmla="*/ 844 h 1475"/>
                    <a:gd name="T76" fmla="*/ 0 w 1526"/>
                    <a:gd name="T77" fmla="*/ 752 h 1475"/>
                    <a:gd name="T78" fmla="*/ 1138 w 1526"/>
                    <a:gd name="T79" fmla="*/ 278 h 1475"/>
                    <a:gd name="T80" fmla="*/ 991 w 1526"/>
                    <a:gd name="T81" fmla="*/ 166 h 1475"/>
                    <a:gd name="T82" fmla="*/ 1224 w 1526"/>
                    <a:gd name="T83" fmla="*/ 278 h 1475"/>
                    <a:gd name="T84" fmla="*/ 1370 w 1526"/>
                    <a:gd name="T85" fmla="*/ 166 h 1475"/>
                    <a:gd name="T86" fmla="*/ 1224 w 1526"/>
                    <a:gd name="T87" fmla="*/ 278 h 1475"/>
                    <a:gd name="T88" fmla="*/ 1148 w 1526"/>
                    <a:gd name="T89" fmla="*/ 342 h 1475"/>
                    <a:gd name="T90" fmla="*/ 981 w 1526"/>
                    <a:gd name="T91" fmla="*/ 434 h 1475"/>
                    <a:gd name="T92" fmla="*/ 1380 w 1526"/>
                    <a:gd name="T93" fmla="*/ 434 h 1475"/>
                    <a:gd name="T94" fmla="*/ 1214 w 1526"/>
                    <a:gd name="T95" fmla="*/ 342 h 1475"/>
                    <a:gd name="T96" fmla="*/ 1138 w 1526"/>
                    <a:gd name="T97" fmla="*/ 610 h 1475"/>
                    <a:gd name="T98" fmla="*/ 991 w 1526"/>
                    <a:gd name="T99" fmla="*/ 498 h 1475"/>
                    <a:gd name="T100" fmla="*/ 1224 w 1526"/>
                    <a:gd name="T101" fmla="*/ 610 h 1475"/>
                    <a:gd name="T102" fmla="*/ 1370 w 1526"/>
                    <a:gd name="T103" fmla="*/ 498 h 1475"/>
                    <a:gd name="T104" fmla="*/ 1224 w 1526"/>
                    <a:gd name="T105" fmla="*/ 610 h 1475"/>
                    <a:gd name="T106" fmla="*/ 1148 w 1526"/>
                    <a:gd name="T107" fmla="*/ 674 h 1475"/>
                    <a:gd name="T108" fmla="*/ 981 w 1526"/>
                    <a:gd name="T109" fmla="*/ 766 h 1475"/>
                    <a:gd name="T110" fmla="*/ 1380 w 1526"/>
                    <a:gd name="T111" fmla="*/ 766 h 1475"/>
                    <a:gd name="T112" fmla="*/ 1214 w 1526"/>
                    <a:gd name="T113" fmla="*/ 674 h 1475"/>
                    <a:gd name="T114" fmla="*/ 1148 w 1526"/>
                    <a:gd name="T115" fmla="*/ 840 h 1475"/>
                    <a:gd name="T116" fmla="*/ 981 w 1526"/>
                    <a:gd name="T117" fmla="*/ 879 h 1475"/>
                    <a:gd name="T118" fmla="*/ 1363 w 1526"/>
                    <a:gd name="T119" fmla="*/ 1012 h 1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26" h="1475">
                      <a:moveTo>
                        <a:pt x="1214" y="932"/>
                      </a:moveTo>
                      <a:cubicBezTo>
                        <a:pt x="1214" y="840"/>
                        <a:pt x="1214" y="840"/>
                        <a:pt x="1214" y="840"/>
                      </a:cubicBezTo>
                      <a:cubicBezTo>
                        <a:pt x="1214" y="835"/>
                        <a:pt x="1218" y="830"/>
                        <a:pt x="1224" y="830"/>
                      </a:cubicBezTo>
                      <a:cubicBezTo>
                        <a:pt x="1370" y="830"/>
                        <a:pt x="1370" y="830"/>
                        <a:pt x="1370" y="830"/>
                      </a:cubicBezTo>
                      <a:cubicBezTo>
                        <a:pt x="1376" y="830"/>
                        <a:pt x="1380" y="835"/>
                        <a:pt x="1380" y="840"/>
                      </a:cubicBezTo>
                      <a:cubicBezTo>
                        <a:pt x="1380" y="932"/>
                        <a:pt x="1380" y="932"/>
                        <a:pt x="1380" y="932"/>
                      </a:cubicBezTo>
                      <a:cubicBezTo>
                        <a:pt x="1380" y="938"/>
                        <a:pt x="1376" y="942"/>
                        <a:pt x="1370" y="942"/>
                      </a:cubicBezTo>
                      <a:cubicBezTo>
                        <a:pt x="1224" y="942"/>
                        <a:pt x="1224" y="942"/>
                        <a:pt x="1224" y="942"/>
                      </a:cubicBezTo>
                      <a:cubicBezTo>
                        <a:pt x="1218" y="942"/>
                        <a:pt x="1214" y="938"/>
                        <a:pt x="1214" y="932"/>
                      </a:cubicBezTo>
                      <a:close/>
                      <a:moveTo>
                        <a:pt x="286" y="1475"/>
                      </a:moveTo>
                      <a:cubicBezTo>
                        <a:pt x="240" y="1012"/>
                        <a:pt x="240" y="1012"/>
                        <a:pt x="240" y="1012"/>
                      </a:cubicBezTo>
                      <a:cubicBezTo>
                        <a:pt x="123" y="1012"/>
                        <a:pt x="123" y="1012"/>
                        <a:pt x="123" y="1012"/>
                      </a:cubicBezTo>
                      <a:cubicBezTo>
                        <a:pt x="77" y="1475"/>
                        <a:pt x="77" y="1475"/>
                        <a:pt x="77" y="1475"/>
                      </a:cubicBezTo>
                      <a:lnTo>
                        <a:pt x="286" y="1475"/>
                      </a:lnTo>
                      <a:close/>
                      <a:moveTo>
                        <a:pt x="991" y="112"/>
                      </a:moveTo>
                      <a:cubicBezTo>
                        <a:pt x="1138" y="112"/>
                        <a:pt x="1138" y="112"/>
                        <a:pt x="1138" y="112"/>
                      </a:cubicBezTo>
                      <a:cubicBezTo>
                        <a:pt x="1143" y="112"/>
                        <a:pt x="1148" y="108"/>
                        <a:pt x="1148" y="102"/>
                      </a:cubicBezTo>
                      <a:cubicBezTo>
                        <a:pt x="1148" y="10"/>
                        <a:pt x="1148" y="10"/>
                        <a:pt x="1148" y="10"/>
                      </a:cubicBezTo>
                      <a:cubicBezTo>
                        <a:pt x="1148" y="5"/>
                        <a:pt x="1143" y="0"/>
                        <a:pt x="1138" y="0"/>
                      </a:cubicBezTo>
                      <a:cubicBezTo>
                        <a:pt x="991" y="0"/>
                        <a:pt x="991" y="0"/>
                        <a:pt x="991" y="0"/>
                      </a:cubicBezTo>
                      <a:cubicBezTo>
                        <a:pt x="985" y="0"/>
                        <a:pt x="981" y="5"/>
                        <a:pt x="981" y="10"/>
                      </a:cubicBezTo>
                      <a:cubicBezTo>
                        <a:pt x="981" y="102"/>
                        <a:pt x="981" y="102"/>
                        <a:pt x="981" y="102"/>
                      </a:cubicBezTo>
                      <a:cubicBezTo>
                        <a:pt x="981" y="108"/>
                        <a:pt x="985" y="112"/>
                        <a:pt x="991" y="112"/>
                      </a:cubicBezTo>
                      <a:close/>
                      <a:moveTo>
                        <a:pt x="1224" y="112"/>
                      </a:moveTo>
                      <a:cubicBezTo>
                        <a:pt x="1370" y="112"/>
                        <a:pt x="1370" y="112"/>
                        <a:pt x="1370" y="112"/>
                      </a:cubicBezTo>
                      <a:cubicBezTo>
                        <a:pt x="1376" y="112"/>
                        <a:pt x="1380" y="108"/>
                        <a:pt x="1380" y="102"/>
                      </a:cubicBezTo>
                      <a:cubicBezTo>
                        <a:pt x="1380" y="10"/>
                        <a:pt x="1380" y="10"/>
                        <a:pt x="1380" y="10"/>
                      </a:cubicBezTo>
                      <a:cubicBezTo>
                        <a:pt x="1380" y="5"/>
                        <a:pt x="1376" y="0"/>
                        <a:pt x="1370" y="0"/>
                      </a:cubicBezTo>
                      <a:cubicBezTo>
                        <a:pt x="1224" y="0"/>
                        <a:pt x="1224" y="0"/>
                        <a:pt x="1224" y="0"/>
                      </a:cubicBezTo>
                      <a:cubicBezTo>
                        <a:pt x="1218" y="0"/>
                        <a:pt x="1214" y="5"/>
                        <a:pt x="1214" y="10"/>
                      </a:cubicBezTo>
                      <a:cubicBezTo>
                        <a:pt x="1214" y="102"/>
                        <a:pt x="1214" y="102"/>
                        <a:pt x="1214" y="102"/>
                      </a:cubicBezTo>
                      <a:cubicBezTo>
                        <a:pt x="1214" y="108"/>
                        <a:pt x="1218" y="112"/>
                        <a:pt x="1224" y="112"/>
                      </a:cubicBezTo>
                      <a:close/>
                      <a:moveTo>
                        <a:pt x="391" y="259"/>
                      </a:moveTo>
                      <a:cubicBezTo>
                        <a:pt x="441" y="259"/>
                        <a:pt x="441" y="259"/>
                        <a:pt x="441" y="259"/>
                      </a:cubicBezTo>
                      <a:cubicBezTo>
                        <a:pt x="447" y="259"/>
                        <a:pt x="451" y="254"/>
                        <a:pt x="451" y="249"/>
                      </a:cubicBezTo>
                      <a:cubicBezTo>
                        <a:pt x="451" y="157"/>
                        <a:pt x="451" y="157"/>
                        <a:pt x="451" y="157"/>
                      </a:cubicBezTo>
                      <a:cubicBezTo>
                        <a:pt x="451" y="151"/>
                        <a:pt x="447" y="147"/>
                        <a:pt x="441" y="147"/>
                      </a:cubicBezTo>
                      <a:cubicBezTo>
                        <a:pt x="391" y="147"/>
                        <a:pt x="391" y="147"/>
                        <a:pt x="391" y="147"/>
                      </a:cubicBezTo>
                      <a:cubicBezTo>
                        <a:pt x="386" y="147"/>
                        <a:pt x="381" y="151"/>
                        <a:pt x="381" y="157"/>
                      </a:cubicBezTo>
                      <a:cubicBezTo>
                        <a:pt x="381" y="249"/>
                        <a:pt x="381" y="249"/>
                        <a:pt x="381" y="249"/>
                      </a:cubicBezTo>
                      <a:cubicBezTo>
                        <a:pt x="381" y="254"/>
                        <a:pt x="386" y="259"/>
                        <a:pt x="391" y="259"/>
                      </a:cubicBezTo>
                      <a:close/>
                      <a:moveTo>
                        <a:pt x="518" y="259"/>
                      </a:moveTo>
                      <a:cubicBezTo>
                        <a:pt x="568" y="259"/>
                        <a:pt x="568" y="259"/>
                        <a:pt x="568" y="259"/>
                      </a:cubicBezTo>
                      <a:cubicBezTo>
                        <a:pt x="574" y="259"/>
                        <a:pt x="578" y="254"/>
                        <a:pt x="578" y="249"/>
                      </a:cubicBezTo>
                      <a:cubicBezTo>
                        <a:pt x="578" y="157"/>
                        <a:pt x="578" y="157"/>
                        <a:pt x="578" y="157"/>
                      </a:cubicBezTo>
                      <a:cubicBezTo>
                        <a:pt x="578" y="151"/>
                        <a:pt x="574" y="147"/>
                        <a:pt x="568" y="147"/>
                      </a:cubicBezTo>
                      <a:cubicBezTo>
                        <a:pt x="518" y="147"/>
                        <a:pt x="518" y="147"/>
                        <a:pt x="518" y="147"/>
                      </a:cubicBezTo>
                      <a:cubicBezTo>
                        <a:pt x="513" y="147"/>
                        <a:pt x="508" y="151"/>
                        <a:pt x="508" y="157"/>
                      </a:cubicBezTo>
                      <a:cubicBezTo>
                        <a:pt x="508" y="249"/>
                        <a:pt x="508" y="249"/>
                        <a:pt x="508" y="249"/>
                      </a:cubicBezTo>
                      <a:cubicBezTo>
                        <a:pt x="508" y="254"/>
                        <a:pt x="513" y="259"/>
                        <a:pt x="518" y="259"/>
                      </a:cubicBezTo>
                      <a:close/>
                      <a:moveTo>
                        <a:pt x="391" y="457"/>
                      </a:moveTo>
                      <a:cubicBezTo>
                        <a:pt x="441" y="457"/>
                        <a:pt x="441" y="457"/>
                        <a:pt x="441" y="457"/>
                      </a:cubicBezTo>
                      <a:cubicBezTo>
                        <a:pt x="447" y="457"/>
                        <a:pt x="451" y="453"/>
                        <a:pt x="451" y="447"/>
                      </a:cubicBezTo>
                      <a:cubicBezTo>
                        <a:pt x="451" y="355"/>
                        <a:pt x="451" y="355"/>
                        <a:pt x="451" y="355"/>
                      </a:cubicBezTo>
                      <a:cubicBezTo>
                        <a:pt x="451" y="350"/>
                        <a:pt x="447" y="345"/>
                        <a:pt x="441" y="345"/>
                      </a:cubicBezTo>
                      <a:cubicBezTo>
                        <a:pt x="391" y="345"/>
                        <a:pt x="391" y="345"/>
                        <a:pt x="391" y="345"/>
                      </a:cubicBezTo>
                      <a:cubicBezTo>
                        <a:pt x="386" y="345"/>
                        <a:pt x="381" y="350"/>
                        <a:pt x="381" y="355"/>
                      </a:cubicBezTo>
                      <a:cubicBezTo>
                        <a:pt x="381" y="447"/>
                        <a:pt x="381" y="447"/>
                        <a:pt x="381" y="447"/>
                      </a:cubicBezTo>
                      <a:cubicBezTo>
                        <a:pt x="381" y="453"/>
                        <a:pt x="386" y="457"/>
                        <a:pt x="391" y="457"/>
                      </a:cubicBezTo>
                      <a:close/>
                      <a:moveTo>
                        <a:pt x="518" y="457"/>
                      </a:moveTo>
                      <a:cubicBezTo>
                        <a:pt x="568" y="457"/>
                        <a:pt x="568" y="457"/>
                        <a:pt x="568" y="457"/>
                      </a:cubicBezTo>
                      <a:cubicBezTo>
                        <a:pt x="574" y="457"/>
                        <a:pt x="578" y="453"/>
                        <a:pt x="578" y="447"/>
                      </a:cubicBezTo>
                      <a:cubicBezTo>
                        <a:pt x="578" y="355"/>
                        <a:pt x="578" y="355"/>
                        <a:pt x="578" y="355"/>
                      </a:cubicBezTo>
                      <a:cubicBezTo>
                        <a:pt x="578" y="350"/>
                        <a:pt x="574" y="345"/>
                        <a:pt x="568" y="345"/>
                      </a:cubicBezTo>
                      <a:cubicBezTo>
                        <a:pt x="518" y="345"/>
                        <a:pt x="518" y="345"/>
                        <a:pt x="518" y="345"/>
                      </a:cubicBezTo>
                      <a:cubicBezTo>
                        <a:pt x="513" y="345"/>
                        <a:pt x="508" y="350"/>
                        <a:pt x="508" y="355"/>
                      </a:cubicBezTo>
                      <a:cubicBezTo>
                        <a:pt x="508" y="447"/>
                        <a:pt x="508" y="447"/>
                        <a:pt x="508" y="447"/>
                      </a:cubicBezTo>
                      <a:cubicBezTo>
                        <a:pt x="508" y="453"/>
                        <a:pt x="513" y="457"/>
                        <a:pt x="518" y="457"/>
                      </a:cubicBezTo>
                      <a:close/>
                      <a:moveTo>
                        <a:pt x="391" y="656"/>
                      </a:moveTo>
                      <a:cubicBezTo>
                        <a:pt x="441" y="656"/>
                        <a:pt x="441" y="656"/>
                        <a:pt x="441" y="656"/>
                      </a:cubicBezTo>
                      <a:cubicBezTo>
                        <a:pt x="447" y="656"/>
                        <a:pt x="451" y="651"/>
                        <a:pt x="451" y="646"/>
                      </a:cubicBezTo>
                      <a:cubicBezTo>
                        <a:pt x="451" y="554"/>
                        <a:pt x="451" y="554"/>
                        <a:pt x="451" y="554"/>
                      </a:cubicBezTo>
                      <a:cubicBezTo>
                        <a:pt x="451" y="548"/>
                        <a:pt x="447" y="544"/>
                        <a:pt x="441" y="544"/>
                      </a:cubicBezTo>
                      <a:cubicBezTo>
                        <a:pt x="391" y="544"/>
                        <a:pt x="391" y="544"/>
                        <a:pt x="391" y="544"/>
                      </a:cubicBezTo>
                      <a:cubicBezTo>
                        <a:pt x="386" y="544"/>
                        <a:pt x="381" y="548"/>
                        <a:pt x="381" y="554"/>
                      </a:cubicBezTo>
                      <a:cubicBezTo>
                        <a:pt x="381" y="646"/>
                        <a:pt x="381" y="646"/>
                        <a:pt x="381" y="646"/>
                      </a:cubicBezTo>
                      <a:cubicBezTo>
                        <a:pt x="381" y="651"/>
                        <a:pt x="386" y="656"/>
                        <a:pt x="391" y="656"/>
                      </a:cubicBezTo>
                      <a:close/>
                      <a:moveTo>
                        <a:pt x="518" y="656"/>
                      </a:moveTo>
                      <a:cubicBezTo>
                        <a:pt x="568" y="656"/>
                        <a:pt x="568" y="656"/>
                        <a:pt x="568" y="656"/>
                      </a:cubicBezTo>
                      <a:cubicBezTo>
                        <a:pt x="574" y="656"/>
                        <a:pt x="578" y="651"/>
                        <a:pt x="578" y="646"/>
                      </a:cubicBezTo>
                      <a:cubicBezTo>
                        <a:pt x="578" y="554"/>
                        <a:pt x="578" y="554"/>
                        <a:pt x="578" y="554"/>
                      </a:cubicBezTo>
                      <a:cubicBezTo>
                        <a:pt x="578" y="548"/>
                        <a:pt x="574" y="544"/>
                        <a:pt x="568" y="544"/>
                      </a:cubicBezTo>
                      <a:cubicBezTo>
                        <a:pt x="518" y="544"/>
                        <a:pt x="518" y="544"/>
                        <a:pt x="518" y="544"/>
                      </a:cubicBezTo>
                      <a:cubicBezTo>
                        <a:pt x="513" y="544"/>
                        <a:pt x="508" y="548"/>
                        <a:pt x="508" y="554"/>
                      </a:cubicBezTo>
                      <a:cubicBezTo>
                        <a:pt x="508" y="646"/>
                        <a:pt x="508" y="646"/>
                        <a:pt x="508" y="646"/>
                      </a:cubicBezTo>
                      <a:cubicBezTo>
                        <a:pt x="508" y="651"/>
                        <a:pt x="513" y="656"/>
                        <a:pt x="518" y="656"/>
                      </a:cubicBezTo>
                      <a:close/>
                      <a:moveTo>
                        <a:pt x="391" y="854"/>
                      </a:moveTo>
                      <a:cubicBezTo>
                        <a:pt x="441" y="854"/>
                        <a:pt x="441" y="854"/>
                        <a:pt x="441" y="854"/>
                      </a:cubicBezTo>
                      <a:cubicBezTo>
                        <a:pt x="447" y="854"/>
                        <a:pt x="451" y="850"/>
                        <a:pt x="451" y="844"/>
                      </a:cubicBezTo>
                      <a:cubicBezTo>
                        <a:pt x="451" y="752"/>
                        <a:pt x="451" y="752"/>
                        <a:pt x="451" y="752"/>
                      </a:cubicBezTo>
                      <a:cubicBezTo>
                        <a:pt x="451" y="747"/>
                        <a:pt x="447" y="742"/>
                        <a:pt x="441" y="742"/>
                      </a:cubicBezTo>
                      <a:cubicBezTo>
                        <a:pt x="391" y="742"/>
                        <a:pt x="391" y="742"/>
                        <a:pt x="391" y="742"/>
                      </a:cubicBezTo>
                      <a:cubicBezTo>
                        <a:pt x="386" y="742"/>
                        <a:pt x="381" y="747"/>
                        <a:pt x="381" y="752"/>
                      </a:cubicBezTo>
                      <a:cubicBezTo>
                        <a:pt x="381" y="844"/>
                        <a:pt x="381" y="844"/>
                        <a:pt x="381" y="844"/>
                      </a:cubicBezTo>
                      <a:cubicBezTo>
                        <a:pt x="381" y="850"/>
                        <a:pt x="386" y="854"/>
                        <a:pt x="391" y="854"/>
                      </a:cubicBezTo>
                      <a:close/>
                      <a:moveTo>
                        <a:pt x="518" y="854"/>
                      </a:moveTo>
                      <a:cubicBezTo>
                        <a:pt x="568" y="854"/>
                        <a:pt x="568" y="854"/>
                        <a:pt x="568" y="854"/>
                      </a:cubicBezTo>
                      <a:cubicBezTo>
                        <a:pt x="574" y="854"/>
                        <a:pt x="578" y="850"/>
                        <a:pt x="578" y="844"/>
                      </a:cubicBezTo>
                      <a:cubicBezTo>
                        <a:pt x="578" y="752"/>
                        <a:pt x="578" y="752"/>
                        <a:pt x="578" y="752"/>
                      </a:cubicBezTo>
                      <a:cubicBezTo>
                        <a:pt x="578" y="747"/>
                        <a:pt x="574" y="742"/>
                        <a:pt x="568" y="742"/>
                      </a:cubicBezTo>
                      <a:cubicBezTo>
                        <a:pt x="518" y="742"/>
                        <a:pt x="518" y="742"/>
                        <a:pt x="518" y="742"/>
                      </a:cubicBezTo>
                      <a:cubicBezTo>
                        <a:pt x="513" y="742"/>
                        <a:pt x="508" y="747"/>
                        <a:pt x="508" y="752"/>
                      </a:cubicBezTo>
                      <a:cubicBezTo>
                        <a:pt x="508" y="844"/>
                        <a:pt x="508" y="844"/>
                        <a:pt x="508" y="844"/>
                      </a:cubicBezTo>
                      <a:cubicBezTo>
                        <a:pt x="508" y="850"/>
                        <a:pt x="513" y="854"/>
                        <a:pt x="518" y="854"/>
                      </a:cubicBezTo>
                      <a:close/>
                      <a:moveTo>
                        <a:pt x="264" y="854"/>
                      </a:moveTo>
                      <a:cubicBezTo>
                        <a:pt x="314" y="854"/>
                        <a:pt x="314" y="854"/>
                        <a:pt x="314" y="854"/>
                      </a:cubicBezTo>
                      <a:cubicBezTo>
                        <a:pt x="320" y="854"/>
                        <a:pt x="324" y="850"/>
                        <a:pt x="324" y="844"/>
                      </a:cubicBezTo>
                      <a:cubicBezTo>
                        <a:pt x="324" y="752"/>
                        <a:pt x="324" y="752"/>
                        <a:pt x="324" y="752"/>
                      </a:cubicBezTo>
                      <a:cubicBezTo>
                        <a:pt x="324" y="747"/>
                        <a:pt x="320" y="742"/>
                        <a:pt x="314" y="742"/>
                      </a:cubicBezTo>
                      <a:cubicBezTo>
                        <a:pt x="264" y="742"/>
                        <a:pt x="264" y="742"/>
                        <a:pt x="264" y="742"/>
                      </a:cubicBezTo>
                      <a:cubicBezTo>
                        <a:pt x="259" y="742"/>
                        <a:pt x="254" y="747"/>
                        <a:pt x="254" y="752"/>
                      </a:cubicBezTo>
                      <a:cubicBezTo>
                        <a:pt x="254" y="844"/>
                        <a:pt x="254" y="844"/>
                        <a:pt x="254" y="844"/>
                      </a:cubicBezTo>
                      <a:cubicBezTo>
                        <a:pt x="254" y="850"/>
                        <a:pt x="259" y="854"/>
                        <a:pt x="264" y="854"/>
                      </a:cubicBezTo>
                      <a:close/>
                      <a:moveTo>
                        <a:pt x="137" y="854"/>
                      </a:moveTo>
                      <a:cubicBezTo>
                        <a:pt x="187" y="854"/>
                        <a:pt x="187" y="854"/>
                        <a:pt x="187" y="854"/>
                      </a:cubicBezTo>
                      <a:cubicBezTo>
                        <a:pt x="193" y="854"/>
                        <a:pt x="197" y="850"/>
                        <a:pt x="197" y="844"/>
                      </a:cubicBezTo>
                      <a:cubicBezTo>
                        <a:pt x="197" y="752"/>
                        <a:pt x="197" y="752"/>
                        <a:pt x="197" y="752"/>
                      </a:cubicBezTo>
                      <a:cubicBezTo>
                        <a:pt x="197" y="747"/>
                        <a:pt x="193" y="742"/>
                        <a:pt x="187" y="742"/>
                      </a:cubicBezTo>
                      <a:cubicBezTo>
                        <a:pt x="137" y="742"/>
                        <a:pt x="137" y="742"/>
                        <a:pt x="137" y="742"/>
                      </a:cubicBezTo>
                      <a:cubicBezTo>
                        <a:pt x="132" y="742"/>
                        <a:pt x="127" y="747"/>
                        <a:pt x="127" y="752"/>
                      </a:cubicBezTo>
                      <a:cubicBezTo>
                        <a:pt x="127" y="844"/>
                        <a:pt x="127" y="844"/>
                        <a:pt x="127" y="844"/>
                      </a:cubicBezTo>
                      <a:cubicBezTo>
                        <a:pt x="127" y="850"/>
                        <a:pt x="132" y="854"/>
                        <a:pt x="137" y="854"/>
                      </a:cubicBezTo>
                      <a:close/>
                      <a:moveTo>
                        <a:pt x="264" y="656"/>
                      </a:moveTo>
                      <a:cubicBezTo>
                        <a:pt x="314" y="656"/>
                        <a:pt x="314" y="656"/>
                        <a:pt x="314" y="656"/>
                      </a:cubicBezTo>
                      <a:cubicBezTo>
                        <a:pt x="320" y="656"/>
                        <a:pt x="324" y="651"/>
                        <a:pt x="324" y="646"/>
                      </a:cubicBezTo>
                      <a:cubicBezTo>
                        <a:pt x="324" y="554"/>
                        <a:pt x="324" y="554"/>
                        <a:pt x="324" y="554"/>
                      </a:cubicBezTo>
                      <a:cubicBezTo>
                        <a:pt x="324" y="548"/>
                        <a:pt x="320" y="544"/>
                        <a:pt x="314" y="544"/>
                      </a:cubicBezTo>
                      <a:cubicBezTo>
                        <a:pt x="264" y="544"/>
                        <a:pt x="264" y="544"/>
                        <a:pt x="264" y="544"/>
                      </a:cubicBezTo>
                      <a:cubicBezTo>
                        <a:pt x="259" y="544"/>
                        <a:pt x="254" y="548"/>
                        <a:pt x="254" y="554"/>
                      </a:cubicBezTo>
                      <a:cubicBezTo>
                        <a:pt x="254" y="646"/>
                        <a:pt x="254" y="646"/>
                        <a:pt x="254" y="646"/>
                      </a:cubicBezTo>
                      <a:cubicBezTo>
                        <a:pt x="254" y="651"/>
                        <a:pt x="259" y="656"/>
                        <a:pt x="264" y="656"/>
                      </a:cubicBezTo>
                      <a:close/>
                      <a:moveTo>
                        <a:pt x="264" y="457"/>
                      </a:moveTo>
                      <a:cubicBezTo>
                        <a:pt x="314" y="457"/>
                        <a:pt x="314" y="457"/>
                        <a:pt x="314" y="457"/>
                      </a:cubicBezTo>
                      <a:cubicBezTo>
                        <a:pt x="320" y="457"/>
                        <a:pt x="324" y="453"/>
                        <a:pt x="324" y="447"/>
                      </a:cubicBezTo>
                      <a:cubicBezTo>
                        <a:pt x="324" y="355"/>
                        <a:pt x="324" y="355"/>
                        <a:pt x="324" y="355"/>
                      </a:cubicBezTo>
                      <a:cubicBezTo>
                        <a:pt x="324" y="350"/>
                        <a:pt x="320" y="345"/>
                        <a:pt x="314" y="345"/>
                      </a:cubicBezTo>
                      <a:cubicBezTo>
                        <a:pt x="264" y="345"/>
                        <a:pt x="264" y="345"/>
                        <a:pt x="264" y="345"/>
                      </a:cubicBezTo>
                      <a:cubicBezTo>
                        <a:pt x="259" y="345"/>
                        <a:pt x="254" y="350"/>
                        <a:pt x="254" y="355"/>
                      </a:cubicBezTo>
                      <a:cubicBezTo>
                        <a:pt x="254" y="447"/>
                        <a:pt x="254" y="447"/>
                        <a:pt x="254" y="447"/>
                      </a:cubicBezTo>
                      <a:cubicBezTo>
                        <a:pt x="254" y="453"/>
                        <a:pt x="259" y="457"/>
                        <a:pt x="264" y="457"/>
                      </a:cubicBezTo>
                      <a:close/>
                      <a:moveTo>
                        <a:pt x="137" y="656"/>
                      </a:moveTo>
                      <a:cubicBezTo>
                        <a:pt x="187" y="656"/>
                        <a:pt x="187" y="656"/>
                        <a:pt x="187" y="656"/>
                      </a:cubicBezTo>
                      <a:cubicBezTo>
                        <a:pt x="193" y="656"/>
                        <a:pt x="197" y="651"/>
                        <a:pt x="197" y="646"/>
                      </a:cubicBezTo>
                      <a:cubicBezTo>
                        <a:pt x="197" y="554"/>
                        <a:pt x="197" y="554"/>
                        <a:pt x="197" y="554"/>
                      </a:cubicBezTo>
                      <a:cubicBezTo>
                        <a:pt x="197" y="548"/>
                        <a:pt x="193" y="544"/>
                        <a:pt x="187" y="544"/>
                      </a:cubicBezTo>
                      <a:cubicBezTo>
                        <a:pt x="137" y="544"/>
                        <a:pt x="137" y="544"/>
                        <a:pt x="137" y="544"/>
                      </a:cubicBezTo>
                      <a:cubicBezTo>
                        <a:pt x="132" y="544"/>
                        <a:pt x="127" y="548"/>
                        <a:pt x="127" y="554"/>
                      </a:cubicBezTo>
                      <a:cubicBezTo>
                        <a:pt x="127" y="646"/>
                        <a:pt x="127" y="646"/>
                        <a:pt x="127" y="646"/>
                      </a:cubicBezTo>
                      <a:cubicBezTo>
                        <a:pt x="127" y="651"/>
                        <a:pt x="132" y="656"/>
                        <a:pt x="137" y="656"/>
                      </a:cubicBezTo>
                      <a:close/>
                      <a:moveTo>
                        <a:pt x="10" y="854"/>
                      </a:moveTo>
                      <a:cubicBezTo>
                        <a:pt x="60" y="854"/>
                        <a:pt x="60" y="854"/>
                        <a:pt x="60" y="854"/>
                      </a:cubicBezTo>
                      <a:cubicBezTo>
                        <a:pt x="66" y="854"/>
                        <a:pt x="70" y="850"/>
                        <a:pt x="70" y="844"/>
                      </a:cubicBezTo>
                      <a:cubicBezTo>
                        <a:pt x="70" y="752"/>
                        <a:pt x="70" y="752"/>
                        <a:pt x="70" y="752"/>
                      </a:cubicBezTo>
                      <a:cubicBezTo>
                        <a:pt x="70" y="747"/>
                        <a:pt x="66" y="742"/>
                        <a:pt x="60" y="742"/>
                      </a:cubicBezTo>
                      <a:cubicBezTo>
                        <a:pt x="10" y="742"/>
                        <a:pt x="10" y="742"/>
                        <a:pt x="10" y="742"/>
                      </a:cubicBezTo>
                      <a:cubicBezTo>
                        <a:pt x="5" y="742"/>
                        <a:pt x="0" y="747"/>
                        <a:pt x="0" y="752"/>
                      </a:cubicBezTo>
                      <a:cubicBezTo>
                        <a:pt x="0" y="844"/>
                        <a:pt x="0" y="844"/>
                        <a:pt x="0" y="844"/>
                      </a:cubicBezTo>
                      <a:cubicBezTo>
                        <a:pt x="0" y="850"/>
                        <a:pt x="5" y="854"/>
                        <a:pt x="10" y="854"/>
                      </a:cubicBezTo>
                      <a:close/>
                      <a:moveTo>
                        <a:pt x="991" y="278"/>
                      </a:moveTo>
                      <a:cubicBezTo>
                        <a:pt x="1138" y="278"/>
                        <a:pt x="1138" y="278"/>
                        <a:pt x="1138" y="278"/>
                      </a:cubicBezTo>
                      <a:cubicBezTo>
                        <a:pt x="1143" y="278"/>
                        <a:pt x="1148" y="274"/>
                        <a:pt x="1148" y="268"/>
                      </a:cubicBezTo>
                      <a:cubicBezTo>
                        <a:pt x="1148" y="176"/>
                        <a:pt x="1148" y="176"/>
                        <a:pt x="1148" y="176"/>
                      </a:cubicBezTo>
                      <a:cubicBezTo>
                        <a:pt x="1148" y="171"/>
                        <a:pt x="1143" y="166"/>
                        <a:pt x="1138" y="166"/>
                      </a:cubicBezTo>
                      <a:cubicBezTo>
                        <a:pt x="991" y="166"/>
                        <a:pt x="991" y="166"/>
                        <a:pt x="991" y="166"/>
                      </a:cubicBezTo>
                      <a:cubicBezTo>
                        <a:pt x="985" y="166"/>
                        <a:pt x="981" y="171"/>
                        <a:pt x="981" y="176"/>
                      </a:cubicBezTo>
                      <a:cubicBezTo>
                        <a:pt x="981" y="268"/>
                        <a:pt x="981" y="268"/>
                        <a:pt x="981" y="268"/>
                      </a:cubicBezTo>
                      <a:cubicBezTo>
                        <a:pt x="981" y="274"/>
                        <a:pt x="985" y="278"/>
                        <a:pt x="991" y="278"/>
                      </a:cubicBezTo>
                      <a:close/>
                      <a:moveTo>
                        <a:pt x="1224" y="278"/>
                      </a:moveTo>
                      <a:cubicBezTo>
                        <a:pt x="1370" y="278"/>
                        <a:pt x="1370" y="278"/>
                        <a:pt x="1370" y="278"/>
                      </a:cubicBezTo>
                      <a:cubicBezTo>
                        <a:pt x="1376" y="278"/>
                        <a:pt x="1380" y="274"/>
                        <a:pt x="1380" y="268"/>
                      </a:cubicBezTo>
                      <a:cubicBezTo>
                        <a:pt x="1380" y="176"/>
                        <a:pt x="1380" y="176"/>
                        <a:pt x="1380" y="176"/>
                      </a:cubicBezTo>
                      <a:cubicBezTo>
                        <a:pt x="1380" y="171"/>
                        <a:pt x="1376" y="166"/>
                        <a:pt x="1370" y="166"/>
                      </a:cubicBezTo>
                      <a:cubicBezTo>
                        <a:pt x="1224" y="166"/>
                        <a:pt x="1224" y="166"/>
                        <a:pt x="1224" y="166"/>
                      </a:cubicBezTo>
                      <a:cubicBezTo>
                        <a:pt x="1218" y="166"/>
                        <a:pt x="1214" y="171"/>
                        <a:pt x="1214" y="176"/>
                      </a:cubicBezTo>
                      <a:cubicBezTo>
                        <a:pt x="1214" y="268"/>
                        <a:pt x="1214" y="268"/>
                        <a:pt x="1214" y="268"/>
                      </a:cubicBezTo>
                      <a:cubicBezTo>
                        <a:pt x="1214" y="274"/>
                        <a:pt x="1218" y="278"/>
                        <a:pt x="1224" y="278"/>
                      </a:cubicBezTo>
                      <a:close/>
                      <a:moveTo>
                        <a:pt x="991" y="444"/>
                      </a:moveTo>
                      <a:cubicBezTo>
                        <a:pt x="1138" y="444"/>
                        <a:pt x="1138" y="444"/>
                        <a:pt x="1138" y="444"/>
                      </a:cubicBezTo>
                      <a:cubicBezTo>
                        <a:pt x="1143" y="444"/>
                        <a:pt x="1148" y="440"/>
                        <a:pt x="1148" y="434"/>
                      </a:cubicBezTo>
                      <a:cubicBezTo>
                        <a:pt x="1148" y="342"/>
                        <a:pt x="1148" y="342"/>
                        <a:pt x="1148" y="342"/>
                      </a:cubicBezTo>
                      <a:cubicBezTo>
                        <a:pt x="1148" y="337"/>
                        <a:pt x="1143" y="332"/>
                        <a:pt x="1138" y="332"/>
                      </a:cubicBezTo>
                      <a:cubicBezTo>
                        <a:pt x="991" y="332"/>
                        <a:pt x="991" y="332"/>
                        <a:pt x="991" y="332"/>
                      </a:cubicBezTo>
                      <a:cubicBezTo>
                        <a:pt x="985" y="332"/>
                        <a:pt x="981" y="337"/>
                        <a:pt x="981" y="342"/>
                      </a:cubicBezTo>
                      <a:cubicBezTo>
                        <a:pt x="981" y="434"/>
                        <a:pt x="981" y="434"/>
                        <a:pt x="981" y="434"/>
                      </a:cubicBezTo>
                      <a:cubicBezTo>
                        <a:pt x="981" y="440"/>
                        <a:pt x="985" y="444"/>
                        <a:pt x="991" y="444"/>
                      </a:cubicBezTo>
                      <a:close/>
                      <a:moveTo>
                        <a:pt x="1224" y="444"/>
                      </a:moveTo>
                      <a:cubicBezTo>
                        <a:pt x="1370" y="444"/>
                        <a:pt x="1370" y="444"/>
                        <a:pt x="1370" y="444"/>
                      </a:cubicBezTo>
                      <a:cubicBezTo>
                        <a:pt x="1376" y="444"/>
                        <a:pt x="1380" y="440"/>
                        <a:pt x="1380" y="434"/>
                      </a:cubicBezTo>
                      <a:cubicBezTo>
                        <a:pt x="1380" y="342"/>
                        <a:pt x="1380" y="342"/>
                        <a:pt x="1380" y="342"/>
                      </a:cubicBezTo>
                      <a:cubicBezTo>
                        <a:pt x="1380" y="337"/>
                        <a:pt x="1376" y="332"/>
                        <a:pt x="1370" y="332"/>
                      </a:cubicBezTo>
                      <a:cubicBezTo>
                        <a:pt x="1224" y="332"/>
                        <a:pt x="1224" y="332"/>
                        <a:pt x="1224" y="332"/>
                      </a:cubicBezTo>
                      <a:cubicBezTo>
                        <a:pt x="1218" y="332"/>
                        <a:pt x="1214" y="337"/>
                        <a:pt x="1214" y="342"/>
                      </a:cubicBezTo>
                      <a:cubicBezTo>
                        <a:pt x="1214" y="434"/>
                        <a:pt x="1214" y="434"/>
                        <a:pt x="1214" y="434"/>
                      </a:cubicBezTo>
                      <a:cubicBezTo>
                        <a:pt x="1214" y="440"/>
                        <a:pt x="1218" y="444"/>
                        <a:pt x="1224" y="444"/>
                      </a:cubicBezTo>
                      <a:close/>
                      <a:moveTo>
                        <a:pt x="991" y="610"/>
                      </a:moveTo>
                      <a:cubicBezTo>
                        <a:pt x="1138" y="610"/>
                        <a:pt x="1138" y="610"/>
                        <a:pt x="1138" y="610"/>
                      </a:cubicBezTo>
                      <a:cubicBezTo>
                        <a:pt x="1143" y="610"/>
                        <a:pt x="1148" y="606"/>
                        <a:pt x="1148" y="600"/>
                      </a:cubicBezTo>
                      <a:cubicBezTo>
                        <a:pt x="1148" y="508"/>
                        <a:pt x="1148" y="508"/>
                        <a:pt x="1148" y="508"/>
                      </a:cubicBezTo>
                      <a:cubicBezTo>
                        <a:pt x="1148" y="503"/>
                        <a:pt x="1143" y="498"/>
                        <a:pt x="1138" y="498"/>
                      </a:cubicBezTo>
                      <a:cubicBezTo>
                        <a:pt x="991" y="498"/>
                        <a:pt x="991" y="498"/>
                        <a:pt x="991" y="498"/>
                      </a:cubicBezTo>
                      <a:cubicBezTo>
                        <a:pt x="985" y="498"/>
                        <a:pt x="981" y="503"/>
                        <a:pt x="981" y="508"/>
                      </a:cubicBezTo>
                      <a:cubicBezTo>
                        <a:pt x="981" y="600"/>
                        <a:pt x="981" y="600"/>
                        <a:pt x="981" y="600"/>
                      </a:cubicBezTo>
                      <a:cubicBezTo>
                        <a:pt x="981" y="606"/>
                        <a:pt x="985" y="610"/>
                        <a:pt x="991" y="610"/>
                      </a:cubicBezTo>
                      <a:close/>
                      <a:moveTo>
                        <a:pt x="1224" y="610"/>
                      </a:moveTo>
                      <a:cubicBezTo>
                        <a:pt x="1370" y="610"/>
                        <a:pt x="1370" y="610"/>
                        <a:pt x="1370" y="610"/>
                      </a:cubicBezTo>
                      <a:cubicBezTo>
                        <a:pt x="1376" y="610"/>
                        <a:pt x="1380" y="606"/>
                        <a:pt x="1380" y="600"/>
                      </a:cubicBezTo>
                      <a:cubicBezTo>
                        <a:pt x="1380" y="508"/>
                        <a:pt x="1380" y="508"/>
                        <a:pt x="1380" y="508"/>
                      </a:cubicBezTo>
                      <a:cubicBezTo>
                        <a:pt x="1380" y="503"/>
                        <a:pt x="1376" y="498"/>
                        <a:pt x="1370" y="498"/>
                      </a:cubicBezTo>
                      <a:cubicBezTo>
                        <a:pt x="1224" y="498"/>
                        <a:pt x="1224" y="498"/>
                        <a:pt x="1224" y="498"/>
                      </a:cubicBezTo>
                      <a:cubicBezTo>
                        <a:pt x="1218" y="498"/>
                        <a:pt x="1214" y="503"/>
                        <a:pt x="1214" y="508"/>
                      </a:cubicBezTo>
                      <a:cubicBezTo>
                        <a:pt x="1214" y="600"/>
                        <a:pt x="1214" y="600"/>
                        <a:pt x="1214" y="600"/>
                      </a:cubicBezTo>
                      <a:cubicBezTo>
                        <a:pt x="1214" y="606"/>
                        <a:pt x="1218" y="610"/>
                        <a:pt x="1224" y="610"/>
                      </a:cubicBezTo>
                      <a:close/>
                      <a:moveTo>
                        <a:pt x="991" y="776"/>
                      </a:moveTo>
                      <a:cubicBezTo>
                        <a:pt x="1138" y="776"/>
                        <a:pt x="1138" y="776"/>
                        <a:pt x="1138" y="776"/>
                      </a:cubicBezTo>
                      <a:cubicBezTo>
                        <a:pt x="1143" y="776"/>
                        <a:pt x="1148" y="772"/>
                        <a:pt x="1148" y="766"/>
                      </a:cubicBezTo>
                      <a:cubicBezTo>
                        <a:pt x="1148" y="674"/>
                        <a:pt x="1148" y="674"/>
                        <a:pt x="1148" y="674"/>
                      </a:cubicBezTo>
                      <a:cubicBezTo>
                        <a:pt x="1148" y="669"/>
                        <a:pt x="1143" y="664"/>
                        <a:pt x="1138" y="664"/>
                      </a:cubicBezTo>
                      <a:cubicBezTo>
                        <a:pt x="991" y="664"/>
                        <a:pt x="991" y="664"/>
                        <a:pt x="991" y="664"/>
                      </a:cubicBezTo>
                      <a:cubicBezTo>
                        <a:pt x="985" y="664"/>
                        <a:pt x="981" y="669"/>
                        <a:pt x="981" y="674"/>
                      </a:cubicBezTo>
                      <a:cubicBezTo>
                        <a:pt x="981" y="766"/>
                        <a:pt x="981" y="766"/>
                        <a:pt x="981" y="766"/>
                      </a:cubicBezTo>
                      <a:cubicBezTo>
                        <a:pt x="981" y="772"/>
                        <a:pt x="985" y="776"/>
                        <a:pt x="991" y="776"/>
                      </a:cubicBezTo>
                      <a:close/>
                      <a:moveTo>
                        <a:pt x="1224" y="776"/>
                      </a:moveTo>
                      <a:cubicBezTo>
                        <a:pt x="1370" y="776"/>
                        <a:pt x="1370" y="776"/>
                        <a:pt x="1370" y="776"/>
                      </a:cubicBezTo>
                      <a:cubicBezTo>
                        <a:pt x="1376" y="776"/>
                        <a:pt x="1380" y="772"/>
                        <a:pt x="1380" y="766"/>
                      </a:cubicBezTo>
                      <a:cubicBezTo>
                        <a:pt x="1380" y="674"/>
                        <a:pt x="1380" y="674"/>
                        <a:pt x="1380" y="674"/>
                      </a:cubicBezTo>
                      <a:cubicBezTo>
                        <a:pt x="1380" y="669"/>
                        <a:pt x="1376" y="664"/>
                        <a:pt x="1370" y="664"/>
                      </a:cubicBezTo>
                      <a:cubicBezTo>
                        <a:pt x="1224" y="664"/>
                        <a:pt x="1224" y="664"/>
                        <a:pt x="1224" y="664"/>
                      </a:cubicBezTo>
                      <a:cubicBezTo>
                        <a:pt x="1218" y="664"/>
                        <a:pt x="1214" y="669"/>
                        <a:pt x="1214" y="674"/>
                      </a:cubicBezTo>
                      <a:cubicBezTo>
                        <a:pt x="1214" y="766"/>
                        <a:pt x="1214" y="766"/>
                        <a:pt x="1214" y="766"/>
                      </a:cubicBezTo>
                      <a:cubicBezTo>
                        <a:pt x="1214" y="772"/>
                        <a:pt x="1218" y="776"/>
                        <a:pt x="1224" y="776"/>
                      </a:cubicBezTo>
                      <a:close/>
                      <a:moveTo>
                        <a:pt x="1148" y="926"/>
                      </a:moveTo>
                      <a:cubicBezTo>
                        <a:pt x="1148" y="840"/>
                        <a:pt x="1148" y="840"/>
                        <a:pt x="1148" y="840"/>
                      </a:cubicBezTo>
                      <a:cubicBezTo>
                        <a:pt x="1148" y="835"/>
                        <a:pt x="1143" y="830"/>
                        <a:pt x="1138" y="830"/>
                      </a:cubicBezTo>
                      <a:cubicBezTo>
                        <a:pt x="991" y="830"/>
                        <a:pt x="991" y="830"/>
                        <a:pt x="991" y="830"/>
                      </a:cubicBezTo>
                      <a:cubicBezTo>
                        <a:pt x="985" y="830"/>
                        <a:pt x="981" y="835"/>
                        <a:pt x="981" y="840"/>
                      </a:cubicBezTo>
                      <a:cubicBezTo>
                        <a:pt x="981" y="879"/>
                        <a:pt x="981" y="879"/>
                        <a:pt x="981" y="879"/>
                      </a:cubicBezTo>
                      <a:cubicBezTo>
                        <a:pt x="1038" y="890"/>
                        <a:pt x="1094" y="905"/>
                        <a:pt x="1148" y="926"/>
                      </a:cubicBezTo>
                      <a:close/>
                      <a:moveTo>
                        <a:pt x="1526" y="1475"/>
                      </a:moveTo>
                      <a:cubicBezTo>
                        <a:pt x="1480" y="1012"/>
                        <a:pt x="1480" y="1012"/>
                        <a:pt x="1480" y="1012"/>
                      </a:cubicBezTo>
                      <a:cubicBezTo>
                        <a:pt x="1363" y="1012"/>
                        <a:pt x="1363" y="1012"/>
                        <a:pt x="1363" y="1012"/>
                      </a:cubicBezTo>
                      <a:cubicBezTo>
                        <a:pt x="1317" y="1475"/>
                        <a:pt x="1317" y="1475"/>
                        <a:pt x="1317" y="1475"/>
                      </a:cubicBezTo>
                      <a:lnTo>
                        <a:pt x="1526" y="14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42" name="Freeform 6">
                  <a:extLst>
                    <a:ext uri="{FF2B5EF4-FFF2-40B4-BE49-F238E27FC236}">
                      <a16:creationId xmlns="" xmlns:a16="http://schemas.microsoft.com/office/drawing/2014/main" id="{F97308E3-B16E-44C0-86EB-9A370EF52B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28" y="311"/>
                  <a:ext cx="3424" cy="3565"/>
                </a:xfrm>
                <a:custGeom>
                  <a:avLst/>
                  <a:gdLst>
                    <a:gd name="T0" fmla="*/ 22 w 1828"/>
                    <a:gd name="T1" fmla="*/ 1901 h 1901"/>
                    <a:gd name="T2" fmla="*/ 22 w 1828"/>
                    <a:gd name="T3" fmla="*/ 1857 h 1901"/>
                    <a:gd name="T4" fmla="*/ 1828 w 1828"/>
                    <a:gd name="T5" fmla="*/ 1879 h 1901"/>
                    <a:gd name="T6" fmla="*/ 1521 w 1828"/>
                    <a:gd name="T7" fmla="*/ 1588 h 1901"/>
                    <a:gd name="T8" fmla="*/ 529 w 1828"/>
                    <a:gd name="T9" fmla="*/ 1544 h 1901"/>
                    <a:gd name="T10" fmla="*/ 645 w 1828"/>
                    <a:gd name="T11" fmla="*/ 1375 h 1901"/>
                    <a:gd name="T12" fmla="*/ 515 w 1828"/>
                    <a:gd name="T13" fmla="*/ 1400 h 1901"/>
                    <a:gd name="T14" fmla="*/ 662 w 1828"/>
                    <a:gd name="T15" fmla="*/ 1320 h 1901"/>
                    <a:gd name="T16" fmla="*/ 1393 w 1828"/>
                    <a:gd name="T17" fmla="*/ 1320 h 1901"/>
                    <a:gd name="T18" fmla="*/ 1540 w 1828"/>
                    <a:gd name="T19" fmla="*/ 1400 h 1901"/>
                    <a:gd name="T20" fmla="*/ 1409 w 1828"/>
                    <a:gd name="T21" fmla="*/ 1375 h 1901"/>
                    <a:gd name="T22" fmla="*/ 1525 w 1828"/>
                    <a:gd name="T23" fmla="*/ 1544 h 1901"/>
                    <a:gd name="T24" fmla="*/ 825 w 1828"/>
                    <a:gd name="T25" fmla="*/ 1311 h 1901"/>
                    <a:gd name="T26" fmla="*/ 689 w 1828"/>
                    <a:gd name="T27" fmla="*/ 1544 h 1901"/>
                    <a:gd name="T28" fmla="*/ 825 w 1828"/>
                    <a:gd name="T29" fmla="*/ 1311 h 1901"/>
                    <a:gd name="T30" fmla="*/ 869 w 1828"/>
                    <a:gd name="T31" fmla="*/ 1302 h 1901"/>
                    <a:gd name="T32" fmla="*/ 1005 w 1828"/>
                    <a:gd name="T33" fmla="*/ 1544 h 1901"/>
                    <a:gd name="T34" fmla="*/ 1185 w 1828"/>
                    <a:gd name="T35" fmla="*/ 1302 h 1901"/>
                    <a:gd name="T36" fmla="*/ 1049 w 1828"/>
                    <a:gd name="T37" fmla="*/ 1544 h 1901"/>
                    <a:gd name="T38" fmla="*/ 1185 w 1828"/>
                    <a:gd name="T39" fmla="*/ 1302 h 1901"/>
                    <a:gd name="T40" fmla="*/ 1229 w 1828"/>
                    <a:gd name="T41" fmla="*/ 1311 h 1901"/>
                    <a:gd name="T42" fmla="*/ 1365 w 1828"/>
                    <a:gd name="T43" fmla="*/ 1544 h 1901"/>
                    <a:gd name="T44" fmla="*/ 1705 w 1828"/>
                    <a:gd name="T45" fmla="*/ 259 h 1901"/>
                    <a:gd name="T46" fmla="*/ 1661 w 1828"/>
                    <a:gd name="T47" fmla="*/ 1306 h 1901"/>
                    <a:gd name="T48" fmla="*/ 1622 w 1828"/>
                    <a:gd name="T49" fmla="*/ 281 h 1901"/>
                    <a:gd name="T50" fmla="*/ 1152 w 1828"/>
                    <a:gd name="T51" fmla="*/ 281 h 1901"/>
                    <a:gd name="T52" fmla="*/ 1108 w 1828"/>
                    <a:gd name="T53" fmla="*/ 1203 h 1901"/>
                    <a:gd name="T54" fmla="*/ 1130 w 1828"/>
                    <a:gd name="T55" fmla="*/ 237 h 1901"/>
                    <a:gd name="T56" fmla="*/ 1170 w 1828"/>
                    <a:gd name="T57" fmla="*/ 174 h 1901"/>
                    <a:gd name="T58" fmla="*/ 1385 w 1828"/>
                    <a:gd name="T59" fmla="*/ 152 h 1901"/>
                    <a:gd name="T60" fmla="*/ 1407 w 1828"/>
                    <a:gd name="T61" fmla="*/ 0 h 1901"/>
                    <a:gd name="T62" fmla="*/ 1429 w 1828"/>
                    <a:gd name="T63" fmla="*/ 152 h 1901"/>
                    <a:gd name="T64" fmla="*/ 1644 w 1828"/>
                    <a:gd name="T65" fmla="*/ 174 h 1901"/>
                    <a:gd name="T66" fmla="*/ 1683 w 1828"/>
                    <a:gd name="T67" fmla="*/ 237 h 1901"/>
                    <a:gd name="T68" fmla="*/ 1600 w 1828"/>
                    <a:gd name="T69" fmla="*/ 237 h 1901"/>
                    <a:gd name="T70" fmla="*/ 1214 w 1828"/>
                    <a:gd name="T71" fmla="*/ 196 h 1901"/>
                    <a:gd name="T72" fmla="*/ 1600 w 1828"/>
                    <a:gd name="T73" fmla="*/ 237 h 1901"/>
                    <a:gd name="T74" fmla="*/ 152 w 1828"/>
                    <a:gd name="T75" fmla="*/ 1112 h 1901"/>
                    <a:gd name="T76" fmla="*/ 531 w 1828"/>
                    <a:gd name="T77" fmla="*/ 487 h 1901"/>
                    <a:gd name="T78" fmla="*/ 892 w 1828"/>
                    <a:gd name="T79" fmla="*/ 416 h 1901"/>
                    <a:gd name="T80" fmla="*/ 936 w 1828"/>
                    <a:gd name="T81" fmla="*/ 1204 h 1901"/>
                    <a:gd name="T82" fmla="*/ 914 w 1828"/>
                    <a:gd name="T83" fmla="*/ 372 h 1901"/>
                    <a:gd name="T84" fmla="*/ 487 w 1828"/>
                    <a:gd name="T85" fmla="*/ 394 h 1901"/>
                    <a:gd name="T86" fmla="*/ 111 w 1828"/>
                    <a:gd name="T87" fmla="*/ 1095 h 1901"/>
                    <a:gd name="T88" fmla="*/ 108 w 1828"/>
                    <a:gd name="T89" fmla="*/ 1813 h 19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828" h="1901">
                      <a:moveTo>
                        <a:pt x="1806" y="1901"/>
                      </a:moveTo>
                      <a:cubicBezTo>
                        <a:pt x="22" y="1901"/>
                        <a:pt x="22" y="1901"/>
                        <a:pt x="22" y="1901"/>
                      </a:cubicBezTo>
                      <a:cubicBezTo>
                        <a:pt x="10" y="1901"/>
                        <a:pt x="0" y="1891"/>
                        <a:pt x="0" y="1879"/>
                      </a:cubicBezTo>
                      <a:cubicBezTo>
                        <a:pt x="0" y="1867"/>
                        <a:pt x="10" y="1857"/>
                        <a:pt x="22" y="1857"/>
                      </a:cubicBezTo>
                      <a:cubicBezTo>
                        <a:pt x="1806" y="1857"/>
                        <a:pt x="1806" y="1857"/>
                        <a:pt x="1806" y="1857"/>
                      </a:cubicBezTo>
                      <a:cubicBezTo>
                        <a:pt x="1818" y="1857"/>
                        <a:pt x="1828" y="1867"/>
                        <a:pt x="1828" y="1879"/>
                      </a:cubicBezTo>
                      <a:cubicBezTo>
                        <a:pt x="1828" y="1891"/>
                        <a:pt x="1818" y="1901"/>
                        <a:pt x="1806" y="1901"/>
                      </a:cubicBezTo>
                      <a:close/>
                      <a:moveTo>
                        <a:pt x="1521" y="1588"/>
                      </a:moveTo>
                      <a:cubicBezTo>
                        <a:pt x="534" y="1588"/>
                        <a:pt x="534" y="1588"/>
                        <a:pt x="534" y="1588"/>
                      </a:cubicBezTo>
                      <a:cubicBezTo>
                        <a:pt x="529" y="1544"/>
                        <a:pt x="529" y="1544"/>
                        <a:pt x="529" y="1544"/>
                      </a:cubicBezTo>
                      <a:cubicBezTo>
                        <a:pt x="645" y="1544"/>
                        <a:pt x="645" y="1544"/>
                        <a:pt x="645" y="1544"/>
                      </a:cubicBezTo>
                      <a:cubicBezTo>
                        <a:pt x="645" y="1375"/>
                        <a:pt x="645" y="1375"/>
                        <a:pt x="645" y="1375"/>
                      </a:cubicBezTo>
                      <a:cubicBezTo>
                        <a:pt x="602" y="1397"/>
                        <a:pt x="560" y="1421"/>
                        <a:pt x="520" y="1450"/>
                      </a:cubicBezTo>
                      <a:cubicBezTo>
                        <a:pt x="515" y="1400"/>
                        <a:pt x="515" y="1400"/>
                        <a:pt x="515" y="1400"/>
                      </a:cubicBezTo>
                      <a:cubicBezTo>
                        <a:pt x="560" y="1370"/>
                        <a:pt x="607" y="1344"/>
                        <a:pt x="655" y="1322"/>
                      </a:cubicBezTo>
                      <a:cubicBezTo>
                        <a:pt x="657" y="1321"/>
                        <a:pt x="659" y="1320"/>
                        <a:pt x="662" y="1320"/>
                      </a:cubicBezTo>
                      <a:cubicBezTo>
                        <a:pt x="776" y="1270"/>
                        <a:pt x="900" y="1244"/>
                        <a:pt x="1027" y="1244"/>
                      </a:cubicBezTo>
                      <a:cubicBezTo>
                        <a:pt x="1155" y="1244"/>
                        <a:pt x="1279" y="1270"/>
                        <a:pt x="1393" y="1320"/>
                      </a:cubicBezTo>
                      <a:cubicBezTo>
                        <a:pt x="1395" y="1320"/>
                        <a:pt x="1397" y="1321"/>
                        <a:pt x="1399" y="1322"/>
                      </a:cubicBezTo>
                      <a:cubicBezTo>
                        <a:pt x="1448" y="1344"/>
                        <a:pt x="1495" y="1370"/>
                        <a:pt x="1540" y="1400"/>
                      </a:cubicBezTo>
                      <a:cubicBezTo>
                        <a:pt x="1535" y="1450"/>
                        <a:pt x="1535" y="1450"/>
                        <a:pt x="1535" y="1450"/>
                      </a:cubicBezTo>
                      <a:cubicBezTo>
                        <a:pt x="1495" y="1421"/>
                        <a:pt x="1453" y="1397"/>
                        <a:pt x="1409" y="1375"/>
                      </a:cubicBezTo>
                      <a:cubicBezTo>
                        <a:pt x="1409" y="1544"/>
                        <a:pt x="1409" y="1544"/>
                        <a:pt x="1409" y="1544"/>
                      </a:cubicBezTo>
                      <a:cubicBezTo>
                        <a:pt x="1525" y="1544"/>
                        <a:pt x="1525" y="1544"/>
                        <a:pt x="1525" y="1544"/>
                      </a:cubicBezTo>
                      <a:lnTo>
                        <a:pt x="1521" y="1588"/>
                      </a:lnTo>
                      <a:close/>
                      <a:moveTo>
                        <a:pt x="825" y="1311"/>
                      </a:moveTo>
                      <a:cubicBezTo>
                        <a:pt x="779" y="1322"/>
                        <a:pt x="733" y="1337"/>
                        <a:pt x="689" y="1356"/>
                      </a:cubicBezTo>
                      <a:cubicBezTo>
                        <a:pt x="689" y="1544"/>
                        <a:pt x="689" y="1544"/>
                        <a:pt x="689" y="1544"/>
                      </a:cubicBezTo>
                      <a:cubicBezTo>
                        <a:pt x="825" y="1544"/>
                        <a:pt x="825" y="1544"/>
                        <a:pt x="825" y="1544"/>
                      </a:cubicBezTo>
                      <a:lnTo>
                        <a:pt x="825" y="1311"/>
                      </a:lnTo>
                      <a:close/>
                      <a:moveTo>
                        <a:pt x="1005" y="1288"/>
                      </a:moveTo>
                      <a:cubicBezTo>
                        <a:pt x="959" y="1289"/>
                        <a:pt x="914" y="1294"/>
                        <a:pt x="869" y="1302"/>
                      </a:cubicBezTo>
                      <a:cubicBezTo>
                        <a:pt x="869" y="1544"/>
                        <a:pt x="869" y="1544"/>
                        <a:pt x="869" y="1544"/>
                      </a:cubicBezTo>
                      <a:cubicBezTo>
                        <a:pt x="1005" y="1544"/>
                        <a:pt x="1005" y="1544"/>
                        <a:pt x="1005" y="1544"/>
                      </a:cubicBezTo>
                      <a:lnTo>
                        <a:pt x="1005" y="1288"/>
                      </a:lnTo>
                      <a:close/>
                      <a:moveTo>
                        <a:pt x="1185" y="1302"/>
                      </a:moveTo>
                      <a:cubicBezTo>
                        <a:pt x="1141" y="1294"/>
                        <a:pt x="1095" y="1289"/>
                        <a:pt x="1049" y="1288"/>
                      </a:cubicBezTo>
                      <a:cubicBezTo>
                        <a:pt x="1049" y="1544"/>
                        <a:pt x="1049" y="1544"/>
                        <a:pt x="1049" y="1544"/>
                      </a:cubicBezTo>
                      <a:cubicBezTo>
                        <a:pt x="1185" y="1544"/>
                        <a:pt x="1185" y="1544"/>
                        <a:pt x="1185" y="1544"/>
                      </a:cubicBezTo>
                      <a:lnTo>
                        <a:pt x="1185" y="1302"/>
                      </a:lnTo>
                      <a:close/>
                      <a:moveTo>
                        <a:pt x="1365" y="1356"/>
                      </a:moveTo>
                      <a:cubicBezTo>
                        <a:pt x="1321" y="1337"/>
                        <a:pt x="1276" y="1322"/>
                        <a:pt x="1229" y="1311"/>
                      </a:cubicBezTo>
                      <a:cubicBezTo>
                        <a:pt x="1229" y="1544"/>
                        <a:pt x="1229" y="1544"/>
                        <a:pt x="1229" y="1544"/>
                      </a:cubicBezTo>
                      <a:cubicBezTo>
                        <a:pt x="1365" y="1544"/>
                        <a:pt x="1365" y="1544"/>
                        <a:pt x="1365" y="1544"/>
                      </a:cubicBezTo>
                      <a:lnTo>
                        <a:pt x="1365" y="1356"/>
                      </a:lnTo>
                      <a:close/>
                      <a:moveTo>
                        <a:pt x="1705" y="259"/>
                      </a:moveTo>
                      <a:cubicBezTo>
                        <a:pt x="1705" y="1306"/>
                        <a:pt x="1705" y="1306"/>
                        <a:pt x="1705" y="1306"/>
                      </a:cubicBezTo>
                      <a:cubicBezTo>
                        <a:pt x="1661" y="1306"/>
                        <a:pt x="1661" y="1306"/>
                        <a:pt x="1661" y="1306"/>
                      </a:cubicBezTo>
                      <a:cubicBezTo>
                        <a:pt x="1661" y="281"/>
                        <a:pt x="1661" y="281"/>
                        <a:pt x="1661" y="281"/>
                      </a:cubicBezTo>
                      <a:cubicBezTo>
                        <a:pt x="1622" y="281"/>
                        <a:pt x="1622" y="281"/>
                        <a:pt x="1622" y="281"/>
                      </a:cubicBezTo>
                      <a:cubicBezTo>
                        <a:pt x="1192" y="281"/>
                        <a:pt x="1192" y="281"/>
                        <a:pt x="1192" y="281"/>
                      </a:cubicBezTo>
                      <a:cubicBezTo>
                        <a:pt x="1152" y="281"/>
                        <a:pt x="1152" y="281"/>
                        <a:pt x="1152" y="281"/>
                      </a:cubicBezTo>
                      <a:cubicBezTo>
                        <a:pt x="1152" y="1208"/>
                        <a:pt x="1152" y="1208"/>
                        <a:pt x="1152" y="1208"/>
                      </a:cubicBezTo>
                      <a:cubicBezTo>
                        <a:pt x="1137" y="1206"/>
                        <a:pt x="1123" y="1205"/>
                        <a:pt x="1108" y="1203"/>
                      </a:cubicBezTo>
                      <a:cubicBezTo>
                        <a:pt x="1108" y="259"/>
                        <a:pt x="1108" y="259"/>
                        <a:pt x="1108" y="259"/>
                      </a:cubicBezTo>
                      <a:cubicBezTo>
                        <a:pt x="1108" y="247"/>
                        <a:pt x="1118" y="237"/>
                        <a:pt x="1130" y="237"/>
                      </a:cubicBezTo>
                      <a:cubicBezTo>
                        <a:pt x="1170" y="237"/>
                        <a:pt x="1170" y="237"/>
                        <a:pt x="1170" y="237"/>
                      </a:cubicBezTo>
                      <a:cubicBezTo>
                        <a:pt x="1170" y="174"/>
                        <a:pt x="1170" y="174"/>
                        <a:pt x="1170" y="174"/>
                      </a:cubicBezTo>
                      <a:cubicBezTo>
                        <a:pt x="1170" y="162"/>
                        <a:pt x="1180" y="152"/>
                        <a:pt x="1192" y="152"/>
                      </a:cubicBezTo>
                      <a:cubicBezTo>
                        <a:pt x="1385" y="152"/>
                        <a:pt x="1385" y="152"/>
                        <a:pt x="1385" y="152"/>
                      </a:cubicBezTo>
                      <a:cubicBezTo>
                        <a:pt x="1385" y="22"/>
                        <a:pt x="1385" y="22"/>
                        <a:pt x="1385" y="22"/>
                      </a:cubicBezTo>
                      <a:cubicBezTo>
                        <a:pt x="1385" y="10"/>
                        <a:pt x="1395" y="0"/>
                        <a:pt x="1407" y="0"/>
                      </a:cubicBezTo>
                      <a:cubicBezTo>
                        <a:pt x="1419" y="0"/>
                        <a:pt x="1429" y="10"/>
                        <a:pt x="1429" y="22"/>
                      </a:cubicBezTo>
                      <a:cubicBezTo>
                        <a:pt x="1429" y="152"/>
                        <a:pt x="1429" y="152"/>
                        <a:pt x="1429" y="152"/>
                      </a:cubicBezTo>
                      <a:cubicBezTo>
                        <a:pt x="1622" y="152"/>
                        <a:pt x="1622" y="152"/>
                        <a:pt x="1622" y="152"/>
                      </a:cubicBezTo>
                      <a:cubicBezTo>
                        <a:pt x="1634" y="152"/>
                        <a:pt x="1644" y="162"/>
                        <a:pt x="1644" y="174"/>
                      </a:cubicBezTo>
                      <a:cubicBezTo>
                        <a:pt x="1644" y="237"/>
                        <a:pt x="1644" y="237"/>
                        <a:pt x="1644" y="237"/>
                      </a:cubicBezTo>
                      <a:cubicBezTo>
                        <a:pt x="1683" y="237"/>
                        <a:pt x="1683" y="237"/>
                        <a:pt x="1683" y="237"/>
                      </a:cubicBezTo>
                      <a:cubicBezTo>
                        <a:pt x="1695" y="237"/>
                        <a:pt x="1705" y="247"/>
                        <a:pt x="1705" y="259"/>
                      </a:cubicBezTo>
                      <a:close/>
                      <a:moveTo>
                        <a:pt x="1600" y="237"/>
                      </a:moveTo>
                      <a:cubicBezTo>
                        <a:pt x="1600" y="196"/>
                        <a:pt x="1600" y="196"/>
                        <a:pt x="1600" y="196"/>
                      </a:cubicBezTo>
                      <a:cubicBezTo>
                        <a:pt x="1214" y="196"/>
                        <a:pt x="1214" y="196"/>
                        <a:pt x="1214" y="196"/>
                      </a:cubicBezTo>
                      <a:cubicBezTo>
                        <a:pt x="1214" y="237"/>
                        <a:pt x="1214" y="237"/>
                        <a:pt x="1214" y="237"/>
                      </a:cubicBezTo>
                      <a:lnTo>
                        <a:pt x="1600" y="237"/>
                      </a:lnTo>
                      <a:close/>
                      <a:moveTo>
                        <a:pt x="152" y="1813"/>
                      </a:moveTo>
                      <a:cubicBezTo>
                        <a:pt x="152" y="1112"/>
                        <a:pt x="152" y="1112"/>
                        <a:pt x="152" y="1112"/>
                      </a:cubicBezTo>
                      <a:cubicBezTo>
                        <a:pt x="528" y="498"/>
                        <a:pt x="528" y="498"/>
                        <a:pt x="528" y="498"/>
                      </a:cubicBezTo>
                      <a:cubicBezTo>
                        <a:pt x="530" y="495"/>
                        <a:pt x="531" y="491"/>
                        <a:pt x="531" y="487"/>
                      </a:cubicBezTo>
                      <a:cubicBezTo>
                        <a:pt x="531" y="416"/>
                        <a:pt x="531" y="416"/>
                        <a:pt x="531" y="416"/>
                      </a:cubicBezTo>
                      <a:cubicBezTo>
                        <a:pt x="892" y="416"/>
                        <a:pt x="892" y="416"/>
                        <a:pt x="892" y="416"/>
                      </a:cubicBezTo>
                      <a:cubicBezTo>
                        <a:pt x="892" y="1210"/>
                        <a:pt x="892" y="1210"/>
                        <a:pt x="892" y="1210"/>
                      </a:cubicBezTo>
                      <a:cubicBezTo>
                        <a:pt x="907" y="1207"/>
                        <a:pt x="921" y="1206"/>
                        <a:pt x="936" y="1204"/>
                      </a:cubicBezTo>
                      <a:cubicBezTo>
                        <a:pt x="936" y="394"/>
                        <a:pt x="936" y="394"/>
                        <a:pt x="936" y="394"/>
                      </a:cubicBezTo>
                      <a:cubicBezTo>
                        <a:pt x="936" y="382"/>
                        <a:pt x="926" y="372"/>
                        <a:pt x="914" y="372"/>
                      </a:cubicBezTo>
                      <a:cubicBezTo>
                        <a:pt x="509" y="372"/>
                        <a:pt x="509" y="372"/>
                        <a:pt x="509" y="372"/>
                      </a:cubicBezTo>
                      <a:cubicBezTo>
                        <a:pt x="497" y="372"/>
                        <a:pt x="487" y="382"/>
                        <a:pt x="487" y="394"/>
                      </a:cubicBezTo>
                      <a:cubicBezTo>
                        <a:pt x="487" y="481"/>
                        <a:pt x="487" y="481"/>
                        <a:pt x="487" y="481"/>
                      </a:cubicBezTo>
                      <a:cubicBezTo>
                        <a:pt x="111" y="1095"/>
                        <a:pt x="111" y="1095"/>
                        <a:pt x="111" y="1095"/>
                      </a:cubicBezTo>
                      <a:cubicBezTo>
                        <a:pt x="109" y="1098"/>
                        <a:pt x="108" y="1102"/>
                        <a:pt x="108" y="1106"/>
                      </a:cubicBezTo>
                      <a:cubicBezTo>
                        <a:pt x="108" y="1813"/>
                        <a:pt x="108" y="1813"/>
                        <a:pt x="108" y="1813"/>
                      </a:cubicBezTo>
                      <a:lnTo>
                        <a:pt x="152" y="18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3980268" y="3232939"/>
              <a:ext cx="911941" cy="991674"/>
              <a:chOff x="4015699" y="3140364"/>
              <a:chExt cx="911941" cy="991674"/>
            </a:xfrm>
          </p:grpSpPr>
          <p:sp>
            <p:nvSpPr>
              <p:cNvPr id="130" name="Rectangle 7"/>
              <p:cNvSpPr>
                <a:spLocks noChangeArrowheads="1"/>
              </p:cNvSpPr>
              <p:nvPr/>
            </p:nvSpPr>
            <p:spPr bwMode="auto">
              <a:xfrm>
                <a:off x="4015699" y="3140364"/>
                <a:ext cx="911941" cy="991674"/>
              </a:xfrm>
              <a:prstGeom prst="rect">
                <a:avLst/>
              </a:prstGeom>
              <a:noFill/>
              <a:ln w="9525" cap="flat" cmpd="sng" algn="ctr">
                <a:solidFill>
                  <a:srgbClr val="295E7E"/>
                </a:solidFill>
                <a:prstDash val="solid"/>
                <a:miter lim="800000"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2E0E6"/>
                    </a:solidFill>
                  </a14:hiddenFill>
                </a:ext>
              </a:extLst>
            </p:spPr>
            <p:txBody>
              <a:bodyPr wrap="square" lIns="29719" tIns="49531" rIns="29719" bIns="0" anchor="b"/>
              <a:lstStyle/>
              <a:p>
                <a:pPr algn="ctr" defTabSz="914354">
                  <a:spcBef>
                    <a:spcPts val="651"/>
                  </a:spcBef>
                  <a:spcAft>
                    <a:spcPts val="651"/>
                  </a:spcAft>
                  <a:buClr>
                    <a:srgbClr val="000000"/>
                  </a:buClr>
                </a:pPr>
                <a:r>
                  <a:rPr lang="en-US" sz="12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e-Health</a:t>
                </a:r>
              </a:p>
            </p:txBody>
          </p:sp>
          <p:grpSp>
            <p:nvGrpSpPr>
              <p:cNvPr id="143" name="bcgIcons_Healthcare"/>
              <p:cNvGrpSpPr>
                <a:grpSpLocks noChangeAspect="1"/>
              </p:cNvGrpSpPr>
              <p:nvPr/>
            </p:nvGrpSpPr>
            <p:grpSpPr bwMode="auto">
              <a:xfrm>
                <a:off x="4207212" y="3222433"/>
                <a:ext cx="528915" cy="501842"/>
                <a:chOff x="1682" y="0"/>
                <a:chExt cx="4316" cy="4320"/>
              </a:xfrm>
            </p:grpSpPr>
            <p:sp>
              <p:nvSpPr>
                <p:cNvPr id="144" name="AutoShape 8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45" name="Freeform 82"/>
                <p:cNvSpPr>
                  <a:spLocks noEditPoints="1"/>
                </p:cNvSpPr>
                <p:nvPr/>
              </p:nvSpPr>
              <p:spPr bwMode="auto">
                <a:xfrm>
                  <a:off x="2118" y="476"/>
                  <a:ext cx="3440" cy="3364"/>
                </a:xfrm>
                <a:custGeom>
                  <a:avLst/>
                  <a:gdLst>
                    <a:gd name="T0" fmla="*/ 1178 w 1836"/>
                    <a:gd name="T1" fmla="*/ 409 h 1794"/>
                    <a:gd name="T2" fmla="*/ 1211 w 1836"/>
                    <a:gd name="T3" fmla="*/ 428 h 1794"/>
                    <a:gd name="T4" fmla="*/ 1786 w 1836"/>
                    <a:gd name="T5" fmla="*/ 695 h 1794"/>
                    <a:gd name="T6" fmla="*/ 1470 w 1836"/>
                    <a:gd name="T7" fmla="*/ 916 h 1794"/>
                    <a:gd name="T8" fmla="*/ 1527 w 1836"/>
                    <a:gd name="T9" fmla="*/ 1548 h 1794"/>
                    <a:gd name="T10" fmla="*/ 1200 w 1836"/>
                    <a:gd name="T11" fmla="*/ 1363 h 1794"/>
                    <a:gd name="T12" fmla="*/ 1177 w 1836"/>
                    <a:gd name="T13" fmla="*/ 1750 h 1794"/>
                    <a:gd name="T14" fmla="*/ 658 w 1836"/>
                    <a:gd name="T15" fmla="*/ 1385 h 1794"/>
                    <a:gd name="T16" fmla="*/ 625 w 1836"/>
                    <a:gd name="T17" fmla="*/ 1366 h 1794"/>
                    <a:gd name="T18" fmla="*/ 50 w 1836"/>
                    <a:gd name="T19" fmla="*/ 1099 h 1794"/>
                    <a:gd name="T20" fmla="*/ 366 w 1836"/>
                    <a:gd name="T21" fmla="*/ 878 h 1794"/>
                    <a:gd name="T22" fmla="*/ 309 w 1836"/>
                    <a:gd name="T23" fmla="*/ 246 h 1794"/>
                    <a:gd name="T24" fmla="*/ 636 w 1836"/>
                    <a:gd name="T25" fmla="*/ 431 h 1794"/>
                    <a:gd name="T26" fmla="*/ 659 w 1836"/>
                    <a:gd name="T27" fmla="*/ 44 h 1794"/>
                    <a:gd name="T28" fmla="*/ 1177 w 1836"/>
                    <a:gd name="T29" fmla="*/ 0 h 1794"/>
                    <a:gd name="T30" fmla="*/ 615 w 1836"/>
                    <a:gd name="T31" fmla="*/ 44 h 1794"/>
                    <a:gd name="T32" fmla="*/ 331 w 1836"/>
                    <a:gd name="T33" fmla="*/ 208 h 1794"/>
                    <a:gd name="T34" fmla="*/ 271 w 1836"/>
                    <a:gd name="T35" fmla="*/ 224 h 1794"/>
                    <a:gd name="T36" fmla="*/ 28 w 1836"/>
                    <a:gd name="T37" fmla="*/ 733 h 1794"/>
                    <a:gd name="T38" fmla="*/ 28 w 1836"/>
                    <a:gd name="T39" fmla="*/ 1061 h 1794"/>
                    <a:gd name="T40" fmla="*/ 271 w 1836"/>
                    <a:gd name="T41" fmla="*/ 1570 h 1794"/>
                    <a:gd name="T42" fmla="*/ 331 w 1836"/>
                    <a:gd name="T43" fmla="*/ 1586 h 1794"/>
                    <a:gd name="T44" fmla="*/ 615 w 1836"/>
                    <a:gd name="T45" fmla="*/ 1750 h 1794"/>
                    <a:gd name="T46" fmla="*/ 1177 w 1836"/>
                    <a:gd name="T47" fmla="*/ 1794 h 1794"/>
                    <a:gd name="T48" fmla="*/ 1222 w 1836"/>
                    <a:gd name="T49" fmla="*/ 1423 h 1794"/>
                    <a:gd name="T50" fmla="*/ 1527 w 1836"/>
                    <a:gd name="T51" fmla="*/ 1592 h 1794"/>
                    <a:gd name="T52" fmla="*/ 1824 w 1836"/>
                    <a:gd name="T53" fmla="*/ 1121 h 1794"/>
                    <a:gd name="T54" fmla="*/ 1525 w 1836"/>
                    <a:gd name="T55" fmla="*/ 897 h 1794"/>
                    <a:gd name="T56" fmla="*/ 1824 w 1836"/>
                    <a:gd name="T57" fmla="*/ 673 h 1794"/>
                    <a:gd name="T58" fmla="*/ 1527 w 1836"/>
                    <a:gd name="T59" fmla="*/ 202 h 1794"/>
                    <a:gd name="T60" fmla="*/ 1222 w 1836"/>
                    <a:gd name="T61" fmla="*/ 371 h 1794"/>
                    <a:gd name="T62" fmla="*/ 1177 w 1836"/>
                    <a:gd name="T63" fmla="*/ 0 h 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36" h="1794">
                      <a:moveTo>
                        <a:pt x="1177" y="44"/>
                      </a:moveTo>
                      <a:cubicBezTo>
                        <a:pt x="1177" y="44"/>
                        <a:pt x="1178" y="309"/>
                        <a:pt x="1178" y="409"/>
                      </a:cubicBezTo>
                      <a:cubicBezTo>
                        <a:pt x="1178" y="422"/>
                        <a:pt x="1188" y="431"/>
                        <a:pt x="1200" y="431"/>
                      </a:cubicBezTo>
                      <a:cubicBezTo>
                        <a:pt x="1203" y="431"/>
                        <a:pt x="1207" y="430"/>
                        <a:pt x="1211" y="428"/>
                      </a:cubicBezTo>
                      <a:cubicBezTo>
                        <a:pt x="1298" y="378"/>
                        <a:pt x="1527" y="246"/>
                        <a:pt x="1527" y="246"/>
                      </a:cubicBezTo>
                      <a:cubicBezTo>
                        <a:pt x="1786" y="695"/>
                        <a:pt x="1786" y="695"/>
                        <a:pt x="1786" y="695"/>
                      </a:cubicBezTo>
                      <a:cubicBezTo>
                        <a:pt x="1786" y="695"/>
                        <a:pt x="1557" y="828"/>
                        <a:pt x="1470" y="878"/>
                      </a:cubicBezTo>
                      <a:cubicBezTo>
                        <a:pt x="1456" y="886"/>
                        <a:pt x="1456" y="908"/>
                        <a:pt x="1470" y="916"/>
                      </a:cubicBezTo>
                      <a:cubicBezTo>
                        <a:pt x="1557" y="966"/>
                        <a:pt x="1786" y="1099"/>
                        <a:pt x="1786" y="1099"/>
                      </a:cubicBezTo>
                      <a:cubicBezTo>
                        <a:pt x="1527" y="1548"/>
                        <a:pt x="1527" y="1548"/>
                        <a:pt x="1527" y="1548"/>
                      </a:cubicBezTo>
                      <a:cubicBezTo>
                        <a:pt x="1527" y="1548"/>
                        <a:pt x="1298" y="1416"/>
                        <a:pt x="1211" y="1366"/>
                      </a:cubicBezTo>
                      <a:cubicBezTo>
                        <a:pt x="1207" y="1364"/>
                        <a:pt x="1203" y="1363"/>
                        <a:pt x="1200" y="1363"/>
                      </a:cubicBezTo>
                      <a:cubicBezTo>
                        <a:pt x="1188" y="1363"/>
                        <a:pt x="1178" y="1372"/>
                        <a:pt x="1178" y="1385"/>
                      </a:cubicBezTo>
                      <a:cubicBezTo>
                        <a:pt x="1178" y="1485"/>
                        <a:pt x="1177" y="1750"/>
                        <a:pt x="1177" y="1750"/>
                      </a:cubicBezTo>
                      <a:cubicBezTo>
                        <a:pt x="659" y="1750"/>
                        <a:pt x="659" y="1750"/>
                        <a:pt x="659" y="1750"/>
                      </a:cubicBezTo>
                      <a:cubicBezTo>
                        <a:pt x="659" y="1750"/>
                        <a:pt x="658" y="1485"/>
                        <a:pt x="658" y="1385"/>
                      </a:cubicBezTo>
                      <a:cubicBezTo>
                        <a:pt x="658" y="1372"/>
                        <a:pt x="648" y="1363"/>
                        <a:pt x="636" y="1363"/>
                      </a:cubicBezTo>
                      <a:cubicBezTo>
                        <a:pt x="633" y="1363"/>
                        <a:pt x="629" y="1364"/>
                        <a:pt x="625" y="1366"/>
                      </a:cubicBezTo>
                      <a:cubicBezTo>
                        <a:pt x="538" y="1416"/>
                        <a:pt x="309" y="1548"/>
                        <a:pt x="309" y="1548"/>
                      </a:cubicBezTo>
                      <a:cubicBezTo>
                        <a:pt x="50" y="1099"/>
                        <a:pt x="50" y="1099"/>
                        <a:pt x="50" y="1099"/>
                      </a:cubicBezTo>
                      <a:cubicBezTo>
                        <a:pt x="50" y="1099"/>
                        <a:pt x="279" y="966"/>
                        <a:pt x="366" y="916"/>
                      </a:cubicBezTo>
                      <a:cubicBezTo>
                        <a:pt x="380" y="908"/>
                        <a:pt x="380" y="886"/>
                        <a:pt x="366" y="878"/>
                      </a:cubicBezTo>
                      <a:cubicBezTo>
                        <a:pt x="279" y="828"/>
                        <a:pt x="50" y="695"/>
                        <a:pt x="50" y="695"/>
                      </a:cubicBezTo>
                      <a:cubicBezTo>
                        <a:pt x="309" y="246"/>
                        <a:pt x="309" y="246"/>
                        <a:pt x="309" y="246"/>
                      </a:cubicBezTo>
                      <a:cubicBezTo>
                        <a:pt x="309" y="246"/>
                        <a:pt x="538" y="378"/>
                        <a:pt x="625" y="428"/>
                      </a:cubicBezTo>
                      <a:cubicBezTo>
                        <a:pt x="629" y="430"/>
                        <a:pt x="633" y="431"/>
                        <a:pt x="636" y="431"/>
                      </a:cubicBezTo>
                      <a:cubicBezTo>
                        <a:pt x="648" y="431"/>
                        <a:pt x="658" y="422"/>
                        <a:pt x="658" y="409"/>
                      </a:cubicBezTo>
                      <a:cubicBezTo>
                        <a:pt x="658" y="309"/>
                        <a:pt x="659" y="44"/>
                        <a:pt x="659" y="44"/>
                      </a:cubicBezTo>
                      <a:cubicBezTo>
                        <a:pt x="1177" y="44"/>
                        <a:pt x="1177" y="44"/>
                        <a:pt x="1177" y="44"/>
                      </a:cubicBezTo>
                      <a:moveTo>
                        <a:pt x="1177" y="0"/>
                      </a:moveTo>
                      <a:cubicBezTo>
                        <a:pt x="659" y="0"/>
                        <a:pt x="659" y="0"/>
                        <a:pt x="659" y="0"/>
                      </a:cubicBezTo>
                      <a:cubicBezTo>
                        <a:pt x="634" y="0"/>
                        <a:pt x="615" y="20"/>
                        <a:pt x="615" y="44"/>
                      </a:cubicBezTo>
                      <a:cubicBezTo>
                        <a:pt x="615" y="47"/>
                        <a:pt x="615" y="255"/>
                        <a:pt x="614" y="371"/>
                      </a:cubicBezTo>
                      <a:cubicBezTo>
                        <a:pt x="514" y="313"/>
                        <a:pt x="333" y="209"/>
                        <a:pt x="331" y="208"/>
                      </a:cubicBezTo>
                      <a:cubicBezTo>
                        <a:pt x="324" y="204"/>
                        <a:pt x="317" y="202"/>
                        <a:pt x="309" y="202"/>
                      </a:cubicBezTo>
                      <a:cubicBezTo>
                        <a:pt x="294" y="202"/>
                        <a:pt x="279" y="210"/>
                        <a:pt x="271" y="224"/>
                      </a:cubicBezTo>
                      <a:cubicBezTo>
                        <a:pt x="12" y="673"/>
                        <a:pt x="12" y="673"/>
                        <a:pt x="12" y="673"/>
                      </a:cubicBezTo>
                      <a:cubicBezTo>
                        <a:pt x="0" y="694"/>
                        <a:pt x="7" y="721"/>
                        <a:pt x="28" y="733"/>
                      </a:cubicBezTo>
                      <a:cubicBezTo>
                        <a:pt x="30" y="735"/>
                        <a:pt x="211" y="839"/>
                        <a:pt x="311" y="897"/>
                      </a:cubicBezTo>
                      <a:cubicBezTo>
                        <a:pt x="211" y="955"/>
                        <a:pt x="30" y="1059"/>
                        <a:pt x="28" y="1061"/>
                      </a:cubicBezTo>
                      <a:cubicBezTo>
                        <a:pt x="7" y="1073"/>
                        <a:pt x="0" y="1100"/>
                        <a:pt x="12" y="1121"/>
                      </a:cubicBezTo>
                      <a:cubicBezTo>
                        <a:pt x="271" y="1570"/>
                        <a:pt x="271" y="1570"/>
                        <a:pt x="271" y="1570"/>
                      </a:cubicBezTo>
                      <a:cubicBezTo>
                        <a:pt x="279" y="1584"/>
                        <a:pt x="294" y="1592"/>
                        <a:pt x="309" y="1592"/>
                      </a:cubicBezTo>
                      <a:cubicBezTo>
                        <a:pt x="317" y="1592"/>
                        <a:pt x="324" y="1590"/>
                        <a:pt x="331" y="1586"/>
                      </a:cubicBezTo>
                      <a:cubicBezTo>
                        <a:pt x="333" y="1585"/>
                        <a:pt x="514" y="1481"/>
                        <a:pt x="614" y="1423"/>
                      </a:cubicBezTo>
                      <a:cubicBezTo>
                        <a:pt x="615" y="1539"/>
                        <a:pt x="615" y="1747"/>
                        <a:pt x="615" y="1750"/>
                      </a:cubicBezTo>
                      <a:cubicBezTo>
                        <a:pt x="615" y="1774"/>
                        <a:pt x="634" y="1794"/>
                        <a:pt x="659" y="1794"/>
                      </a:cubicBezTo>
                      <a:cubicBezTo>
                        <a:pt x="1177" y="1794"/>
                        <a:pt x="1177" y="1794"/>
                        <a:pt x="1177" y="1794"/>
                      </a:cubicBezTo>
                      <a:cubicBezTo>
                        <a:pt x="1202" y="1794"/>
                        <a:pt x="1221" y="1774"/>
                        <a:pt x="1221" y="1750"/>
                      </a:cubicBezTo>
                      <a:cubicBezTo>
                        <a:pt x="1221" y="1747"/>
                        <a:pt x="1221" y="1539"/>
                        <a:pt x="1222" y="1423"/>
                      </a:cubicBezTo>
                      <a:cubicBezTo>
                        <a:pt x="1322" y="1481"/>
                        <a:pt x="1503" y="1585"/>
                        <a:pt x="1505" y="1586"/>
                      </a:cubicBezTo>
                      <a:cubicBezTo>
                        <a:pt x="1512" y="1590"/>
                        <a:pt x="1519" y="1592"/>
                        <a:pt x="1527" y="1592"/>
                      </a:cubicBezTo>
                      <a:cubicBezTo>
                        <a:pt x="1542" y="1592"/>
                        <a:pt x="1557" y="1584"/>
                        <a:pt x="1565" y="1570"/>
                      </a:cubicBezTo>
                      <a:cubicBezTo>
                        <a:pt x="1824" y="1121"/>
                        <a:pt x="1824" y="1121"/>
                        <a:pt x="1824" y="1121"/>
                      </a:cubicBezTo>
                      <a:cubicBezTo>
                        <a:pt x="1836" y="1100"/>
                        <a:pt x="1829" y="1073"/>
                        <a:pt x="1808" y="1061"/>
                      </a:cubicBezTo>
                      <a:cubicBezTo>
                        <a:pt x="1806" y="1059"/>
                        <a:pt x="1625" y="955"/>
                        <a:pt x="1525" y="897"/>
                      </a:cubicBezTo>
                      <a:cubicBezTo>
                        <a:pt x="1625" y="839"/>
                        <a:pt x="1806" y="735"/>
                        <a:pt x="1808" y="733"/>
                      </a:cubicBezTo>
                      <a:cubicBezTo>
                        <a:pt x="1829" y="721"/>
                        <a:pt x="1836" y="694"/>
                        <a:pt x="1824" y="673"/>
                      </a:cubicBezTo>
                      <a:cubicBezTo>
                        <a:pt x="1565" y="224"/>
                        <a:pt x="1565" y="224"/>
                        <a:pt x="1565" y="224"/>
                      </a:cubicBezTo>
                      <a:cubicBezTo>
                        <a:pt x="1557" y="210"/>
                        <a:pt x="1542" y="202"/>
                        <a:pt x="1527" y="202"/>
                      </a:cubicBezTo>
                      <a:cubicBezTo>
                        <a:pt x="1519" y="202"/>
                        <a:pt x="1512" y="204"/>
                        <a:pt x="1505" y="208"/>
                      </a:cubicBezTo>
                      <a:cubicBezTo>
                        <a:pt x="1503" y="209"/>
                        <a:pt x="1322" y="313"/>
                        <a:pt x="1222" y="371"/>
                      </a:cubicBezTo>
                      <a:cubicBezTo>
                        <a:pt x="1221" y="255"/>
                        <a:pt x="1221" y="47"/>
                        <a:pt x="1221" y="44"/>
                      </a:cubicBezTo>
                      <a:cubicBezTo>
                        <a:pt x="1221" y="20"/>
                        <a:pt x="120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46" name="Freeform 83"/>
                <p:cNvSpPr>
                  <a:spLocks/>
                </p:cNvSpPr>
                <p:nvPr/>
              </p:nvSpPr>
              <p:spPr bwMode="auto">
                <a:xfrm>
                  <a:off x="2328" y="641"/>
                  <a:ext cx="3020" cy="3034"/>
                </a:xfrm>
                <a:custGeom>
                  <a:avLst/>
                  <a:gdLst>
                    <a:gd name="T0" fmla="*/ 1309 w 1612"/>
                    <a:gd name="T1" fmla="*/ 767 h 1618"/>
                    <a:gd name="T2" fmla="*/ 1609 w 1612"/>
                    <a:gd name="T3" fmla="*/ 583 h 1618"/>
                    <a:gd name="T4" fmla="*/ 1441 w 1612"/>
                    <a:gd name="T5" fmla="*/ 291 h 1618"/>
                    <a:gd name="T6" fmla="*/ 1404 w 1612"/>
                    <a:gd name="T7" fmla="*/ 227 h 1618"/>
                    <a:gd name="T8" fmla="*/ 1326 w 1612"/>
                    <a:gd name="T9" fmla="*/ 260 h 1618"/>
                    <a:gd name="T10" fmla="*/ 1094 w 1612"/>
                    <a:gd name="T11" fmla="*/ 394 h 1618"/>
                    <a:gd name="T12" fmla="*/ 1021 w 1612"/>
                    <a:gd name="T13" fmla="*/ 84 h 1618"/>
                    <a:gd name="T14" fmla="*/ 1011 w 1612"/>
                    <a:gd name="T15" fmla="*/ 0 h 1618"/>
                    <a:gd name="T16" fmla="*/ 591 w 1612"/>
                    <a:gd name="T17" fmla="*/ 10 h 1618"/>
                    <a:gd name="T18" fmla="*/ 591 w 1612"/>
                    <a:gd name="T19" fmla="*/ 352 h 1618"/>
                    <a:gd name="T20" fmla="*/ 286 w 1612"/>
                    <a:gd name="T21" fmla="*/ 260 h 1618"/>
                    <a:gd name="T22" fmla="*/ 222 w 1612"/>
                    <a:gd name="T23" fmla="*/ 223 h 1618"/>
                    <a:gd name="T24" fmla="*/ 171 w 1612"/>
                    <a:gd name="T25" fmla="*/ 291 h 1618"/>
                    <a:gd name="T26" fmla="*/ 40 w 1612"/>
                    <a:gd name="T27" fmla="*/ 518 h 1618"/>
                    <a:gd name="T28" fmla="*/ 3 w 1612"/>
                    <a:gd name="T29" fmla="*/ 583 h 1618"/>
                    <a:gd name="T30" fmla="*/ 237 w 1612"/>
                    <a:gd name="T31" fmla="*/ 729 h 1618"/>
                    <a:gd name="T32" fmla="*/ 303 w 1612"/>
                    <a:gd name="T33" fmla="*/ 851 h 1618"/>
                    <a:gd name="T34" fmla="*/ 71 w 1612"/>
                    <a:gd name="T35" fmla="*/ 985 h 1618"/>
                    <a:gd name="T36" fmla="*/ 7 w 1612"/>
                    <a:gd name="T37" fmla="*/ 1022 h 1618"/>
                    <a:gd name="T38" fmla="*/ 40 w 1612"/>
                    <a:gd name="T39" fmla="*/ 1100 h 1618"/>
                    <a:gd name="T40" fmla="*/ 171 w 1612"/>
                    <a:gd name="T41" fmla="*/ 1327 h 1618"/>
                    <a:gd name="T42" fmla="*/ 208 w 1612"/>
                    <a:gd name="T43" fmla="*/ 1391 h 1618"/>
                    <a:gd name="T44" fmla="*/ 337 w 1612"/>
                    <a:gd name="T45" fmla="*/ 1329 h 1618"/>
                    <a:gd name="T46" fmla="*/ 591 w 1612"/>
                    <a:gd name="T47" fmla="*/ 1266 h 1618"/>
                    <a:gd name="T48" fmla="*/ 591 w 1612"/>
                    <a:gd name="T49" fmla="*/ 1608 h 1618"/>
                    <a:gd name="T50" fmla="*/ 675 w 1612"/>
                    <a:gd name="T51" fmla="*/ 1618 h 1618"/>
                    <a:gd name="T52" fmla="*/ 1011 w 1612"/>
                    <a:gd name="T53" fmla="*/ 1618 h 1618"/>
                    <a:gd name="T54" fmla="*/ 1021 w 1612"/>
                    <a:gd name="T55" fmla="*/ 1534 h 1618"/>
                    <a:gd name="T56" fmla="*/ 1094 w 1612"/>
                    <a:gd name="T57" fmla="*/ 1224 h 1618"/>
                    <a:gd name="T58" fmla="*/ 1390 w 1612"/>
                    <a:gd name="T59" fmla="*/ 1395 h 1618"/>
                    <a:gd name="T60" fmla="*/ 1441 w 1612"/>
                    <a:gd name="T61" fmla="*/ 1327 h 1618"/>
                    <a:gd name="T62" fmla="*/ 1446 w 1612"/>
                    <a:gd name="T63" fmla="*/ 1318 h 1618"/>
                    <a:gd name="T64" fmla="*/ 1605 w 1612"/>
                    <a:gd name="T65" fmla="*/ 1022 h 1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12" h="1618">
                      <a:moveTo>
                        <a:pt x="1309" y="851"/>
                      </a:moveTo>
                      <a:cubicBezTo>
                        <a:pt x="1269" y="828"/>
                        <a:pt x="1269" y="790"/>
                        <a:pt x="1309" y="767"/>
                      </a:cubicBezTo>
                      <a:cubicBezTo>
                        <a:pt x="1605" y="596"/>
                        <a:pt x="1605" y="596"/>
                        <a:pt x="1605" y="596"/>
                      </a:cubicBezTo>
                      <a:cubicBezTo>
                        <a:pt x="1610" y="593"/>
                        <a:pt x="1612" y="587"/>
                        <a:pt x="1609" y="583"/>
                      </a:cubicBezTo>
                      <a:cubicBezTo>
                        <a:pt x="1516" y="421"/>
                        <a:pt x="1516" y="421"/>
                        <a:pt x="1516" y="421"/>
                      </a:cubicBezTo>
                      <a:cubicBezTo>
                        <a:pt x="1441" y="291"/>
                        <a:pt x="1441" y="291"/>
                        <a:pt x="1441" y="291"/>
                      </a:cubicBezTo>
                      <a:cubicBezTo>
                        <a:pt x="1441" y="291"/>
                        <a:pt x="1441" y="291"/>
                        <a:pt x="1441" y="291"/>
                      </a:cubicBezTo>
                      <a:cubicBezTo>
                        <a:pt x="1404" y="227"/>
                        <a:pt x="1404" y="227"/>
                        <a:pt x="1404" y="227"/>
                      </a:cubicBezTo>
                      <a:cubicBezTo>
                        <a:pt x="1401" y="222"/>
                        <a:pt x="1395" y="220"/>
                        <a:pt x="1390" y="223"/>
                      </a:cubicBezTo>
                      <a:cubicBezTo>
                        <a:pt x="1326" y="260"/>
                        <a:pt x="1326" y="260"/>
                        <a:pt x="1326" y="260"/>
                      </a:cubicBezTo>
                      <a:cubicBezTo>
                        <a:pt x="1326" y="260"/>
                        <a:pt x="1326" y="260"/>
                        <a:pt x="1326" y="260"/>
                      </a:cubicBezTo>
                      <a:cubicBezTo>
                        <a:pt x="1094" y="394"/>
                        <a:pt x="1094" y="394"/>
                        <a:pt x="1094" y="394"/>
                      </a:cubicBezTo>
                      <a:cubicBezTo>
                        <a:pt x="1054" y="417"/>
                        <a:pt x="1021" y="398"/>
                        <a:pt x="1021" y="352"/>
                      </a:cubicBezTo>
                      <a:cubicBezTo>
                        <a:pt x="1021" y="84"/>
                        <a:pt x="1021" y="84"/>
                        <a:pt x="1021" y="84"/>
                      </a:cubicBezTo>
                      <a:cubicBezTo>
                        <a:pt x="1021" y="10"/>
                        <a:pt x="1021" y="10"/>
                        <a:pt x="1021" y="10"/>
                      </a:cubicBezTo>
                      <a:cubicBezTo>
                        <a:pt x="1021" y="5"/>
                        <a:pt x="1017" y="0"/>
                        <a:pt x="1011" y="0"/>
                      </a:cubicBezTo>
                      <a:cubicBezTo>
                        <a:pt x="601" y="0"/>
                        <a:pt x="601" y="0"/>
                        <a:pt x="601" y="0"/>
                      </a:cubicBezTo>
                      <a:cubicBezTo>
                        <a:pt x="595" y="0"/>
                        <a:pt x="591" y="5"/>
                        <a:pt x="591" y="10"/>
                      </a:cubicBezTo>
                      <a:cubicBezTo>
                        <a:pt x="591" y="84"/>
                        <a:pt x="591" y="84"/>
                        <a:pt x="591" y="84"/>
                      </a:cubicBezTo>
                      <a:cubicBezTo>
                        <a:pt x="591" y="352"/>
                        <a:pt x="591" y="352"/>
                        <a:pt x="591" y="352"/>
                      </a:cubicBezTo>
                      <a:cubicBezTo>
                        <a:pt x="591" y="398"/>
                        <a:pt x="558" y="417"/>
                        <a:pt x="518" y="394"/>
                      </a:cubicBezTo>
                      <a:cubicBezTo>
                        <a:pt x="286" y="260"/>
                        <a:pt x="286" y="260"/>
                        <a:pt x="286" y="260"/>
                      </a:cubicBezTo>
                      <a:cubicBezTo>
                        <a:pt x="286" y="260"/>
                        <a:pt x="286" y="260"/>
                        <a:pt x="286" y="260"/>
                      </a:cubicBezTo>
                      <a:cubicBezTo>
                        <a:pt x="222" y="223"/>
                        <a:pt x="222" y="223"/>
                        <a:pt x="222" y="223"/>
                      </a:cubicBezTo>
                      <a:cubicBezTo>
                        <a:pt x="217" y="220"/>
                        <a:pt x="211" y="222"/>
                        <a:pt x="208" y="227"/>
                      </a:cubicBezTo>
                      <a:cubicBezTo>
                        <a:pt x="171" y="291"/>
                        <a:pt x="171" y="291"/>
                        <a:pt x="171" y="291"/>
                      </a:cubicBezTo>
                      <a:cubicBezTo>
                        <a:pt x="171" y="291"/>
                        <a:pt x="171" y="291"/>
                        <a:pt x="171" y="291"/>
                      </a:cubicBezTo>
                      <a:cubicBezTo>
                        <a:pt x="40" y="518"/>
                        <a:pt x="40" y="518"/>
                        <a:pt x="40" y="518"/>
                      </a:cubicBezTo>
                      <a:cubicBezTo>
                        <a:pt x="40" y="518"/>
                        <a:pt x="40" y="518"/>
                        <a:pt x="40" y="518"/>
                      </a:cubicBezTo>
                      <a:cubicBezTo>
                        <a:pt x="3" y="583"/>
                        <a:pt x="3" y="583"/>
                        <a:pt x="3" y="583"/>
                      </a:cubicBezTo>
                      <a:cubicBezTo>
                        <a:pt x="0" y="587"/>
                        <a:pt x="2" y="593"/>
                        <a:pt x="7" y="596"/>
                      </a:cubicBezTo>
                      <a:cubicBezTo>
                        <a:pt x="237" y="729"/>
                        <a:pt x="237" y="729"/>
                        <a:pt x="237" y="729"/>
                      </a:cubicBezTo>
                      <a:cubicBezTo>
                        <a:pt x="303" y="767"/>
                        <a:pt x="303" y="767"/>
                        <a:pt x="303" y="767"/>
                      </a:cubicBezTo>
                      <a:cubicBezTo>
                        <a:pt x="343" y="790"/>
                        <a:pt x="343" y="828"/>
                        <a:pt x="303" y="851"/>
                      </a:cubicBezTo>
                      <a:cubicBezTo>
                        <a:pt x="171" y="927"/>
                        <a:pt x="171" y="927"/>
                        <a:pt x="171" y="927"/>
                      </a:cubicBezTo>
                      <a:cubicBezTo>
                        <a:pt x="71" y="985"/>
                        <a:pt x="71" y="985"/>
                        <a:pt x="71" y="985"/>
                      </a:cubicBezTo>
                      <a:cubicBezTo>
                        <a:pt x="71" y="985"/>
                        <a:pt x="71" y="985"/>
                        <a:pt x="71" y="985"/>
                      </a:cubicBezTo>
                      <a:cubicBezTo>
                        <a:pt x="7" y="1022"/>
                        <a:pt x="7" y="1022"/>
                        <a:pt x="7" y="1022"/>
                      </a:cubicBezTo>
                      <a:cubicBezTo>
                        <a:pt x="2" y="1025"/>
                        <a:pt x="0" y="1031"/>
                        <a:pt x="3" y="1035"/>
                      </a:cubicBezTo>
                      <a:cubicBezTo>
                        <a:pt x="40" y="1100"/>
                        <a:pt x="40" y="1100"/>
                        <a:pt x="40" y="1100"/>
                      </a:cubicBezTo>
                      <a:cubicBezTo>
                        <a:pt x="40" y="1100"/>
                        <a:pt x="40" y="1100"/>
                        <a:pt x="40" y="1100"/>
                      </a:cubicBezTo>
                      <a:cubicBezTo>
                        <a:pt x="171" y="1327"/>
                        <a:pt x="171" y="1327"/>
                        <a:pt x="171" y="1327"/>
                      </a:cubicBezTo>
                      <a:cubicBezTo>
                        <a:pt x="171" y="1327"/>
                        <a:pt x="171" y="1327"/>
                        <a:pt x="171" y="1327"/>
                      </a:cubicBezTo>
                      <a:cubicBezTo>
                        <a:pt x="208" y="1391"/>
                        <a:pt x="208" y="1391"/>
                        <a:pt x="208" y="1391"/>
                      </a:cubicBezTo>
                      <a:cubicBezTo>
                        <a:pt x="211" y="1396"/>
                        <a:pt x="217" y="1398"/>
                        <a:pt x="222" y="1395"/>
                      </a:cubicBezTo>
                      <a:cubicBezTo>
                        <a:pt x="337" y="1329"/>
                        <a:pt x="337" y="1329"/>
                        <a:pt x="337" y="1329"/>
                      </a:cubicBezTo>
                      <a:cubicBezTo>
                        <a:pt x="518" y="1224"/>
                        <a:pt x="518" y="1224"/>
                        <a:pt x="518" y="1224"/>
                      </a:cubicBezTo>
                      <a:cubicBezTo>
                        <a:pt x="558" y="1201"/>
                        <a:pt x="591" y="1220"/>
                        <a:pt x="591" y="1266"/>
                      </a:cubicBezTo>
                      <a:cubicBezTo>
                        <a:pt x="591" y="1534"/>
                        <a:pt x="591" y="1534"/>
                        <a:pt x="591" y="1534"/>
                      </a:cubicBezTo>
                      <a:cubicBezTo>
                        <a:pt x="591" y="1608"/>
                        <a:pt x="591" y="1608"/>
                        <a:pt x="591" y="1608"/>
                      </a:cubicBezTo>
                      <a:cubicBezTo>
                        <a:pt x="591" y="1613"/>
                        <a:pt x="595" y="1618"/>
                        <a:pt x="601" y="1618"/>
                      </a:cubicBezTo>
                      <a:cubicBezTo>
                        <a:pt x="675" y="1618"/>
                        <a:pt x="675" y="1618"/>
                        <a:pt x="675" y="1618"/>
                      </a:cubicBezTo>
                      <a:cubicBezTo>
                        <a:pt x="937" y="1618"/>
                        <a:pt x="937" y="1618"/>
                        <a:pt x="937" y="1618"/>
                      </a:cubicBezTo>
                      <a:cubicBezTo>
                        <a:pt x="1011" y="1618"/>
                        <a:pt x="1011" y="1618"/>
                        <a:pt x="1011" y="1618"/>
                      </a:cubicBezTo>
                      <a:cubicBezTo>
                        <a:pt x="1017" y="1618"/>
                        <a:pt x="1021" y="1613"/>
                        <a:pt x="1021" y="1608"/>
                      </a:cubicBezTo>
                      <a:cubicBezTo>
                        <a:pt x="1021" y="1534"/>
                        <a:pt x="1021" y="1534"/>
                        <a:pt x="1021" y="1534"/>
                      </a:cubicBezTo>
                      <a:cubicBezTo>
                        <a:pt x="1021" y="1266"/>
                        <a:pt x="1021" y="1266"/>
                        <a:pt x="1021" y="1266"/>
                      </a:cubicBezTo>
                      <a:cubicBezTo>
                        <a:pt x="1021" y="1220"/>
                        <a:pt x="1054" y="1201"/>
                        <a:pt x="1094" y="1224"/>
                      </a:cubicBezTo>
                      <a:cubicBezTo>
                        <a:pt x="1275" y="1329"/>
                        <a:pt x="1275" y="1329"/>
                        <a:pt x="1275" y="1329"/>
                      </a:cubicBezTo>
                      <a:cubicBezTo>
                        <a:pt x="1390" y="1395"/>
                        <a:pt x="1390" y="1395"/>
                        <a:pt x="1390" y="1395"/>
                      </a:cubicBezTo>
                      <a:cubicBezTo>
                        <a:pt x="1395" y="1398"/>
                        <a:pt x="1401" y="1396"/>
                        <a:pt x="1404" y="1391"/>
                      </a:cubicBezTo>
                      <a:cubicBezTo>
                        <a:pt x="1441" y="1327"/>
                        <a:pt x="1441" y="1327"/>
                        <a:pt x="1441" y="1327"/>
                      </a:cubicBezTo>
                      <a:cubicBezTo>
                        <a:pt x="1441" y="1327"/>
                        <a:pt x="1441" y="1327"/>
                        <a:pt x="1441" y="1327"/>
                      </a:cubicBezTo>
                      <a:cubicBezTo>
                        <a:pt x="1446" y="1318"/>
                        <a:pt x="1446" y="1318"/>
                        <a:pt x="1446" y="1318"/>
                      </a:cubicBezTo>
                      <a:cubicBezTo>
                        <a:pt x="1609" y="1035"/>
                        <a:pt x="1609" y="1035"/>
                        <a:pt x="1609" y="1035"/>
                      </a:cubicBezTo>
                      <a:cubicBezTo>
                        <a:pt x="1612" y="1031"/>
                        <a:pt x="1610" y="1025"/>
                        <a:pt x="1605" y="1022"/>
                      </a:cubicBezTo>
                      <a:lnTo>
                        <a:pt x="1309" y="85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1980694" y="3232939"/>
              <a:ext cx="945131" cy="991674"/>
              <a:chOff x="1980694" y="3140364"/>
              <a:chExt cx="945131" cy="991674"/>
            </a:xfrm>
          </p:grpSpPr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1980694" y="3140364"/>
                <a:ext cx="945131" cy="991674"/>
              </a:xfrm>
              <a:prstGeom prst="rect">
                <a:avLst/>
              </a:prstGeom>
              <a:noFill/>
              <a:ln w="9525" cap="flat" cmpd="sng" algn="ctr">
                <a:solidFill>
                  <a:srgbClr val="295E7E"/>
                </a:solidFill>
                <a:prstDash val="solid"/>
                <a:miter lim="800000"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2E0E6"/>
                    </a:solidFill>
                  </a14:hiddenFill>
                </a:ext>
              </a:extLst>
            </p:spPr>
            <p:txBody>
              <a:bodyPr wrap="square" lIns="45720" tIns="49531" rIns="45720" bIns="0" anchor="b"/>
              <a:lstStyle/>
              <a:p>
                <a:pPr algn="ctr" defTabSz="914354">
                  <a:spcBef>
                    <a:spcPts val="1300"/>
                  </a:spcBef>
                  <a:buClr>
                    <a:srgbClr val="000000"/>
                  </a:buClr>
                </a:pPr>
                <a:endParaRPr lang="en-US" sz="1200" kern="0" dirty="0">
                  <a:solidFill>
                    <a:srgbClr val="575757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endParaRPr>
              </a:p>
              <a:p>
                <a:pPr algn="ctr" defTabSz="914354">
                  <a:spcBef>
                    <a:spcPts val="1300"/>
                  </a:spcBef>
                  <a:buClr>
                    <a:srgbClr val="000000"/>
                  </a:buClr>
                </a:pPr>
                <a:endParaRPr lang="en-US" sz="1200" kern="0" dirty="0">
                  <a:solidFill>
                    <a:srgbClr val="575757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endParaRPr>
              </a:p>
              <a:p>
                <a:pPr algn="ctr" defTabSz="914354">
                  <a:spcBef>
                    <a:spcPts val="1300"/>
                  </a:spcBef>
                  <a:buClr>
                    <a:srgbClr val="000000"/>
                  </a:buClr>
                </a:pPr>
                <a:endParaRPr lang="en-US" sz="1200" kern="0" dirty="0">
                  <a:solidFill>
                    <a:srgbClr val="575757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endParaRPr>
              </a:p>
              <a:p>
                <a:pPr algn="ctr" defTabSz="914354">
                  <a:spcBef>
                    <a:spcPts val="100"/>
                  </a:spcBef>
                  <a:buClr>
                    <a:srgbClr val="000000"/>
                  </a:buClr>
                </a:pPr>
                <a:r>
                  <a:rPr lang="en-US" sz="11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e-Commerce</a:t>
                </a:r>
              </a:p>
            </p:txBody>
          </p:sp>
          <p:grpSp>
            <p:nvGrpSpPr>
              <p:cNvPr id="147" name="bcgIcons_ShoppingCart">
                <a:extLst>
                  <a:ext uri="{FF2B5EF4-FFF2-40B4-BE49-F238E27FC236}">
                    <a16:creationId xmlns="" xmlns:a16="http://schemas.microsoft.com/office/drawing/2014/main" id="{F8FC110B-FB7F-4BE0-BCB8-EAD2CA5B125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172207" y="3222433"/>
                <a:ext cx="528915" cy="501842"/>
                <a:chOff x="1682" y="0"/>
                <a:chExt cx="4316" cy="4320"/>
              </a:xfrm>
            </p:grpSpPr>
            <p:sp>
              <p:nvSpPr>
                <p:cNvPr id="148" name="AutoShape 18">
                  <a:extLst>
                    <a:ext uri="{FF2B5EF4-FFF2-40B4-BE49-F238E27FC236}">
                      <a16:creationId xmlns="" xmlns:a16="http://schemas.microsoft.com/office/drawing/2014/main" id="{F3008CC6-A508-42AA-A991-F2DF191BB63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49" name="Freeform 20">
                  <a:extLst>
                    <a:ext uri="{FF2B5EF4-FFF2-40B4-BE49-F238E27FC236}">
                      <a16:creationId xmlns="" xmlns:a16="http://schemas.microsoft.com/office/drawing/2014/main" id="{2ABD7B86-01EC-4002-9532-55756FAD71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99" y="973"/>
                  <a:ext cx="2680" cy="2490"/>
                </a:xfrm>
                <a:custGeom>
                  <a:avLst/>
                  <a:gdLst>
                    <a:gd name="T0" fmla="*/ 1431 w 1431"/>
                    <a:gd name="T1" fmla="*/ 32 h 1328"/>
                    <a:gd name="T2" fmla="*/ 1400 w 1431"/>
                    <a:gd name="T3" fmla="*/ 0 h 1328"/>
                    <a:gd name="T4" fmla="*/ 0 w 1431"/>
                    <a:gd name="T5" fmla="*/ 31 h 1328"/>
                    <a:gd name="T6" fmla="*/ 15 w 1431"/>
                    <a:gd name="T7" fmla="*/ 114 h 1328"/>
                    <a:gd name="T8" fmla="*/ 334 w 1431"/>
                    <a:gd name="T9" fmla="*/ 123 h 1328"/>
                    <a:gd name="T10" fmla="*/ 345 w 1431"/>
                    <a:gd name="T11" fmla="*/ 223 h 1328"/>
                    <a:gd name="T12" fmla="*/ 49 w 1431"/>
                    <a:gd name="T13" fmla="*/ 233 h 1328"/>
                    <a:gd name="T14" fmla="*/ 58 w 1431"/>
                    <a:gd name="T15" fmla="*/ 353 h 1328"/>
                    <a:gd name="T16" fmla="*/ 334 w 1431"/>
                    <a:gd name="T17" fmla="*/ 362 h 1328"/>
                    <a:gd name="T18" fmla="*/ 345 w 1431"/>
                    <a:gd name="T19" fmla="*/ 462 h 1328"/>
                    <a:gd name="T20" fmla="*/ 91 w 1431"/>
                    <a:gd name="T21" fmla="*/ 472 h 1328"/>
                    <a:gd name="T22" fmla="*/ 101 w 1431"/>
                    <a:gd name="T23" fmla="*/ 592 h 1328"/>
                    <a:gd name="T24" fmla="*/ 334 w 1431"/>
                    <a:gd name="T25" fmla="*/ 601 h 1328"/>
                    <a:gd name="T26" fmla="*/ 345 w 1431"/>
                    <a:gd name="T27" fmla="*/ 701 h 1328"/>
                    <a:gd name="T28" fmla="*/ 132 w 1431"/>
                    <a:gd name="T29" fmla="*/ 711 h 1328"/>
                    <a:gd name="T30" fmla="*/ 138 w 1431"/>
                    <a:gd name="T31" fmla="*/ 811 h 1328"/>
                    <a:gd name="T32" fmla="*/ 168 w 1431"/>
                    <a:gd name="T33" fmla="*/ 843 h 1328"/>
                    <a:gd name="T34" fmla="*/ 1312 w 1431"/>
                    <a:gd name="T35" fmla="*/ 811 h 1328"/>
                    <a:gd name="T36" fmla="*/ 1315 w 1431"/>
                    <a:gd name="T37" fmla="*/ 711 h 1328"/>
                    <a:gd name="T38" fmla="*/ 1102 w 1431"/>
                    <a:gd name="T39" fmla="*/ 701 h 1328"/>
                    <a:gd name="T40" fmla="*/ 1112 w 1431"/>
                    <a:gd name="T41" fmla="*/ 601 h 1328"/>
                    <a:gd name="T42" fmla="*/ 1347 w 1431"/>
                    <a:gd name="T43" fmla="*/ 592 h 1328"/>
                    <a:gd name="T44" fmla="*/ 1353 w 1431"/>
                    <a:gd name="T45" fmla="*/ 472 h 1328"/>
                    <a:gd name="T46" fmla="*/ 1102 w 1431"/>
                    <a:gd name="T47" fmla="*/ 462 h 1328"/>
                    <a:gd name="T48" fmla="*/ 1112 w 1431"/>
                    <a:gd name="T49" fmla="*/ 362 h 1328"/>
                    <a:gd name="T50" fmla="*/ 1383 w 1431"/>
                    <a:gd name="T51" fmla="*/ 353 h 1328"/>
                    <a:gd name="T52" fmla="*/ 1389 w 1431"/>
                    <a:gd name="T53" fmla="*/ 233 h 1328"/>
                    <a:gd name="T54" fmla="*/ 1102 w 1431"/>
                    <a:gd name="T55" fmla="*/ 223 h 1328"/>
                    <a:gd name="T56" fmla="*/ 1112 w 1431"/>
                    <a:gd name="T57" fmla="*/ 123 h 1328"/>
                    <a:gd name="T58" fmla="*/ 1418 w 1431"/>
                    <a:gd name="T59" fmla="*/ 114 h 1328"/>
                    <a:gd name="T60" fmla="*/ 671 w 1431"/>
                    <a:gd name="T61" fmla="*/ 123 h 1328"/>
                    <a:gd name="T62" fmla="*/ 681 w 1431"/>
                    <a:gd name="T63" fmla="*/ 223 h 1328"/>
                    <a:gd name="T64" fmla="*/ 440 w 1431"/>
                    <a:gd name="T65" fmla="*/ 233 h 1328"/>
                    <a:gd name="T66" fmla="*/ 430 w 1431"/>
                    <a:gd name="T67" fmla="*/ 133 h 1328"/>
                    <a:gd name="T68" fmla="*/ 440 w 1431"/>
                    <a:gd name="T69" fmla="*/ 362 h 1328"/>
                    <a:gd name="T70" fmla="*/ 681 w 1431"/>
                    <a:gd name="T71" fmla="*/ 372 h 1328"/>
                    <a:gd name="T72" fmla="*/ 671 w 1431"/>
                    <a:gd name="T73" fmla="*/ 472 h 1328"/>
                    <a:gd name="T74" fmla="*/ 430 w 1431"/>
                    <a:gd name="T75" fmla="*/ 462 h 1328"/>
                    <a:gd name="T76" fmla="*/ 440 w 1431"/>
                    <a:gd name="T77" fmla="*/ 362 h 1328"/>
                    <a:gd name="T78" fmla="*/ 671 w 1431"/>
                    <a:gd name="T79" fmla="*/ 601 h 1328"/>
                    <a:gd name="T80" fmla="*/ 681 w 1431"/>
                    <a:gd name="T81" fmla="*/ 701 h 1328"/>
                    <a:gd name="T82" fmla="*/ 440 w 1431"/>
                    <a:gd name="T83" fmla="*/ 711 h 1328"/>
                    <a:gd name="T84" fmla="*/ 430 w 1431"/>
                    <a:gd name="T85" fmla="*/ 611 h 1328"/>
                    <a:gd name="T86" fmla="*/ 1007 w 1431"/>
                    <a:gd name="T87" fmla="*/ 711 h 1328"/>
                    <a:gd name="T88" fmla="*/ 766 w 1431"/>
                    <a:gd name="T89" fmla="*/ 701 h 1328"/>
                    <a:gd name="T90" fmla="*/ 776 w 1431"/>
                    <a:gd name="T91" fmla="*/ 601 h 1328"/>
                    <a:gd name="T92" fmla="*/ 1017 w 1431"/>
                    <a:gd name="T93" fmla="*/ 611 h 1328"/>
                    <a:gd name="T94" fmla="*/ 1007 w 1431"/>
                    <a:gd name="T95" fmla="*/ 711 h 1328"/>
                    <a:gd name="T96" fmla="*/ 776 w 1431"/>
                    <a:gd name="T97" fmla="*/ 472 h 1328"/>
                    <a:gd name="T98" fmla="*/ 766 w 1431"/>
                    <a:gd name="T99" fmla="*/ 372 h 1328"/>
                    <a:gd name="T100" fmla="*/ 1007 w 1431"/>
                    <a:gd name="T101" fmla="*/ 362 h 1328"/>
                    <a:gd name="T102" fmla="*/ 1017 w 1431"/>
                    <a:gd name="T103" fmla="*/ 462 h 1328"/>
                    <a:gd name="T104" fmla="*/ 1007 w 1431"/>
                    <a:gd name="T105" fmla="*/ 233 h 1328"/>
                    <a:gd name="T106" fmla="*/ 766 w 1431"/>
                    <a:gd name="T107" fmla="*/ 223 h 1328"/>
                    <a:gd name="T108" fmla="*/ 776 w 1431"/>
                    <a:gd name="T109" fmla="*/ 123 h 1328"/>
                    <a:gd name="T110" fmla="*/ 1017 w 1431"/>
                    <a:gd name="T111" fmla="*/ 133 h 1328"/>
                    <a:gd name="T112" fmla="*/ 1007 w 1431"/>
                    <a:gd name="T113" fmla="*/ 233 h 1328"/>
                    <a:gd name="T114" fmla="*/ 177 w 1431"/>
                    <a:gd name="T115" fmla="*/ 1200 h 1328"/>
                    <a:gd name="T116" fmla="*/ 177 w 1431"/>
                    <a:gd name="T117" fmla="*/ 1328 h 1328"/>
                    <a:gd name="T118" fmla="*/ 956 w 1431"/>
                    <a:gd name="T119" fmla="*/ 1264 h 1328"/>
                    <a:gd name="T120" fmla="*/ 1084 w 1431"/>
                    <a:gd name="T121" fmla="*/ 1264 h 1328"/>
                    <a:gd name="T122" fmla="*/ 956 w 1431"/>
                    <a:gd name="T123" fmla="*/ 1264 h 1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31" h="1328">
                      <a:moveTo>
                        <a:pt x="1418" y="114"/>
                      </a:moveTo>
                      <a:cubicBezTo>
                        <a:pt x="1431" y="32"/>
                        <a:pt x="1431" y="32"/>
                        <a:pt x="1431" y="32"/>
                      </a:cubicBezTo>
                      <a:cubicBezTo>
                        <a:pt x="1431" y="32"/>
                        <a:pt x="1431" y="32"/>
                        <a:pt x="1431" y="31"/>
                      </a:cubicBezTo>
                      <a:cubicBezTo>
                        <a:pt x="1430" y="14"/>
                        <a:pt x="1416" y="0"/>
                        <a:pt x="140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5" y="0"/>
                        <a:pt x="1" y="14"/>
                        <a:pt x="0" y="31"/>
                      </a:cubicBezTo>
                      <a:cubicBezTo>
                        <a:pt x="0" y="32"/>
                        <a:pt x="0" y="32"/>
                        <a:pt x="0" y="33"/>
                      </a:cubicBezTo>
                      <a:cubicBezTo>
                        <a:pt x="15" y="114"/>
                        <a:pt x="15" y="114"/>
                        <a:pt x="15" y="114"/>
                      </a:cubicBezTo>
                      <a:cubicBezTo>
                        <a:pt x="15" y="120"/>
                        <a:pt x="20" y="123"/>
                        <a:pt x="25" y="123"/>
                      </a:cubicBezTo>
                      <a:cubicBezTo>
                        <a:pt x="334" y="123"/>
                        <a:pt x="334" y="123"/>
                        <a:pt x="334" y="123"/>
                      </a:cubicBezTo>
                      <a:cubicBezTo>
                        <a:pt x="340" y="123"/>
                        <a:pt x="345" y="127"/>
                        <a:pt x="345" y="133"/>
                      </a:cubicBezTo>
                      <a:cubicBezTo>
                        <a:pt x="345" y="223"/>
                        <a:pt x="345" y="223"/>
                        <a:pt x="345" y="223"/>
                      </a:cubicBezTo>
                      <a:cubicBezTo>
                        <a:pt x="345" y="229"/>
                        <a:pt x="340" y="233"/>
                        <a:pt x="334" y="233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2" y="233"/>
                        <a:pt x="38" y="239"/>
                        <a:pt x="38" y="245"/>
                      </a:cubicBezTo>
                      <a:cubicBezTo>
                        <a:pt x="58" y="353"/>
                        <a:pt x="58" y="353"/>
                        <a:pt x="58" y="353"/>
                      </a:cubicBezTo>
                      <a:cubicBezTo>
                        <a:pt x="59" y="358"/>
                        <a:pt x="63" y="362"/>
                        <a:pt x="68" y="362"/>
                      </a:cubicBezTo>
                      <a:cubicBezTo>
                        <a:pt x="334" y="362"/>
                        <a:pt x="334" y="362"/>
                        <a:pt x="334" y="362"/>
                      </a:cubicBezTo>
                      <a:cubicBezTo>
                        <a:pt x="340" y="362"/>
                        <a:pt x="345" y="366"/>
                        <a:pt x="345" y="372"/>
                      </a:cubicBezTo>
                      <a:cubicBezTo>
                        <a:pt x="345" y="462"/>
                        <a:pt x="345" y="462"/>
                        <a:pt x="345" y="462"/>
                      </a:cubicBezTo>
                      <a:cubicBezTo>
                        <a:pt x="345" y="468"/>
                        <a:pt x="340" y="472"/>
                        <a:pt x="334" y="472"/>
                      </a:cubicBezTo>
                      <a:cubicBezTo>
                        <a:pt x="91" y="472"/>
                        <a:pt x="91" y="472"/>
                        <a:pt x="91" y="472"/>
                      </a:cubicBezTo>
                      <a:cubicBezTo>
                        <a:pt x="85" y="472"/>
                        <a:pt x="80" y="478"/>
                        <a:pt x="81" y="484"/>
                      </a:cubicBezTo>
                      <a:cubicBezTo>
                        <a:pt x="101" y="592"/>
                        <a:pt x="101" y="592"/>
                        <a:pt x="101" y="592"/>
                      </a:cubicBezTo>
                      <a:cubicBezTo>
                        <a:pt x="102" y="597"/>
                        <a:pt x="106" y="601"/>
                        <a:pt x="111" y="601"/>
                      </a:cubicBezTo>
                      <a:cubicBezTo>
                        <a:pt x="334" y="601"/>
                        <a:pt x="334" y="601"/>
                        <a:pt x="334" y="601"/>
                      </a:cubicBezTo>
                      <a:cubicBezTo>
                        <a:pt x="340" y="601"/>
                        <a:pt x="345" y="605"/>
                        <a:pt x="345" y="611"/>
                      </a:cubicBezTo>
                      <a:cubicBezTo>
                        <a:pt x="345" y="701"/>
                        <a:pt x="345" y="701"/>
                        <a:pt x="345" y="701"/>
                      </a:cubicBezTo>
                      <a:cubicBezTo>
                        <a:pt x="345" y="707"/>
                        <a:pt x="340" y="711"/>
                        <a:pt x="334" y="711"/>
                      </a:cubicBezTo>
                      <a:cubicBezTo>
                        <a:pt x="132" y="711"/>
                        <a:pt x="132" y="711"/>
                        <a:pt x="132" y="711"/>
                      </a:cubicBezTo>
                      <a:cubicBezTo>
                        <a:pt x="125" y="711"/>
                        <a:pt x="121" y="717"/>
                        <a:pt x="122" y="723"/>
                      </a:cubicBezTo>
                      <a:cubicBezTo>
                        <a:pt x="138" y="811"/>
                        <a:pt x="138" y="811"/>
                        <a:pt x="138" y="811"/>
                      </a:cubicBezTo>
                      <a:cubicBezTo>
                        <a:pt x="138" y="811"/>
                        <a:pt x="138" y="811"/>
                        <a:pt x="138" y="812"/>
                      </a:cubicBezTo>
                      <a:cubicBezTo>
                        <a:pt x="138" y="829"/>
                        <a:pt x="152" y="843"/>
                        <a:pt x="168" y="843"/>
                      </a:cubicBezTo>
                      <a:cubicBezTo>
                        <a:pt x="1282" y="843"/>
                        <a:pt x="1282" y="843"/>
                        <a:pt x="1282" y="843"/>
                      </a:cubicBezTo>
                      <a:cubicBezTo>
                        <a:pt x="1298" y="843"/>
                        <a:pt x="1312" y="829"/>
                        <a:pt x="1312" y="811"/>
                      </a:cubicBezTo>
                      <a:cubicBezTo>
                        <a:pt x="1326" y="723"/>
                        <a:pt x="1326" y="723"/>
                        <a:pt x="1326" y="723"/>
                      </a:cubicBezTo>
                      <a:cubicBezTo>
                        <a:pt x="1326" y="717"/>
                        <a:pt x="1321" y="711"/>
                        <a:pt x="1315" y="711"/>
                      </a:cubicBezTo>
                      <a:cubicBezTo>
                        <a:pt x="1112" y="711"/>
                        <a:pt x="1112" y="711"/>
                        <a:pt x="1112" y="711"/>
                      </a:cubicBezTo>
                      <a:cubicBezTo>
                        <a:pt x="1106" y="711"/>
                        <a:pt x="1102" y="707"/>
                        <a:pt x="1102" y="701"/>
                      </a:cubicBezTo>
                      <a:cubicBezTo>
                        <a:pt x="1102" y="611"/>
                        <a:pt x="1102" y="611"/>
                        <a:pt x="1102" y="611"/>
                      </a:cubicBezTo>
                      <a:cubicBezTo>
                        <a:pt x="1102" y="605"/>
                        <a:pt x="1106" y="601"/>
                        <a:pt x="1112" y="601"/>
                      </a:cubicBezTo>
                      <a:cubicBezTo>
                        <a:pt x="1337" y="601"/>
                        <a:pt x="1337" y="601"/>
                        <a:pt x="1337" y="601"/>
                      </a:cubicBezTo>
                      <a:cubicBezTo>
                        <a:pt x="1342" y="601"/>
                        <a:pt x="1346" y="597"/>
                        <a:pt x="1347" y="592"/>
                      </a:cubicBezTo>
                      <a:cubicBezTo>
                        <a:pt x="1363" y="484"/>
                        <a:pt x="1363" y="484"/>
                        <a:pt x="1363" y="484"/>
                      </a:cubicBezTo>
                      <a:cubicBezTo>
                        <a:pt x="1364" y="478"/>
                        <a:pt x="1359" y="472"/>
                        <a:pt x="1353" y="472"/>
                      </a:cubicBezTo>
                      <a:cubicBezTo>
                        <a:pt x="1112" y="472"/>
                        <a:pt x="1112" y="472"/>
                        <a:pt x="1112" y="472"/>
                      </a:cubicBezTo>
                      <a:cubicBezTo>
                        <a:pt x="1106" y="472"/>
                        <a:pt x="1102" y="468"/>
                        <a:pt x="1102" y="462"/>
                      </a:cubicBezTo>
                      <a:cubicBezTo>
                        <a:pt x="1102" y="372"/>
                        <a:pt x="1102" y="372"/>
                        <a:pt x="1102" y="372"/>
                      </a:cubicBezTo>
                      <a:cubicBezTo>
                        <a:pt x="1102" y="366"/>
                        <a:pt x="1106" y="362"/>
                        <a:pt x="1112" y="362"/>
                      </a:cubicBezTo>
                      <a:cubicBezTo>
                        <a:pt x="1373" y="362"/>
                        <a:pt x="1373" y="362"/>
                        <a:pt x="1373" y="362"/>
                      </a:cubicBezTo>
                      <a:cubicBezTo>
                        <a:pt x="1378" y="362"/>
                        <a:pt x="1382" y="358"/>
                        <a:pt x="1383" y="353"/>
                      </a:cubicBezTo>
                      <a:cubicBezTo>
                        <a:pt x="1399" y="245"/>
                        <a:pt x="1399" y="245"/>
                        <a:pt x="1399" y="245"/>
                      </a:cubicBezTo>
                      <a:cubicBezTo>
                        <a:pt x="1400" y="239"/>
                        <a:pt x="1395" y="233"/>
                        <a:pt x="1389" y="233"/>
                      </a:cubicBezTo>
                      <a:cubicBezTo>
                        <a:pt x="1112" y="233"/>
                        <a:pt x="1112" y="233"/>
                        <a:pt x="1112" y="233"/>
                      </a:cubicBezTo>
                      <a:cubicBezTo>
                        <a:pt x="1106" y="233"/>
                        <a:pt x="1102" y="229"/>
                        <a:pt x="1102" y="223"/>
                      </a:cubicBezTo>
                      <a:cubicBezTo>
                        <a:pt x="1102" y="133"/>
                        <a:pt x="1102" y="133"/>
                        <a:pt x="1102" y="133"/>
                      </a:cubicBezTo>
                      <a:cubicBezTo>
                        <a:pt x="1102" y="127"/>
                        <a:pt x="1106" y="123"/>
                        <a:pt x="1112" y="123"/>
                      </a:cubicBezTo>
                      <a:cubicBezTo>
                        <a:pt x="1408" y="123"/>
                        <a:pt x="1408" y="123"/>
                        <a:pt x="1408" y="123"/>
                      </a:cubicBezTo>
                      <a:cubicBezTo>
                        <a:pt x="1413" y="123"/>
                        <a:pt x="1418" y="120"/>
                        <a:pt x="1418" y="114"/>
                      </a:cubicBezTo>
                      <a:close/>
                      <a:moveTo>
                        <a:pt x="440" y="123"/>
                      </a:moveTo>
                      <a:cubicBezTo>
                        <a:pt x="671" y="123"/>
                        <a:pt x="671" y="123"/>
                        <a:pt x="671" y="123"/>
                      </a:cubicBezTo>
                      <a:cubicBezTo>
                        <a:pt x="676" y="123"/>
                        <a:pt x="681" y="127"/>
                        <a:pt x="681" y="133"/>
                      </a:cubicBezTo>
                      <a:cubicBezTo>
                        <a:pt x="681" y="223"/>
                        <a:pt x="681" y="223"/>
                        <a:pt x="681" y="223"/>
                      </a:cubicBezTo>
                      <a:cubicBezTo>
                        <a:pt x="681" y="229"/>
                        <a:pt x="676" y="233"/>
                        <a:pt x="671" y="233"/>
                      </a:cubicBezTo>
                      <a:cubicBezTo>
                        <a:pt x="440" y="233"/>
                        <a:pt x="440" y="233"/>
                        <a:pt x="440" y="233"/>
                      </a:cubicBezTo>
                      <a:cubicBezTo>
                        <a:pt x="435" y="233"/>
                        <a:pt x="430" y="229"/>
                        <a:pt x="430" y="223"/>
                      </a:cubicBezTo>
                      <a:cubicBezTo>
                        <a:pt x="430" y="133"/>
                        <a:pt x="430" y="133"/>
                        <a:pt x="430" y="133"/>
                      </a:cubicBezTo>
                      <a:cubicBezTo>
                        <a:pt x="430" y="127"/>
                        <a:pt x="435" y="123"/>
                        <a:pt x="440" y="123"/>
                      </a:cubicBezTo>
                      <a:close/>
                      <a:moveTo>
                        <a:pt x="440" y="362"/>
                      </a:moveTo>
                      <a:cubicBezTo>
                        <a:pt x="671" y="362"/>
                        <a:pt x="671" y="362"/>
                        <a:pt x="671" y="362"/>
                      </a:cubicBezTo>
                      <a:cubicBezTo>
                        <a:pt x="676" y="362"/>
                        <a:pt x="681" y="366"/>
                        <a:pt x="681" y="372"/>
                      </a:cubicBezTo>
                      <a:cubicBezTo>
                        <a:pt x="681" y="462"/>
                        <a:pt x="681" y="462"/>
                        <a:pt x="681" y="462"/>
                      </a:cubicBezTo>
                      <a:cubicBezTo>
                        <a:pt x="681" y="468"/>
                        <a:pt x="676" y="472"/>
                        <a:pt x="671" y="472"/>
                      </a:cubicBezTo>
                      <a:cubicBezTo>
                        <a:pt x="440" y="472"/>
                        <a:pt x="440" y="472"/>
                        <a:pt x="440" y="472"/>
                      </a:cubicBezTo>
                      <a:cubicBezTo>
                        <a:pt x="435" y="472"/>
                        <a:pt x="430" y="468"/>
                        <a:pt x="430" y="462"/>
                      </a:cubicBezTo>
                      <a:cubicBezTo>
                        <a:pt x="430" y="372"/>
                        <a:pt x="430" y="372"/>
                        <a:pt x="430" y="372"/>
                      </a:cubicBezTo>
                      <a:cubicBezTo>
                        <a:pt x="430" y="366"/>
                        <a:pt x="435" y="362"/>
                        <a:pt x="440" y="362"/>
                      </a:cubicBezTo>
                      <a:close/>
                      <a:moveTo>
                        <a:pt x="440" y="601"/>
                      </a:moveTo>
                      <a:cubicBezTo>
                        <a:pt x="671" y="601"/>
                        <a:pt x="671" y="601"/>
                        <a:pt x="671" y="601"/>
                      </a:cubicBezTo>
                      <a:cubicBezTo>
                        <a:pt x="676" y="601"/>
                        <a:pt x="681" y="605"/>
                        <a:pt x="681" y="611"/>
                      </a:cubicBezTo>
                      <a:cubicBezTo>
                        <a:pt x="681" y="701"/>
                        <a:pt x="681" y="701"/>
                        <a:pt x="681" y="701"/>
                      </a:cubicBezTo>
                      <a:cubicBezTo>
                        <a:pt x="681" y="707"/>
                        <a:pt x="676" y="711"/>
                        <a:pt x="671" y="711"/>
                      </a:cubicBezTo>
                      <a:cubicBezTo>
                        <a:pt x="440" y="711"/>
                        <a:pt x="440" y="711"/>
                        <a:pt x="440" y="711"/>
                      </a:cubicBezTo>
                      <a:cubicBezTo>
                        <a:pt x="435" y="711"/>
                        <a:pt x="430" y="707"/>
                        <a:pt x="430" y="701"/>
                      </a:cubicBezTo>
                      <a:cubicBezTo>
                        <a:pt x="430" y="611"/>
                        <a:pt x="430" y="611"/>
                        <a:pt x="430" y="611"/>
                      </a:cubicBezTo>
                      <a:cubicBezTo>
                        <a:pt x="430" y="605"/>
                        <a:pt x="435" y="601"/>
                        <a:pt x="440" y="601"/>
                      </a:cubicBezTo>
                      <a:close/>
                      <a:moveTo>
                        <a:pt x="1007" y="711"/>
                      </a:moveTo>
                      <a:cubicBezTo>
                        <a:pt x="776" y="711"/>
                        <a:pt x="776" y="711"/>
                        <a:pt x="776" y="711"/>
                      </a:cubicBezTo>
                      <a:cubicBezTo>
                        <a:pt x="771" y="711"/>
                        <a:pt x="766" y="707"/>
                        <a:pt x="766" y="701"/>
                      </a:cubicBezTo>
                      <a:cubicBezTo>
                        <a:pt x="766" y="611"/>
                        <a:pt x="766" y="611"/>
                        <a:pt x="766" y="611"/>
                      </a:cubicBezTo>
                      <a:cubicBezTo>
                        <a:pt x="766" y="605"/>
                        <a:pt x="771" y="601"/>
                        <a:pt x="776" y="601"/>
                      </a:cubicBezTo>
                      <a:cubicBezTo>
                        <a:pt x="1007" y="601"/>
                        <a:pt x="1007" y="601"/>
                        <a:pt x="1007" y="601"/>
                      </a:cubicBezTo>
                      <a:cubicBezTo>
                        <a:pt x="1013" y="601"/>
                        <a:pt x="1017" y="605"/>
                        <a:pt x="1017" y="611"/>
                      </a:cubicBezTo>
                      <a:cubicBezTo>
                        <a:pt x="1017" y="701"/>
                        <a:pt x="1017" y="701"/>
                        <a:pt x="1017" y="701"/>
                      </a:cubicBezTo>
                      <a:cubicBezTo>
                        <a:pt x="1017" y="707"/>
                        <a:pt x="1013" y="711"/>
                        <a:pt x="1007" y="711"/>
                      </a:cubicBezTo>
                      <a:close/>
                      <a:moveTo>
                        <a:pt x="1007" y="472"/>
                      </a:moveTo>
                      <a:cubicBezTo>
                        <a:pt x="776" y="472"/>
                        <a:pt x="776" y="472"/>
                        <a:pt x="776" y="472"/>
                      </a:cubicBezTo>
                      <a:cubicBezTo>
                        <a:pt x="771" y="472"/>
                        <a:pt x="766" y="468"/>
                        <a:pt x="766" y="462"/>
                      </a:cubicBezTo>
                      <a:cubicBezTo>
                        <a:pt x="766" y="372"/>
                        <a:pt x="766" y="372"/>
                        <a:pt x="766" y="372"/>
                      </a:cubicBezTo>
                      <a:cubicBezTo>
                        <a:pt x="766" y="366"/>
                        <a:pt x="771" y="362"/>
                        <a:pt x="776" y="362"/>
                      </a:cubicBezTo>
                      <a:cubicBezTo>
                        <a:pt x="1007" y="362"/>
                        <a:pt x="1007" y="362"/>
                        <a:pt x="1007" y="362"/>
                      </a:cubicBezTo>
                      <a:cubicBezTo>
                        <a:pt x="1013" y="362"/>
                        <a:pt x="1017" y="366"/>
                        <a:pt x="1017" y="372"/>
                      </a:cubicBezTo>
                      <a:cubicBezTo>
                        <a:pt x="1017" y="462"/>
                        <a:pt x="1017" y="462"/>
                        <a:pt x="1017" y="462"/>
                      </a:cubicBezTo>
                      <a:cubicBezTo>
                        <a:pt x="1017" y="468"/>
                        <a:pt x="1013" y="472"/>
                        <a:pt x="1007" y="472"/>
                      </a:cubicBezTo>
                      <a:close/>
                      <a:moveTo>
                        <a:pt x="1007" y="233"/>
                      </a:moveTo>
                      <a:cubicBezTo>
                        <a:pt x="776" y="233"/>
                        <a:pt x="776" y="233"/>
                        <a:pt x="776" y="233"/>
                      </a:cubicBezTo>
                      <a:cubicBezTo>
                        <a:pt x="771" y="233"/>
                        <a:pt x="766" y="229"/>
                        <a:pt x="766" y="223"/>
                      </a:cubicBezTo>
                      <a:cubicBezTo>
                        <a:pt x="766" y="133"/>
                        <a:pt x="766" y="133"/>
                        <a:pt x="766" y="133"/>
                      </a:cubicBezTo>
                      <a:cubicBezTo>
                        <a:pt x="766" y="127"/>
                        <a:pt x="771" y="123"/>
                        <a:pt x="776" y="123"/>
                      </a:cubicBezTo>
                      <a:cubicBezTo>
                        <a:pt x="1007" y="123"/>
                        <a:pt x="1007" y="123"/>
                        <a:pt x="1007" y="123"/>
                      </a:cubicBezTo>
                      <a:cubicBezTo>
                        <a:pt x="1013" y="123"/>
                        <a:pt x="1017" y="127"/>
                        <a:pt x="1017" y="133"/>
                      </a:cubicBezTo>
                      <a:cubicBezTo>
                        <a:pt x="1017" y="223"/>
                        <a:pt x="1017" y="223"/>
                        <a:pt x="1017" y="223"/>
                      </a:cubicBezTo>
                      <a:cubicBezTo>
                        <a:pt x="1017" y="229"/>
                        <a:pt x="1013" y="233"/>
                        <a:pt x="1007" y="233"/>
                      </a:cubicBezTo>
                      <a:close/>
                      <a:moveTo>
                        <a:pt x="113" y="1264"/>
                      </a:moveTo>
                      <a:cubicBezTo>
                        <a:pt x="113" y="1229"/>
                        <a:pt x="141" y="1200"/>
                        <a:pt x="177" y="1200"/>
                      </a:cubicBezTo>
                      <a:cubicBezTo>
                        <a:pt x="212" y="1200"/>
                        <a:pt x="241" y="1229"/>
                        <a:pt x="241" y="1264"/>
                      </a:cubicBezTo>
                      <a:cubicBezTo>
                        <a:pt x="241" y="1300"/>
                        <a:pt x="212" y="1328"/>
                        <a:pt x="177" y="1328"/>
                      </a:cubicBezTo>
                      <a:cubicBezTo>
                        <a:pt x="141" y="1328"/>
                        <a:pt x="113" y="1300"/>
                        <a:pt x="113" y="1264"/>
                      </a:cubicBezTo>
                      <a:close/>
                      <a:moveTo>
                        <a:pt x="956" y="1264"/>
                      </a:moveTo>
                      <a:cubicBezTo>
                        <a:pt x="956" y="1229"/>
                        <a:pt x="985" y="1200"/>
                        <a:pt x="1020" y="1200"/>
                      </a:cubicBezTo>
                      <a:cubicBezTo>
                        <a:pt x="1055" y="1200"/>
                        <a:pt x="1084" y="1229"/>
                        <a:pt x="1084" y="1264"/>
                      </a:cubicBezTo>
                      <a:cubicBezTo>
                        <a:pt x="1084" y="1300"/>
                        <a:pt x="1055" y="1328"/>
                        <a:pt x="1020" y="1328"/>
                      </a:cubicBezTo>
                      <a:cubicBezTo>
                        <a:pt x="985" y="1328"/>
                        <a:pt x="956" y="1300"/>
                        <a:pt x="956" y="12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50" name="Freeform 21">
                  <a:extLst>
                    <a:ext uri="{FF2B5EF4-FFF2-40B4-BE49-F238E27FC236}">
                      <a16:creationId xmlns="" xmlns:a16="http://schemas.microsoft.com/office/drawing/2014/main" id="{003ABB0B-C8AC-47BB-8CFD-3A1DF1AB5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3" y="686"/>
                  <a:ext cx="2935" cy="2918"/>
                </a:xfrm>
                <a:custGeom>
                  <a:avLst/>
                  <a:gdLst>
                    <a:gd name="T0" fmla="*/ 1545 w 1567"/>
                    <a:gd name="T1" fmla="*/ 1138 h 1556"/>
                    <a:gd name="T2" fmla="*/ 453 w 1567"/>
                    <a:gd name="T3" fmla="*/ 1138 h 1556"/>
                    <a:gd name="T4" fmla="*/ 431 w 1567"/>
                    <a:gd name="T5" fmla="*/ 1120 h 1556"/>
                    <a:gd name="T6" fmla="*/ 245 w 1567"/>
                    <a:gd name="T7" fmla="*/ 44 h 1556"/>
                    <a:gd name="T8" fmla="*/ 22 w 1567"/>
                    <a:gd name="T9" fmla="*/ 44 h 1556"/>
                    <a:gd name="T10" fmla="*/ 0 w 1567"/>
                    <a:gd name="T11" fmla="*/ 22 h 1556"/>
                    <a:gd name="T12" fmla="*/ 22 w 1567"/>
                    <a:gd name="T13" fmla="*/ 0 h 1556"/>
                    <a:gd name="T14" fmla="*/ 263 w 1567"/>
                    <a:gd name="T15" fmla="*/ 0 h 1556"/>
                    <a:gd name="T16" fmla="*/ 285 w 1567"/>
                    <a:gd name="T17" fmla="*/ 18 h 1556"/>
                    <a:gd name="T18" fmla="*/ 471 w 1567"/>
                    <a:gd name="T19" fmla="*/ 1094 h 1556"/>
                    <a:gd name="T20" fmla="*/ 1545 w 1567"/>
                    <a:gd name="T21" fmla="*/ 1094 h 1556"/>
                    <a:gd name="T22" fmla="*/ 1567 w 1567"/>
                    <a:gd name="T23" fmla="*/ 1116 h 1556"/>
                    <a:gd name="T24" fmla="*/ 1545 w 1567"/>
                    <a:gd name="T25" fmla="*/ 1138 h 1556"/>
                    <a:gd name="T26" fmla="*/ 1557 w 1567"/>
                    <a:gd name="T27" fmla="*/ 1417 h 1556"/>
                    <a:gd name="T28" fmla="*/ 1418 w 1567"/>
                    <a:gd name="T29" fmla="*/ 1278 h 1556"/>
                    <a:gd name="T30" fmla="*/ 1279 w 1567"/>
                    <a:gd name="T31" fmla="*/ 1417 h 1556"/>
                    <a:gd name="T32" fmla="*/ 1418 w 1567"/>
                    <a:gd name="T33" fmla="*/ 1556 h 1556"/>
                    <a:gd name="T34" fmla="*/ 1557 w 1567"/>
                    <a:gd name="T35" fmla="*/ 1417 h 1556"/>
                    <a:gd name="T36" fmla="*/ 1513 w 1567"/>
                    <a:gd name="T37" fmla="*/ 1417 h 1556"/>
                    <a:gd name="T38" fmla="*/ 1418 w 1567"/>
                    <a:gd name="T39" fmla="*/ 1512 h 1556"/>
                    <a:gd name="T40" fmla="*/ 1323 w 1567"/>
                    <a:gd name="T41" fmla="*/ 1417 h 1556"/>
                    <a:gd name="T42" fmla="*/ 1418 w 1567"/>
                    <a:gd name="T43" fmla="*/ 1322 h 1556"/>
                    <a:gd name="T44" fmla="*/ 1513 w 1567"/>
                    <a:gd name="T45" fmla="*/ 1417 h 1556"/>
                    <a:gd name="T46" fmla="*/ 714 w 1567"/>
                    <a:gd name="T47" fmla="*/ 1417 h 1556"/>
                    <a:gd name="T48" fmla="*/ 575 w 1567"/>
                    <a:gd name="T49" fmla="*/ 1278 h 1556"/>
                    <a:gd name="T50" fmla="*/ 436 w 1567"/>
                    <a:gd name="T51" fmla="*/ 1417 h 1556"/>
                    <a:gd name="T52" fmla="*/ 575 w 1567"/>
                    <a:gd name="T53" fmla="*/ 1556 h 1556"/>
                    <a:gd name="T54" fmla="*/ 714 w 1567"/>
                    <a:gd name="T55" fmla="*/ 1417 h 1556"/>
                    <a:gd name="T56" fmla="*/ 670 w 1567"/>
                    <a:gd name="T57" fmla="*/ 1417 h 1556"/>
                    <a:gd name="T58" fmla="*/ 575 w 1567"/>
                    <a:gd name="T59" fmla="*/ 1512 h 1556"/>
                    <a:gd name="T60" fmla="*/ 480 w 1567"/>
                    <a:gd name="T61" fmla="*/ 1417 h 1556"/>
                    <a:gd name="T62" fmla="*/ 575 w 1567"/>
                    <a:gd name="T63" fmla="*/ 1322 h 1556"/>
                    <a:gd name="T64" fmla="*/ 670 w 1567"/>
                    <a:gd name="T65" fmla="*/ 1417 h 1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67" h="1556">
                      <a:moveTo>
                        <a:pt x="1545" y="1138"/>
                      </a:moveTo>
                      <a:cubicBezTo>
                        <a:pt x="453" y="1138"/>
                        <a:pt x="453" y="1138"/>
                        <a:pt x="453" y="1138"/>
                      </a:cubicBezTo>
                      <a:cubicBezTo>
                        <a:pt x="442" y="1138"/>
                        <a:pt x="433" y="1130"/>
                        <a:pt x="431" y="1120"/>
                      </a:cubicBezTo>
                      <a:cubicBezTo>
                        <a:pt x="245" y="44"/>
                        <a:pt x="245" y="44"/>
                        <a:pt x="245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263" y="0"/>
                        <a:pt x="263" y="0"/>
                        <a:pt x="263" y="0"/>
                      </a:cubicBezTo>
                      <a:cubicBezTo>
                        <a:pt x="274" y="0"/>
                        <a:pt x="283" y="8"/>
                        <a:pt x="285" y="18"/>
                      </a:cubicBezTo>
                      <a:cubicBezTo>
                        <a:pt x="471" y="1094"/>
                        <a:pt x="471" y="1094"/>
                        <a:pt x="471" y="1094"/>
                      </a:cubicBezTo>
                      <a:cubicBezTo>
                        <a:pt x="1545" y="1094"/>
                        <a:pt x="1545" y="1094"/>
                        <a:pt x="1545" y="1094"/>
                      </a:cubicBezTo>
                      <a:cubicBezTo>
                        <a:pt x="1557" y="1094"/>
                        <a:pt x="1567" y="1104"/>
                        <a:pt x="1567" y="1116"/>
                      </a:cubicBezTo>
                      <a:cubicBezTo>
                        <a:pt x="1567" y="1128"/>
                        <a:pt x="1557" y="1138"/>
                        <a:pt x="1545" y="1138"/>
                      </a:cubicBezTo>
                      <a:close/>
                      <a:moveTo>
                        <a:pt x="1557" y="1417"/>
                      </a:moveTo>
                      <a:cubicBezTo>
                        <a:pt x="1557" y="1341"/>
                        <a:pt x="1495" y="1278"/>
                        <a:pt x="1418" y="1278"/>
                      </a:cubicBezTo>
                      <a:cubicBezTo>
                        <a:pt x="1341" y="1278"/>
                        <a:pt x="1279" y="1341"/>
                        <a:pt x="1279" y="1417"/>
                      </a:cubicBezTo>
                      <a:cubicBezTo>
                        <a:pt x="1279" y="1494"/>
                        <a:pt x="1341" y="1556"/>
                        <a:pt x="1418" y="1556"/>
                      </a:cubicBezTo>
                      <a:cubicBezTo>
                        <a:pt x="1495" y="1556"/>
                        <a:pt x="1557" y="1494"/>
                        <a:pt x="1557" y="1417"/>
                      </a:cubicBezTo>
                      <a:close/>
                      <a:moveTo>
                        <a:pt x="1513" y="1417"/>
                      </a:moveTo>
                      <a:cubicBezTo>
                        <a:pt x="1513" y="1470"/>
                        <a:pt x="1470" y="1512"/>
                        <a:pt x="1418" y="1512"/>
                      </a:cubicBezTo>
                      <a:cubicBezTo>
                        <a:pt x="1366" y="1512"/>
                        <a:pt x="1323" y="1470"/>
                        <a:pt x="1323" y="1417"/>
                      </a:cubicBezTo>
                      <a:cubicBezTo>
                        <a:pt x="1323" y="1365"/>
                        <a:pt x="1366" y="1322"/>
                        <a:pt x="1418" y="1322"/>
                      </a:cubicBezTo>
                      <a:cubicBezTo>
                        <a:pt x="1470" y="1322"/>
                        <a:pt x="1513" y="1365"/>
                        <a:pt x="1513" y="1417"/>
                      </a:cubicBezTo>
                      <a:close/>
                      <a:moveTo>
                        <a:pt x="714" y="1417"/>
                      </a:moveTo>
                      <a:cubicBezTo>
                        <a:pt x="714" y="1341"/>
                        <a:pt x="651" y="1278"/>
                        <a:pt x="575" y="1278"/>
                      </a:cubicBezTo>
                      <a:cubicBezTo>
                        <a:pt x="498" y="1278"/>
                        <a:pt x="436" y="1341"/>
                        <a:pt x="436" y="1417"/>
                      </a:cubicBezTo>
                      <a:cubicBezTo>
                        <a:pt x="436" y="1494"/>
                        <a:pt x="498" y="1556"/>
                        <a:pt x="575" y="1556"/>
                      </a:cubicBezTo>
                      <a:cubicBezTo>
                        <a:pt x="651" y="1556"/>
                        <a:pt x="714" y="1494"/>
                        <a:pt x="714" y="1417"/>
                      </a:cubicBezTo>
                      <a:close/>
                      <a:moveTo>
                        <a:pt x="670" y="1417"/>
                      </a:moveTo>
                      <a:cubicBezTo>
                        <a:pt x="670" y="1470"/>
                        <a:pt x="627" y="1512"/>
                        <a:pt x="575" y="1512"/>
                      </a:cubicBezTo>
                      <a:cubicBezTo>
                        <a:pt x="522" y="1512"/>
                        <a:pt x="480" y="1470"/>
                        <a:pt x="480" y="1417"/>
                      </a:cubicBezTo>
                      <a:cubicBezTo>
                        <a:pt x="480" y="1365"/>
                        <a:pt x="522" y="1322"/>
                        <a:pt x="575" y="1322"/>
                      </a:cubicBezTo>
                      <a:cubicBezTo>
                        <a:pt x="627" y="1322"/>
                        <a:pt x="670" y="1365"/>
                        <a:pt x="670" y="14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4980055" y="3232939"/>
              <a:ext cx="911941" cy="991674"/>
              <a:chOff x="5033201" y="3140364"/>
              <a:chExt cx="911941" cy="991674"/>
            </a:xfrm>
          </p:grpSpPr>
          <p:sp>
            <p:nvSpPr>
              <p:cNvPr id="131" name="Rectangle 13"/>
              <p:cNvSpPr>
                <a:spLocks noChangeArrowheads="1"/>
              </p:cNvSpPr>
              <p:nvPr/>
            </p:nvSpPr>
            <p:spPr bwMode="auto">
              <a:xfrm>
                <a:off x="5033201" y="3140364"/>
                <a:ext cx="911941" cy="991674"/>
              </a:xfrm>
              <a:prstGeom prst="rect">
                <a:avLst/>
              </a:prstGeom>
              <a:noFill/>
              <a:ln w="9525" cap="flat" cmpd="sng" algn="ctr">
                <a:solidFill>
                  <a:srgbClr val="295E7E"/>
                </a:solidFill>
                <a:prstDash val="solid"/>
                <a:miter lim="800000"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2E0E6"/>
                    </a:solidFill>
                  </a14:hiddenFill>
                </a:ext>
              </a:extLst>
            </p:spPr>
            <p:txBody>
              <a:bodyPr wrap="square" lIns="29719" tIns="49531" rIns="29719" bIns="0" anchor="b"/>
              <a:lstStyle/>
              <a:p>
                <a:pPr marL="0" lvl="1" algn="ctr" defTabSz="914354">
                  <a:buClr>
                    <a:srgbClr val="000000"/>
                  </a:buClr>
                </a:pPr>
                <a:r>
                  <a:rPr lang="en-US" sz="12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Fintech</a:t>
                </a:r>
              </a:p>
            </p:txBody>
          </p:sp>
          <p:grpSp>
            <p:nvGrpSpPr>
              <p:cNvPr id="151" name="Group 150"/>
              <p:cNvGrpSpPr>
                <a:grpSpLocks noChangeAspect="1"/>
              </p:cNvGrpSpPr>
              <p:nvPr/>
            </p:nvGrpSpPr>
            <p:grpSpPr>
              <a:xfrm>
                <a:off x="5224714" y="3222433"/>
                <a:ext cx="528915" cy="501842"/>
                <a:chOff x="5273801" y="2606040"/>
                <a:chExt cx="1644396" cy="1645920"/>
              </a:xfrm>
            </p:grpSpPr>
            <p:sp>
              <p:nvSpPr>
                <p:cNvPr id="152" name="AutoShape 9">
                  <a:extLst>
                    <a:ext uri="{FF2B5EF4-FFF2-40B4-BE49-F238E27FC236}">
                      <a16:creationId xmlns="" xmlns:a16="http://schemas.microsoft.com/office/drawing/2014/main" id="{E0D198FC-C2F2-4FED-9034-D826A21FCD89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801" y="2606040"/>
                  <a:ext cx="1644396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5339333" y="3067431"/>
                  <a:ext cx="1509522" cy="930021"/>
                  <a:chOff x="5339333" y="3067431"/>
                  <a:chExt cx="1509522" cy="930021"/>
                </a:xfrm>
              </p:grpSpPr>
              <p:sp>
                <p:nvSpPr>
                  <p:cNvPr id="154" name="Freeform 11">
                    <a:extLst>
                      <a:ext uri="{FF2B5EF4-FFF2-40B4-BE49-F238E27FC236}">
                        <a16:creationId xmlns="" xmlns:a16="http://schemas.microsoft.com/office/drawing/2014/main" id="{BF86BFAF-8981-4474-850E-2A9237D57EB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339333" y="3067431"/>
                    <a:ext cx="1509522" cy="930021"/>
                  </a:xfrm>
                  <a:custGeom>
                    <a:avLst/>
                    <a:gdLst>
                      <a:gd name="T0" fmla="*/ 154 w 2115"/>
                      <a:gd name="T1" fmla="*/ 956 h 1302"/>
                      <a:gd name="T2" fmla="*/ 144 w 2115"/>
                      <a:gd name="T3" fmla="*/ 334 h 1302"/>
                      <a:gd name="T4" fmla="*/ 573 w 2115"/>
                      <a:gd name="T5" fmla="*/ 324 h 1302"/>
                      <a:gd name="T6" fmla="*/ 573 w 2115"/>
                      <a:gd name="T7" fmla="*/ 1059 h 1302"/>
                      <a:gd name="T8" fmla="*/ 44 w 2115"/>
                      <a:gd name="T9" fmla="*/ 220 h 1302"/>
                      <a:gd name="T10" fmla="*/ 573 w 2115"/>
                      <a:gd name="T11" fmla="*/ 180 h 1302"/>
                      <a:gd name="T12" fmla="*/ 22 w 2115"/>
                      <a:gd name="T13" fmla="*/ 176 h 1302"/>
                      <a:gd name="T14" fmla="*/ 0 w 2115"/>
                      <a:gd name="T15" fmla="*/ 1081 h 1302"/>
                      <a:gd name="T16" fmla="*/ 573 w 2115"/>
                      <a:gd name="T17" fmla="*/ 1103 h 1302"/>
                      <a:gd name="T18" fmla="*/ 660 w 2115"/>
                      <a:gd name="T19" fmla="*/ 89 h 1302"/>
                      <a:gd name="T20" fmla="*/ 94 w 2115"/>
                      <a:gd name="T21" fmla="*/ 111 h 1302"/>
                      <a:gd name="T22" fmla="*/ 618 w 2115"/>
                      <a:gd name="T23" fmla="*/ 133 h 1302"/>
                      <a:gd name="T24" fmla="*/ 745 w 2115"/>
                      <a:gd name="T25" fmla="*/ 0 h 1302"/>
                      <a:gd name="T26" fmla="*/ 179 w 2115"/>
                      <a:gd name="T27" fmla="*/ 22 h 1302"/>
                      <a:gd name="T28" fmla="*/ 703 w 2115"/>
                      <a:gd name="T29" fmla="*/ 44 h 1302"/>
                      <a:gd name="T30" fmla="*/ 1882 w 2115"/>
                      <a:gd name="T31" fmla="*/ 948 h 1302"/>
                      <a:gd name="T32" fmla="*/ 1760 w 2115"/>
                      <a:gd name="T33" fmla="*/ 1286 h 1302"/>
                      <a:gd name="T34" fmla="*/ 1452 w 2115"/>
                      <a:gd name="T35" fmla="*/ 1286 h 1302"/>
                      <a:gd name="T36" fmla="*/ 1329 w 2115"/>
                      <a:gd name="T37" fmla="*/ 1168 h 1302"/>
                      <a:gd name="T38" fmla="*/ 1452 w 2115"/>
                      <a:gd name="T39" fmla="*/ 830 h 1302"/>
                      <a:gd name="T40" fmla="*/ 1760 w 2115"/>
                      <a:gd name="T41" fmla="*/ 830 h 1302"/>
                      <a:gd name="T42" fmla="*/ 1882 w 2115"/>
                      <a:gd name="T43" fmla="*/ 948 h 1302"/>
                      <a:gd name="T44" fmla="*/ 1750 w 2115"/>
                      <a:gd name="T45" fmla="*/ 873 h 1302"/>
                      <a:gd name="T46" fmla="*/ 1462 w 2115"/>
                      <a:gd name="T47" fmla="*/ 873 h 1302"/>
                      <a:gd name="T48" fmla="*/ 1373 w 2115"/>
                      <a:gd name="T49" fmla="*/ 1168 h 1302"/>
                      <a:gd name="T50" fmla="*/ 1606 w 2115"/>
                      <a:gd name="T51" fmla="*/ 1258 h 1302"/>
                      <a:gd name="T52" fmla="*/ 1838 w 2115"/>
                      <a:gd name="T53" fmla="*/ 1168 h 1302"/>
                      <a:gd name="T54" fmla="*/ 1728 w 2115"/>
                      <a:gd name="T55" fmla="*/ 325 h 1302"/>
                      <a:gd name="T56" fmla="*/ 1772 w 2115"/>
                      <a:gd name="T57" fmla="*/ 198 h 1302"/>
                      <a:gd name="T58" fmla="*/ 1246 w 2115"/>
                      <a:gd name="T59" fmla="*/ 176 h 1302"/>
                      <a:gd name="T60" fmla="*/ 1209 w 2115"/>
                      <a:gd name="T61" fmla="*/ 220 h 1302"/>
                      <a:gd name="T62" fmla="*/ 1728 w 2115"/>
                      <a:gd name="T63" fmla="*/ 325 h 1302"/>
                      <a:gd name="T64" fmla="*/ 1838 w 2115"/>
                      <a:gd name="T65" fmla="*/ 318 h 1302"/>
                      <a:gd name="T66" fmla="*/ 1866 w 2115"/>
                      <a:gd name="T67" fmla="*/ 111 h 1302"/>
                      <a:gd name="T68" fmla="*/ 1330 w 2115"/>
                      <a:gd name="T69" fmla="*/ 89 h 1302"/>
                      <a:gd name="T70" fmla="*/ 1822 w 2115"/>
                      <a:gd name="T71" fmla="*/ 133 h 1302"/>
                      <a:gd name="T72" fmla="*/ 1907 w 2115"/>
                      <a:gd name="T73" fmla="*/ 321 h 1302"/>
                      <a:gd name="T74" fmla="*/ 1951 w 2115"/>
                      <a:gd name="T75" fmla="*/ 22 h 1302"/>
                      <a:gd name="T76" fmla="*/ 1415 w 2115"/>
                      <a:gd name="T77" fmla="*/ 0 h 1302"/>
                      <a:gd name="T78" fmla="*/ 1907 w 2115"/>
                      <a:gd name="T79" fmla="*/ 44 h 1302"/>
                      <a:gd name="T80" fmla="*/ 1285 w 2115"/>
                      <a:gd name="T81" fmla="*/ 1059 h 1302"/>
                      <a:gd name="T82" fmla="*/ 1209 w 2115"/>
                      <a:gd name="T83" fmla="*/ 1103 h 1302"/>
                      <a:gd name="T84" fmla="*/ 1285 w 2115"/>
                      <a:gd name="T85" fmla="*/ 1059 h 1302"/>
                      <a:gd name="T86" fmla="*/ 1441 w 2115"/>
                      <a:gd name="T87" fmla="*/ 787 h 1302"/>
                      <a:gd name="T88" fmla="*/ 1518 w 2115"/>
                      <a:gd name="T89" fmla="*/ 496 h 1302"/>
                      <a:gd name="T90" fmla="*/ 1629 w 2115"/>
                      <a:gd name="T91" fmla="*/ 334 h 1302"/>
                      <a:gd name="T92" fmla="*/ 1209 w 2115"/>
                      <a:gd name="T93" fmla="*/ 324 h 1302"/>
                      <a:gd name="T94" fmla="*/ 1285 w 2115"/>
                      <a:gd name="T95" fmla="*/ 956 h 1302"/>
                      <a:gd name="T96" fmla="*/ 2057 w 2115"/>
                      <a:gd name="T97" fmla="*/ 403 h 1302"/>
                      <a:gd name="T98" fmla="*/ 1838 w 2115"/>
                      <a:gd name="T99" fmla="*/ 362 h 1302"/>
                      <a:gd name="T100" fmla="*/ 1562 w 2115"/>
                      <a:gd name="T101" fmla="*/ 496 h 1302"/>
                      <a:gd name="T102" fmla="*/ 1606 w 2115"/>
                      <a:gd name="T103" fmla="*/ 770 h 1302"/>
                      <a:gd name="T104" fmla="*/ 1606 w 2115"/>
                      <a:gd name="T105" fmla="*/ 496 h 1302"/>
                      <a:gd name="T106" fmla="*/ 1838 w 2115"/>
                      <a:gd name="T107" fmla="*/ 406 h 1302"/>
                      <a:gd name="T108" fmla="*/ 2071 w 2115"/>
                      <a:gd name="T109" fmla="*/ 496 h 1302"/>
                      <a:gd name="T110" fmla="*/ 1982 w 2115"/>
                      <a:gd name="T111" fmla="*/ 1130 h 1302"/>
                      <a:gd name="T112" fmla="*/ 1926 w 2115"/>
                      <a:gd name="T113" fmla="*/ 1168 h 1302"/>
                      <a:gd name="T114" fmla="*/ 1992 w 2115"/>
                      <a:gd name="T115" fmla="*/ 1173 h 1302"/>
                      <a:gd name="T116" fmla="*/ 2115 w 2115"/>
                      <a:gd name="T117" fmla="*/ 496 h 1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115" h="1302">
                        <a:moveTo>
                          <a:pt x="573" y="956"/>
                        </a:moveTo>
                        <a:cubicBezTo>
                          <a:pt x="154" y="956"/>
                          <a:pt x="154" y="956"/>
                          <a:pt x="154" y="956"/>
                        </a:cubicBezTo>
                        <a:cubicBezTo>
                          <a:pt x="148" y="956"/>
                          <a:pt x="144" y="951"/>
                          <a:pt x="144" y="946"/>
                        </a:cubicBezTo>
                        <a:cubicBezTo>
                          <a:pt x="144" y="334"/>
                          <a:pt x="144" y="334"/>
                          <a:pt x="144" y="334"/>
                        </a:cubicBezTo>
                        <a:cubicBezTo>
                          <a:pt x="144" y="328"/>
                          <a:pt x="148" y="324"/>
                          <a:pt x="154" y="324"/>
                        </a:cubicBezTo>
                        <a:cubicBezTo>
                          <a:pt x="573" y="324"/>
                          <a:pt x="573" y="324"/>
                          <a:pt x="573" y="324"/>
                        </a:cubicBezTo>
                        <a:lnTo>
                          <a:pt x="573" y="956"/>
                        </a:lnTo>
                        <a:close/>
                        <a:moveTo>
                          <a:pt x="573" y="1059"/>
                        </a:moveTo>
                        <a:cubicBezTo>
                          <a:pt x="44" y="1059"/>
                          <a:pt x="44" y="1059"/>
                          <a:pt x="44" y="1059"/>
                        </a:cubicBezTo>
                        <a:cubicBezTo>
                          <a:pt x="44" y="220"/>
                          <a:pt x="44" y="220"/>
                          <a:pt x="44" y="220"/>
                        </a:cubicBezTo>
                        <a:cubicBezTo>
                          <a:pt x="573" y="220"/>
                          <a:pt x="573" y="220"/>
                          <a:pt x="573" y="220"/>
                        </a:cubicBezTo>
                        <a:cubicBezTo>
                          <a:pt x="573" y="180"/>
                          <a:pt x="573" y="180"/>
                          <a:pt x="573" y="180"/>
                        </a:cubicBezTo>
                        <a:cubicBezTo>
                          <a:pt x="576" y="176"/>
                          <a:pt x="576" y="176"/>
                          <a:pt x="576" y="176"/>
                        </a:cubicBezTo>
                        <a:cubicBezTo>
                          <a:pt x="22" y="176"/>
                          <a:pt x="22" y="176"/>
                          <a:pt x="22" y="176"/>
                        </a:cubicBezTo>
                        <a:cubicBezTo>
                          <a:pt x="10" y="176"/>
                          <a:pt x="0" y="186"/>
                          <a:pt x="0" y="198"/>
                        </a:cubicBezTo>
                        <a:cubicBezTo>
                          <a:pt x="0" y="1081"/>
                          <a:pt x="0" y="1081"/>
                          <a:pt x="0" y="1081"/>
                        </a:cubicBezTo>
                        <a:cubicBezTo>
                          <a:pt x="0" y="1093"/>
                          <a:pt x="10" y="1103"/>
                          <a:pt x="22" y="1103"/>
                        </a:cubicBezTo>
                        <a:cubicBezTo>
                          <a:pt x="573" y="1103"/>
                          <a:pt x="573" y="1103"/>
                          <a:pt x="573" y="1103"/>
                        </a:cubicBezTo>
                        <a:lnTo>
                          <a:pt x="573" y="1059"/>
                        </a:lnTo>
                        <a:close/>
                        <a:moveTo>
                          <a:pt x="660" y="89"/>
                        </a:moveTo>
                        <a:cubicBezTo>
                          <a:pt x="116" y="89"/>
                          <a:pt x="116" y="89"/>
                          <a:pt x="116" y="89"/>
                        </a:cubicBezTo>
                        <a:cubicBezTo>
                          <a:pt x="104" y="89"/>
                          <a:pt x="94" y="99"/>
                          <a:pt x="94" y="111"/>
                        </a:cubicBezTo>
                        <a:cubicBezTo>
                          <a:pt x="94" y="123"/>
                          <a:pt x="104" y="133"/>
                          <a:pt x="116" y="133"/>
                        </a:cubicBezTo>
                        <a:cubicBezTo>
                          <a:pt x="618" y="133"/>
                          <a:pt x="618" y="133"/>
                          <a:pt x="618" y="133"/>
                        </a:cubicBezTo>
                        <a:lnTo>
                          <a:pt x="660" y="89"/>
                        </a:lnTo>
                        <a:close/>
                        <a:moveTo>
                          <a:pt x="745" y="0"/>
                        </a:move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189" y="0"/>
                          <a:pt x="179" y="10"/>
                          <a:pt x="179" y="22"/>
                        </a:cubicBezTo>
                        <a:cubicBezTo>
                          <a:pt x="179" y="35"/>
                          <a:pt x="189" y="44"/>
                          <a:pt x="201" y="44"/>
                        </a:cubicBezTo>
                        <a:cubicBezTo>
                          <a:pt x="703" y="44"/>
                          <a:pt x="703" y="44"/>
                          <a:pt x="703" y="44"/>
                        </a:cubicBezTo>
                        <a:lnTo>
                          <a:pt x="745" y="0"/>
                        </a:lnTo>
                        <a:close/>
                        <a:moveTo>
                          <a:pt x="1882" y="948"/>
                        </a:moveTo>
                        <a:cubicBezTo>
                          <a:pt x="1882" y="1168"/>
                          <a:pt x="1882" y="1168"/>
                          <a:pt x="1882" y="1168"/>
                        </a:cubicBezTo>
                        <a:cubicBezTo>
                          <a:pt x="1882" y="1208"/>
                          <a:pt x="1861" y="1261"/>
                          <a:pt x="1760" y="1286"/>
                        </a:cubicBezTo>
                        <a:cubicBezTo>
                          <a:pt x="1718" y="1296"/>
                          <a:pt x="1663" y="1302"/>
                          <a:pt x="1606" y="1302"/>
                        </a:cubicBezTo>
                        <a:cubicBezTo>
                          <a:pt x="1549" y="1302"/>
                          <a:pt x="1494" y="1296"/>
                          <a:pt x="1452" y="1286"/>
                        </a:cubicBezTo>
                        <a:cubicBezTo>
                          <a:pt x="1439" y="1283"/>
                          <a:pt x="1412" y="1276"/>
                          <a:pt x="1387" y="1262"/>
                        </a:cubicBezTo>
                        <a:cubicBezTo>
                          <a:pt x="1350" y="1240"/>
                          <a:pt x="1329" y="1207"/>
                          <a:pt x="1329" y="1168"/>
                        </a:cubicBezTo>
                        <a:cubicBezTo>
                          <a:pt x="1329" y="948"/>
                          <a:pt x="1329" y="948"/>
                          <a:pt x="1329" y="948"/>
                        </a:cubicBezTo>
                        <a:cubicBezTo>
                          <a:pt x="1329" y="908"/>
                          <a:pt x="1350" y="855"/>
                          <a:pt x="1452" y="830"/>
                        </a:cubicBezTo>
                        <a:cubicBezTo>
                          <a:pt x="1494" y="820"/>
                          <a:pt x="1549" y="814"/>
                          <a:pt x="1606" y="814"/>
                        </a:cubicBezTo>
                        <a:cubicBezTo>
                          <a:pt x="1663" y="814"/>
                          <a:pt x="1718" y="820"/>
                          <a:pt x="1760" y="830"/>
                        </a:cubicBezTo>
                        <a:cubicBezTo>
                          <a:pt x="1773" y="833"/>
                          <a:pt x="1799" y="840"/>
                          <a:pt x="1824" y="854"/>
                        </a:cubicBezTo>
                        <a:cubicBezTo>
                          <a:pt x="1862" y="876"/>
                          <a:pt x="1882" y="910"/>
                          <a:pt x="1882" y="948"/>
                        </a:cubicBezTo>
                        <a:close/>
                        <a:moveTo>
                          <a:pt x="1838" y="948"/>
                        </a:moveTo>
                        <a:cubicBezTo>
                          <a:pt x="1838" y="894"/>
                          <a:pt x="1771" y="878"/>
                          <a:pt x="1750" y="873"/>
                        </a:cubicBezTo>
                        <a:cubicBezTo>
                          <a:pt x="1711" y="863"/>
                          <a:pt x="1660" y="858"/>
                          <a:pt x="1606" y="858"/>
                        </a:cubicBezTo>
                        <a:cubicBezTo>
                          <a:pt x="1552" y="858"/>
                          <a:pt x="1501" y="863"/>
                          <a:pt x="1462" y="873"/>
                        </a:cubicBezTo>
                        <a:cubicBezTo>
                          <a:pt x="1440" y="878"/>
                          <a:pt x="1373" y="894"/>
                          <a:pt x="1373" y="948"/>
                        </a:cubicBezTo>
                        <a:cubicBezTo>
                          <a:pt x="1373" y="1168"/>
                          <a:pt x="1373" y="1168"/>
                          <a:pt x="1373" y="1168"/>
                        </a:cubicBezTo>
                        <a:cubicBezTo>
                          <a:pt x="1373" y="1222"/>
                          <a:pt x="1440" y="1238"/>
                          <a:pt x="1462" y="1243"/>
                        </a:cubicBezTo>
                        <a:cubicBezTo>
                          <a:pt x="1501" y="1253"/>
                          <a:pt x="1552" y="1258"/>
                          <a:pt x="1606" y="1258"/>
                        </a:cubicBezTo>
                        <a:cubicBezTo>
                          <a:pt x="1660" y="1258"/>
                          <a:pt x="1711" y="1253"/>
                          <a:pt x="1750" y="1243"/>
                        </a:cubicBezTo>
                        <a:cubicBezTo>
                          <a:pt x="1771" y="1238"/>
                          <a:pt x="1838" y="1222"/>
                          <a:pt x="1838" y="1168"/>
                        </a:cubicBezTo>
                        <a:lnTo>
                          <a:pt x="1838" y="948"/>
                        </a:lnTo>
                        <a:close/>
                        <a:moveTo>
                          <a:pt x="1728" y="325"/>
                        </a:moveTo>
                        <a:cubicBezTo>
                          <a:pt x="1743" y="324"/>
                          <a:pt x="1757" y="322"/>
                          <a:pt x="1772" y="321"/>
                        </a:cubicBezTo>
                        <a:cubicBezTo>
                          <a:pt x="1772" y="198"/>
                          <a:pt x="1772" y="198"/>
                          <a:pt x="1772" y="198"/>
                        </a:cubicBezTo>
                        <a:cubicBezTo>
                          <a:pt x="1772" y="186"/>
                          <a:pt x="1763" y="176"/>
                          <a:pt x="1750" y="176"/>
                        </a:cubicBezTo>
                        <a:cubicBezTo>
                          <a:pt x="1246" y="176"/>
                          <a:pt x="1246" y="176"/>
                          <a:pt x="1246" y="176"/>
                        </a:cubicBezTo>
                        <a:cubicBezTo>
                          <a:pt x="1209" y="215"/>
                          <a:pt x="1209" y="215"/>
                          <a:pt x="1209" y="215"/>
                        </a:cubicBezTo>
                        <a:cubicBezTo>
                          <a:pt x="1209" y="220"/>
                          <a:pt x="1209" y="220"/>
                          <a:pt x="1209" y="220"/>
                        </a:cubicBezTo>
                        <a:cubicBezTo>
                          <a:pt x="1728" y="220"/>
                          <a:pt x="1728" y="220"/>
                          <a:pt x="1728" y="220"/>
                        </a:cubicBezTo>
                        <a:lnTo>
                          <a:pt x="1728" y="325"/>
                        </a:lnTo>
                        <a:close/>
                        <a:moveTo>
                          <a:pt x="1822" y="319"/>
                        </a:moveTo>
                        <a:cubicBezTo>
                          <a:pt x="1827" y="318"/>
                          <a:pt x="1833" y="318"/>
                          <a:pt x="1838" y="318"/>
                        </a:cubicBezTo>
                        <a:cubicBezTo>
                          <a:pt x="1848" y="318"/>
                          <a:pt x="1857" y="319"/>
                          <a:pt x="1866" y="319"/>
                        </a:cubicBezTo>
                        <a:cubicBezTo>
                          <a:pt x="1866" y="111"/>
                          <a:pt x="1866" y="111"/>
                          <a:pt x="1866" y="111"/>
                        </a:cubicBezTo>
                        <a:cubicBezTo>
                          <a:pt x="1866" y="99"/>
                          <a:pt x="1856" y="89"/>
                          <a:pt x="1844" y="89"/>
                        </a:cubicBezTo>
                        <a:cubicBezTo>
                          <a:pt x="1330" y="89"/>
                          <a:pt x="1330" y="89"/>
                          <a:pt x="1330" y="89"/>
                        </a:cubicBezTo>
                        <a:cubicBezTo>
                          <a:pt x="1288" y="133"/>
                          <a:pt x="1288" y="133"/>
                          <a:pt x="1288" y="133"/>
                        </a:cubicBezTo>
                        <a:cubicBezTo>
                          <a:pt x="1822" y="133"/>
                          <a:pt x="1822" y="133"/>
                          <a:pt x="1822" y="133"/>
                        </a:cubicBezTo>
                        <a:lnTo>
                          <a:pt x="1822" y="319"/>
                        </a:lnTo>
                        <a:close/>
                        <a:moveTo>
                          <a:pt x="1907" y="321"/>
                        </a:moveTo>
                        <a:cubicBezTo>
                          <a:pt x="1922" y="322"/>
                          <a:pt x="1937" y="324"/>
                          <a:pt x="1951" y="326"/>
                        </a:cubicBezTo>
                        <a:cubicBezTo>
                          <a:pt x="1951" y="22"/>
                          <a:pt x="1951" y="22"/>
                          <a:pt x="1951" y="22"/>
                        </a:cubicBezTo>
                        <a:cubicBezTo>
                          <a:pt x="1951" y="10"/>
                          <a:pt x="1941" y="0"/>
                          <a:pt x="1929" y="0"/>
                        </a:cubicBezTo>
                        <a:cubicBezTo>
                          <a:pt x="1415" y="0"/>
                          <a:pt x="1415" y="0"/>
                          <a:pt x="1415" y="0"/>
                        </a:cubicBezTo>
                        <a:cubicBezTo>
                          <a:pt x="1373" y="44"/>
                          <a:pt x="1373" y="44"/>
                          <a:pt x="1373" y="44"/>
                        </a:cubicBezTo>
                        <a:cubicBezTo>
                          <a:pt x="1907" y="44"/>
                          <a:pt x="1907" y="44"/>
                          <a:pt x="1907" y="44"/>
                        </a:cubicBezTo>
                        <a:lnTo>
                          <a:pt x="1907" y="321"/>
                        </a:lnTo>
                        <a:close/>
                        <a:moveTo>
                          <a:pt x="1285" y="1059"/>
                        </a:moveTo>
                        <a:cubicBezTo>
                          <a:pt x="1209" y="1059"/>
                          <a:pt x="1209" y="1059"/>
                          <a:pt x="1209" y="1059"/>
                        </a:cubicBezTo>
                        <a:cubicBezTo>
                          <a:pt x="1209" y="1103"/>
                          <a:pt x="1209" y="1103"/>
                          <a:pt x="1209" y="1103"/>
                        </a:cubicBezTo>
                        <a:cubicBezTo>
                          <a:pt x="1285" y="1103"/>
                          <a:pt x="1285" y="1103"/>
                          <a:pt x="1285" y="1103"/>
                        </a:cubicBezTo>
                        <a:lnTo>
                          <a:pt x="1285" y="1059"/>
                        </a:lnTo>
                        <a:close/>
                        <a:moveTo>
                          <a:pt x="1285" y="948"/>
                        </a:moveTo>
                        <a:cubicBezTo>
                          <a:pt x="1285" y="902"/>
                          <a:pt x="1305" y="820"/>
                          <a:pt x="1441" y="787"/>
                        </a:cubicBezTo>
                        <a:cubicBezTo>
                          <a:pt x="1464" y="782"/>
                          <a:pt x="1490" y="777"/>
                          <a:pt x="1518" y="775"/>
                        </a:cubicBezTo>
                        <a:cubicBezTo>
                          <a:pt x="1518" y="496"/>
                          <a:pt x="1518" y="496"/>
                          <a:pt x="1518" y="496"/>
                        </a:cubicBezTo>
                        <a:cubicBezTo>
                          <a:pt x="1518" y="456"/>
                          <a:pt x="1533" y="388"/>
                          <a:pt x="1629" y="350"/>
                        </a:cubicBezTo>
                        <a:cubicBezTo>
                          <a:pt x="1629" y="334"/>
                          <a:pt x="1629" y="334"/>
                          <a:pt x="1629" y="334"/>
                        </a:cubicBezTo>
                        <a:cubicBezTo>
                          <a:pt x="1629" y="328"/>
                          <a:pt x="1625" y="324"/>
                          <a:pt x="1619" y="324"/>
                        </a:cubicBezTo>
                        <a:cubicBezTo>
                          <a:pt x="1209" y="324"/>
                          <a:pt x="1209" y="324"/>
                          <a:pt x="1209" y="324"/>
                        </a:cubicBezTo>
                        <a:cubicBezTo>
                          <a:pt x="1209" y="956"/>
                          <a:pt x="1209" y="956"/>
                          <a:pt x="1209" y="956"/>
                        </a:cubicBezTo>
                        <a:cubicBezTo>
                          <a:pt x="1285" y="956"/>
                          <a:pt x="1285" y="956"/>
                          <a:pt x="1285" y="956"/>
                        </a:cubicBezTo>
                        <a:lnTo>
                          <a:pt x="1285" y="948"/>
                        </a:lnTo>
                        <a:close/>
                        <a:moveTo>
                          <a:pt x="2057" y="403"/>
                        </a:moveTo>
                        <a:cubicBezTo>
                          <a:pt x="2032" y="388"/>
                          <a:pt x="2005" y="381"/>
                          <a:pt x="1992" y="378"/>
                        </a:cubicBezTo>
                        <a:cubicBezTo>
                          <a:pt x="1950" y="368"/>
                          <a:pt x="1896" y="362"/>
                          <a:pt x="1838" y="362"/>
                        </a:cubicBezTo>
                        <a:cubicBezTo>
                          <a:pt x="1781" y="362"/>
                          <a:pt x="1726" y="368"/>
                          <a:pt x="1684" y="378"/>
                        </a:cubicBezTo>
                        <a:cubicBezTo>
                          <a:pt x="1583" y="403"/>
                          <a:pt x="1562" y="456"/>
                          <a:pt x="1562" y="496"/>
                        </a:cubicBezTo>
                        <a:cubicBezTo>
                          <a:pt x="1562" y="771"/>
                          <a:pt x="1562" y="771"/>
                          <a:pt x="1562" y="771"/>
                        </a:cubicBezTo>
                        <a:cubicBezTo>
                          <a:pt x="1576" y="770"/>
                          <a:pt x="1591" y="770"/>
                          <a:pt x="1606" y="770"/>
                        </a:cubicBezTo>
                        <a:cubicBezTo>
                          <a:pt x="1606" y="770"/>
                          <a:pt x="1606" y="770"/>
                          <a:pt x="1606" y="770"/>
                        </a:cubicBezTo>
                        <a:cubicBezTo>
                          <a:pt x="1606" y="496"/>
                          <a:pt x="1606" y="496"/>
                          <a:pt x="1606" y="496"/>
                        </a:cubicBezTo>
                        <a:cubicBezTo>
                          <a:pt x="1606" y="443"/>
                          <a:pt x="1673" y="426"/>
                          <a:pt x="1695" y="421"/>
                        </a:cubicBezTo>
                        <a:cubicBezTo>
                          <a:pt x="1734" y="412"/>
                          <a:pt x="1785" y="406"/>
                          <a:pt x="1838" y="406"/>
                        </a:cubicBezTo>
                        <a:cubicBezTo>
                          <a:pt x="1892" y="406"/>
                          <a:pt x="1943" y="412"/>
                          <a:pt x="1982" y="421"/>
                        </a:cubicBezTo>
                        <a:cubicBezTo>
                          <a:pt x="2004" y="426"/>
                          <a:pt x="2071" y="443"/>
                          <a:pt x="2071" y="496"/>
                        </a:cubicBezTo>
                        <a:cubicBezTo>
                          <a:pt x="2071" y="1055"/>
                          <a:pt x="2071" y="1055"/>
                          <a:pt x="2071" y="1055"/>
                        </a:cubicBezTo>
                        <a:cubicBezTo>
                          <a:pt x="2071" y="1108"/>
                          <a:pt x="2004" y="1125"/>
                          <a:pt x="1982" y="1130"/>
                        </a:cubicBezTo>
                        <a:cubicBezTo>
                          <a:pt x="1965" y="1134"/>
                          <a:pt x="1947" y="1137"/>
                          <a:pt x="1926" y="1140"/>
                        </a:cubicBezTo>
                        <a:cubicBezTo>
                          <a:pt x="1926" y="1168"/>
                          <a:pt x="1926" y="1168"/>
                          <a:pt x="1926" y="1168"/>
                        </a:cubicBezTo>
                        <a:cubicBezTo>
                          <a:pt x="1926" y="1173"/>
                          <a:pt x="1926" y="1178"/>
                          <a:pt x="1925" y="1184"/>
                        </a:cubicBezTo>
                        <a:cubicBezTo>
                          <a:pt x="1950" y="1181"/>
                          <a:pt x="1973" y="1178"/>
                          <a:pt x="1992" y="1173"/>
                        </a:cubicBezTo>
                        <a:cubicBezTo>
                          <a:pt x="2094" y="1148"/>
                          <a:pt x="2115" y="1095"/>
                          <a:pt x="2115" y="1055"/>
                        </a:cubicBezTo>
                        <a:cubicBezTo>
                          <a:pt x="2115" y="496"/>
                          <a:pt x="2115" y="496"/>
                          <a:pt x="2115" y="496"/>
                        </a:cubicBezTo>
                        <a:cubicBezTo>
                          <a:pt x="2115" y="458"/>
                          <a:pt x="2094" y="425"/>
                          <a:pt x="2057" y="4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54">
                      <a:buClr>
                        <a:srgbClr val="000000"/>
                      </a:buClr>
                    </a:pPr>
                    <a:endParaRPr lang="en-US" sz="1300" kern="0" dirty="0">
                      <a:solidFill>
                        <a:srgbClr val="575757"/>
                      </a:solidFill>
                      <a:latin typeface="Myriad Pro" charset="0"/>
                      <a:ea typeface="Myriad Pro" charset="0"/>
                      <a:cs typeface="Myriad Pro" charset="0"/>
                      <a:sym typeface="Arial"/>
                    </a:endParaRPr>
                  </a:p>
                </p:txBody>
              </p:sp>
              <p:sp>
                <p:nvSpPr>
                  <p:cNvPr id="155" name="Freeform 12">
                    <a:extLst>
                      <a:ext uri="{FF2B5EF4-FFF2-40B4-BE49-F238E27FC236}">
                        <a16:creationId xmlns="" xmlns:a16="http://schemas.microsoft.com/office/drawing/2014/main" id="{D63CC4D9-71E9-47B8-8268-8DD12EBA4D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779769" y="3071622"/>
                    <a:ext cx="1006602" cy="862965"/>
                  </a:xfrm>
                  <a:custGeom>
                    <a:avLst/>
                    <a:gdLst>
                      <a:gd name="T0" fmla="*/ 0 w 1410"/>
                      <a:gd name="T1" fmla="*/ 1099 h 1208"/>
                      <a:gd name="T2" fmla="*/ 184 w 1410"/>
                      <a:gd name="T3" fmla="*/ 0 h 1208"/>
                      <a:gd name="T4" fmla="*/ 548 w 1410"/>
                      <a:gd name="T5" fmla="*/ 191 h 1208"/>
                      <a:gd name="T6" fmla="*/ 1410 w 1410"/>
                      <a:gd name="T7" fmla="*/ 662 h 1208"/>
                      <a:gd name="T8" fmla="*/ 1221 w 1410"/>
                      <a:gd name="T9" fmla="*/ 692 h 1208"/>
                      <a:gd name="T10" fmla="*/ 1033 w 1410"/>
                      <a:gd name="T11" fmla="*/ 662 h 1208"/>
                      <a:gd name="T12" fmla="*/ 1033 w 1410"/>
                      <a:gd name="T13" fmla="*/ 711 h 1208"/>
                      <a:gd name="T14" fmla="*/ 1033 w 1410"/>
                      <a:gd name="T15" fmla="*/ 714 h 1208"/>
                      <a:gd name="T16" fmla="*/ 1410 w 1410"/>
                      <a:gd name="T17" fmla="*/ 714 h 1208"/>
                      <a:gd name="T18" fmla="*/ 1409 w 1410"/>
                      <a:gd name="T19" fmla="*/ 711 h 1208"/>
                      <a:gd name="T20" fmla="*/ 1410 w 1410"/>
                      <a:gd name="T21" fmla="*/ 662 h 1208"/>
                      <a:gd name="T22" fmla="*/ 1033 w 1410"/>
                      <a:gd name="T23" fmla="*/ 490 h 1208"/>
                      <a:gd name="T24" fmla="*/ 1221 w 1410"/>
                      <a:gd name="T25" fmla="*/ 536 h 1208"/>
                      <a:gd name="T26" fmla="*/ 1410 w 1410"/>
                      <a:gd name="T27" fmla="*/ 490 h 1208"/>
                      <a:gd name="T28" fmla="*/ 1409 w 1410"/>
                      <a:gd name="T29" fmla="*/ 487 h 1208"/>
                      <a:gd name="T30" fmla="*/ 1033 w 1410"/>
                      <a:gd name="T31" fmla="*/ 487 h 1208"/>
                      <a:gd name="T32" fmla="*/ 1221 w 1410"/>
                      <a:gd name="T33" fmla="*/ 580 h 1208"/>
                      <a:gd name="T34" fmla="*/ 1033 w 1410"/>
                      <a:gd name="T35" fmla="*/ 550 h 1208"/>
                      <a:gd name="T36" fmla="*/ 1033 w 1410"/>
                      <a:gd name="T37" fmla="*/ 599 h 1208"/>
                      <a:gd name="T38" fmla="*/ 1033 w 1410"/>
                      <a:gd name="T39" fmla="*/ 602 h 1208"/>
                      <a:gd name="T40" fmla="*/ 1410 w 1410"/>
                      <a:gd name="T41" fmla="*/ 602 h 1208"/>
                      <a:gd name="T42" fmla="*/ 1409 w 1410"/>
                      <a:gd name="T43" fmla="*/ 599 h 1208"/>
                      <a:gd name="T44" fmla="*/ 1410 w 1410"/>
                      <a:gd name="T45" fmla="*/ 550 h 1208"/>
                      <a:gd name="T46" fmla="*/ 1221 w 1410"/>
                      <a:gd name="T47" fmla="*/ 580 h 1208"/>
                      <a:gd name="T48" fmla="*/ 845 w 1410"/>
                      <a:gd name="T49" fmla="*/ 1015 h 1208"/>
                      <a:gd name="T50" fmla="*/ 800 w 1410"/>
                      <a:gd name="T51" fmla="*/ 1049 h 1208"/>
                      <a:gd name="T52" fmla="*/ 800 w 1410"/>
                      <a:gd name="T53" fmla="*/ 1052 h 1208"/>
                      <a:gd name="T54" fmla="*/ 989 w 1410"/>
                      <a:gd name="T55" fmla="*/ 1098 h 1208"/>
                      <a:gd name="T56" fmla="*/ 1177 w 1410"/>
                      <a:gd name="T57" fmla="*/ 1052 h 1208"/>
                      <a:gd name="T58" fmla="*/ 1177 w 1410"/>
                      <a:gd name="T59" fmla="*/ 1049 h 1208"/>
                      <a:gd name="T60" fmla="*/ 1133 w 1410"/>
                      <a:gd name="T61" fmla="*/ 1015 h 1208"/>
                      <a:gd name="T62" fmla="*/ 1133 w 1410"/>
                      <a:gd name="T63" fmla="*/ 1127 h 1208"/>
                      <a:gd name="T64" fmla="*/ 845 w 1410"/>
                      <a:gd name="T65" fmla="*/ 1127 h 1208"/>
                      <a:gd name="T66" fmla="*/ 800 w 1410"/>
                      <a:gd name="T67" fmla="*/ 1161 h 1208"/>
                      <a:gd name="T68" fmla="*/ 800 w 1410"/>
                      <a:gd name="T69" fmla="*/ 1163 h 1208"/>
                      <a:gd name="T70" fmla="*/ 1177 w 1410"/>
                      <a:gd name="T71" fmla="*/ 1163 h 1208"/>
                      <a:gd name="T72" fmla="*/ 1177 w 1410"/>
                      <a:gd name="T73" fmla="*/ 1161 h 1208"/>
                      <a:gd name="T74" fmla="*/ 1133 w 1410"/>
                      <a:gd name="T75" fmla="*/ 1127 h 1208"/>
                      <a:gd name="T76" fmla="*/ 1177 w 1410"/>
                      <a:gd name="T77" fmla="*/ 941 h 1208"/>
                      <a:gd name="T78" fmla="*/ 800 w 1410"/>
                      <a:gd name="T79" fmla="*/ 941 h 1208"/>
                      <a:gd name="T80" fmla="*/ 1410 w 1410"/>
                      <a:gd name="T81" fmla="*/ 774 h 1208"/>
                      <a:gd name="T82" fmla="*/ 1221 w 1410"/>
                      <a:gd name="T83" fmla="*/ 804 h 1208"/>
                      <a:gd name="T84" fmla="*/ 1230 w 1410"/>
                      <a:gd name="T85" fmla="*/ 810 h 1208"/>
                      <a:gd name="T86" fmla="*/ 1410 w 1410"/>
                      <a:gd name="T87" fmla="*/ 826 h 1208"/>
                      <a:gd name="T88" fmla="*/ 1409 w 1410"/>
                      <a:gd name="T89" fmla="*/ 824 h 1208"/>
                      <a:gd name="T90" fmla="*/ 1410 w 1410"/>
                      <a:gd name="T91" fmla="*/ 774 h 1208"/>
                      <a:gd name="T92" fmla="*/ 1365 w 1410"/>
                      <a:gd name="T93" fmla="*/ 902 h 1208"/>
                      <a:gd name="T94" fmla="*/ 1309 w 1410"/>
                      <a:gd name="T95" fmla="*/ 942 h 1208"/>
                      <a:gd name="T96" fmla="*/ 1410 w 1410"/>
                      <a:gd name="T97" fmla="*/ 939 h 1208"/>
                      <a:gd name="T98" fmla="*/ 1409 w 1410"/>
                      <a:gd name="T99" fmla="*/ 936 h 1208"/>
                      <a:gd name="T100" fmla="*/ 1410 w 1410"/>
                      <a:gd name="T101" fmla="*/ 886 h 1208"/>
                      <a:gd name="T102" fmla="*/ 1365 w 1410"/>
                      <a:gd name="T103" fmla="*/ 1014 h 1208"/>
                      <a:gd name="T104" fmla="*/ 1309 w 1410"/>
                      <a:gd name="T105" fmla="*/ 1089 h 1208"/>
                      <a:gd name="T106" fmla="*/ 1409 w 1410"/>
                      <a:gd name="T107" fmla="*/ 1048 h 1208"/>
                      <a:gd name="T108" fmla="*/ 1410 w 1410"/>
                      <a:gd name="T109" fmla="*/ 998 h 1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410" h="1208">
                        <a:moveTo>
                          <a:pt x="548" y="1099"/>
                        </a:moveTo>
                        <a:cubicBezTo>
                          <a:pt x="0" y="1099"/>
                          <a:pt x="0" y="1099"/>
                          <a:pt x="0" y="1099"/>
                        </a:cubicBezTo>
                        <a:cubicBezTo>
                          <a:pt x="0" y="191"/>
                          <a:pt x="0" y="191"/>
                          <a:pt x="0" y="191"/>
                        </a:cubicBezTo>
                        <a:cubicBezTo>
                          <a:pt x="184" y="0"/>
                          <a:pt x="184" y="0"/>
                          <a:pt x="184" y="0"/>
                        </a:cubicBezTo>
                        <a:cubicBezTo>
                          <a:pt x="732" y="0"/>
                          <a:pt x="732" y="0"/>
                          <a:pt x="732" y="0"/>
                        </a:cubicBezTo>
                        <a:cubicBezTo>
                          <a:pt x="548" y="191"/>
                          <a:pt x="548" y="191"/>
                          <a:pt x="548" y="191"/>
                        </a:cubicBezTo>
                        <a:lnTo>
                          <a:pt x="548" y="1099"/>
                        </a:lnTo>
                        <a:close/>
                        <a:moveTo>
                          <a:pt x="1410" y="662"/>
                        </a:moveTo>
                        <a:cubicBezTo>
                          <a:pt x="1398" y="668"/>
                          <a:pt x="1383" y="673"/>
                          <a:pt x="1365" y="678"/>
                        </a:cubicBezTo>
                        <a:cubicBezTo>
                          <a:pt x="1326" y="687"/>
                          <a:pt x="1275" y="692"/>
                          <a:pt x="1221" y="692"/>
                        </a:cubicBezTo>
                        <a:cubicBezTo>
                          <a:pt x="1168" y="692"/>
                          <a:pt x="1117" y="687"/>
                          <a:pt x="1078" y="678"/>
                        </a:cubicBezTo>
                        <a:cubicBezTo>
                          <a:pt x="1060" y="673"/>
                          <a:pt x="1045" y="668"/>
                          <a:pt x="1033" y="662"/>
                        </a:cubicBezTo>
                        <a:cubicBezTo>
                          <a:pt x="1033" y="711"/>
                          <a:pt x="1033" y="711"/>
                          <a:pt x="1033" y="711"/>
                        </a:cubicBezTo>
                        <a:cubicBezTo>
                          <a:pt x="1033" y="711"/>
                          <a:pt x="1033" y="711"/>
                          <a:pt x="1033" y="711"/>
                        </a:cubicBezTo>
                        <a:cubicBezTo>
                          <a:pt x="1033" y="712"/>
                          <a:pt x="1033" y="713"/>
                          <a:pt x="1033" y="714"/>
                        </a:cubicBezTo>
                        <a:cubicBezTo>
                          <a:pt x="1033" y="714"/>
                          <a:pt x="1033" y="714"/>
                          <a:pt x="1033" y="714"/>
                        </a:cubicBezTo>
                        <a:cubicBezTo>
                          <a:pt x="1033" y="740"/>
                          <a:pt x="1117" y="760"/>
                          <a:pt x="1221" y="760"/>
                        </a:cubicBezTo>
                        <a:cubicBezTo>
                          <a:pt x="1325" y="760"/>
                          <a:pt x="1410" y="740"/>
                          <a:pt x="1410" y="714"/>
                        </a:cubicBezTo>
                        <a:cubicBezTo>
                          <a:pt x="1410" y="714"/>
                          <a:pt x="1410" y="714"/>
                          <a:pt x="1410" y="714"/>
                        </a:cubicBezTo>
                        <a:cubicBezTo>
                          <a:pt x="1410" y="713"/>
                          <a:pt x="1410" y="712"/>
                          <a:pt x="1409" y="711"/>
                        </a:cubicBezTo>
                        <a:cubicBezTo>
                          <a:pt x="1410" y="711"/>
                          <a:pt x="1410" y="711"/>
                          <a:pt x="1410" y="711"/>
                        </a:cubicBezTo>
                        <a:lnTo>
                          <a:pt x="1410" y="662"/>
                        </a:lnTo>
                        <a:close/>
                        <a:moveTo>
                          <a:pt x="1033" y="488"/>
                        </a:moveTo>
                        <a:cubicBezTo>
                          <a:pt x="1033" y="489"/>
                          <a:pt x="1033" y="490"/>
                          <a:pt x="1033" y="490"/>
                        </a:cubicBezTo>
                        <a:cubicBezTo>
                          <a:pt x="1033" y="490"/>
                          <a:pt x="1033" y="490"/>
                          <a:pt x="1033" y="490"/>
                        </a:cubicBezTo>
                        <a:cubicBezTo>
                          <a:pt x="1033" y="516"/>
                          <a:pt x="1117" y="536"/>
                          <a:pt x="1221" y="536"/>
                        </a:cubicBezTo>
                        <a:cubicBezTo>
                          <a:pt x="1325" y="536"/>
                          <a:pt x="1410" y="516"/>
                          <a:pt x="1410" y="490"/>
                        </a:cubicBezTo>
                        <a:cubicBezTo>
                          <a:pt x="1410" y="490"/>
                          <a:pt x="1410" y="490"/>
                          <a:pt x="1410" y="490"/>
                        </a:cubicBezTo>
                        <a:cubicBezTo>
                          <a:pt x="1410" y="490"/>
                          <a:pt x="1410" y="489"/>
                          <a:pt x="1410" y="488"/>
                        </a:cubicBezTo>
                        <a:cubicBezTo>
                          <a:pt x="1410" y="488"/>
                          <a:pt x="1410" y="488"/>
                          <a:pt x="1409" y="487"/>
                        </a:cubicBezTo>
                        <a:cubicBezTo>
                          <a:pt x="1403" y="463"/>
                          <a:pt x="1321" y="444"/>
                          <a:pt x="1221" y="444"/>
                        </a:cubicBezTo>
                        <a:cubicBezTo>
                          <a:pt x="1121" y="444"/>
                          <a:pt x="1039" y="463"/>
                          <a:pt x="1033" y="487"/>
                        </a:cubicBezTo>
                        <a:cubicBezTo>
                          <a:pt x="1033" y="488"/>
                          <a:pt x="1033" y="488"/>
                          <a:pt x="1033" y="488"/>
                        </a:cubicBezTo>
                        <a:close/>
                        <a:moveTo>
                          <a:pt x="1221" y="580"/>
                        </a:moveTo>
                        <a:cubicBezTo>
                          <a:pt x="1168" y="580"/>
                          <a:pt x="1117" y="575"/>
                          <a:pt x="1078" y="565"/>
                        </a:cubicBezTo>
                        <a:cubicBezTo>
                          <a:pt x="1060" y="561"/>
                          <a:pt x="1045" y="556"/>
                          <a:pt x="1033" y="550"/>
                        </a:cubicBezTo>
                        <a:cubicBezTo>
                          <a:pt x="1033" y="599"/>
                          <a:pt x="1033" y="599"/>
                          <a:pt x="1033" y="599"/>
                        </a:cubicBezTo>
                        <a:cubicBezTo>
                          <a:pt x="1033" y="599"/>
                          <a:pt x="1033" y="599"/>
                          <a:pt x="1033" y="599"/>
                        </a:cubicBezTo>
                        <a:cubicBezTo>
                          <a:pt x="1033" y="600"/>
                          <a:pt x="1033" y="601"/>
                          <a:pt x="1033" y="602"/>
                        </a:cubicBezTo>
                        <a:cubicBezTo>
                          <a:pt x="1033" y="602"/>
                          <a:pt x="1033" y="602"/>
                          <a:pt x="1033" y="602"/>
                        </a:cubicBezTo>
                        <a:cubicBezTo>
                          <a:pt x="1033" y="628"/>
                          <a:pt x="1117" y="648"/>
                          <a:pt x="1221" y="648"/>
                        </a:cubicBezTo>
                        <a:cubicBezTo>
                          <a:pt x="1325" y="648"/>
                          <a:pt x="1410" y="628"/>
                          <a:pt x="1410" y="602"/>
                        </a:cubicBezTo>
                        <a:cubicBezTo>
                          <a:pt x="1410" y="602"/>
                          <a:pt x="1410" y="602"/>
                          <a:pt x="1410" y="602"/>
                        </a:cubicBezTo>
                        <a:cubicBezTo>
                          <a:pt x="1410" y="601"/>
                          <a:pt x="1410" y="600"/>
                          <a:pt x="1409" y="599"/>
                        </a:cubicBezTo>
                        <a:cubicBezTo>
                          <a:pt x="1410" y="599"/>
                          <a:pt x="1410" y="599"/>
                          <a:pt x="1410" y="599"/>
                        </a:cubicBezTo>
                        <a:cubicBezTo>
                          <a:pt x="1410" y="550"/>
                          <a:pt x="1410" y="550"/>
                          <a:pt x="1410" y="550"/>
                        </a:cubicBezTo>
                        <a:cubicBezTo>
                          <a:pt x="1398" y="556"/>
                          <a:pt x="1383" y="561"/>
                          <a:pt x="1365" y="565"/>
                        </a:cubicBezTo>
                        <a:cubicBezTo>
                          <a:pt x="1326" y="575"/>
                          <a:pt x="1275" y="580"/>
                          <a:pt x="1221" y="580"/>
                        </a:cubicBezTo>
                        <a:close/>
                        <a:moveTo>
                          <a:pt x="989" y="1030"/>
                        </a:moveTo>
                        <a:cubicBezTo>
                          <a:pt x="935" y="1030"/>
                          <a:pt x="884" y="1024"/>
                          <a:pt x="845" y="1015"/>
                        </a:cubicBezTo>
                        <a:cubicBezTo>
                          <a:pt x="827" y="1011"/>
                          <a:pt x="812" y="1005"/>
                          <a:pt x="800" y="999"/>
                        </a:cubicBezTo>
                        <a:cubicBezTo>
                          <a:pt x="800" y="1049"/>
                          <a:pt x="800" y="1049"/>
                          <a:pt x="800" y="1049"/>
                        </a:cubicBezTo>
                        <a:cubicBezTo>
                          <a:pt x="801" y="1049"/>
                          <a:pt x="801" y="1049"/>
                          <a:pt x="801" y="1049"/>
                        </a:cubicBezTo>
                        <a:cubicBezTo>
                          <a:pt x="800" y="1050"/>
                          <a:pt x="800" y="1051"/>
                          <a:pt x="800" y="1052"/>
                        </a:cubicBezTo>
                        <a:cubicBezTo>
                          <a:pt x="800" y="1052"/>
                          <a:pt x="800" y="1052"/>
                          <a:pt x="800" y="1052"/>
                        </a:cubicBezTo>
                        <a:cubicBezTo>
                          <a:pt x="800" y="1077"/>
                          <a:pt x="885" y="1098"/>
                          <a:pt x="989" y="1098"/>
                        </a:cubicBezTo>
                        <a:cubicBezTo>
                          <a:pt x="1093" y="1098"/>
                          <a:pt x="1177" y="1077"/>
                          <a:pt x="1177" y="1052"/>
                        </a:cubicBezTo>
                        <a:cubicBezTo>
                          <a:pt x="1177" y="1052"/>
                          <a:pt x="1177" y="1052"/>
                          <a:pt x="1177" y="1052"/>
                        </a:cubicBezTo>
                        <a:cubicBezTo>
                          <a:pt x="1177" y="1051"/>
                          <a:pt x="1177" y="1050"/>
                          <a:pt x="1177" y="1049"/>
                        </a:cubicBezTo>
                        <a:cubicBezTo>
                          <a:pt x="1177" y="1049"/>
                          <a:pt x="1177" y="1049"/>
                          <a:pt x="1177" y="1049"/>
                        </a:cubicBezTo>
                        <a:cubicBezTo>
                          <a:pt x="1177" y="999"/>
                          <a:pt x="1177" y="999"/>
                          <a:pt x="1177" y="999"/>
                        </a:cubicBezTo>
                        <a:cubicBezTo>
                          <a:pt x="1165" y="1005"/>
                          <a:pt x="1150" y="1011"/>
                          <a:pt x="1133" y="1015"/>
                        </a:cubicBezTo>
                        <a:cubicBezTo>
                          <a:pt x="1094" y="1024"/>
                          <a:pt x="1043" y="1030"/>
                          <a:pt x="989" y="1030"/>
                        </a:cubicBezTo>
                        <a:close/>
                        <a:moveTo>
                          <a:pt x="1133" y="1127"/>
                        </a:moveTo>
                        <a:cubicBezTo>
                          <a:pt x="1094" y="1136"/>
                          <a:pt x="1043" y="1142"/>
                          <a:pt x="989" y="1142"/>
                        </a:cubicBezTo>
                        <a:cubicBezTo>
                          <a:pt x="935" y="1142"/>
                          <a:pt x="884" y="1136"/>
                          <a:pt x="845" y="1127"/>
                        </a:cubicBezTo>
                        <a:cubicBezTo>
                          <a:pt x="827" y="1123"/>
                          <a:pt x="812" y="1117"/>
                          <a:pt x="800" y="1112"/>
                        </a:cubicBezTo>
                        <a:cubicBezTo>
                          <a:pt x="800" y="1161"/>
                          <a:pt x="800" y="1161"/>
                          <a:pt x="800" y="1161"/>
                        </a:cubicBezTo>
                        <a:cubicBezTo>
                          <a:pt x="801" y="1161"/>
                          <a:pt x="801" y="1161"/>
                          <a:pt x="801" y="1161"/>
                        </a:cubicBezTo>
                        <a:cubicBezTo>
                          <a:pt x="800" y="1162"/>
                          <a:pt x="800" y="1162"/>
                          <a:pt x="800" y="1163"/>
                        </a:cubicBezTo>
                        <a:cubicBezTo>
                          <a:pt x="802" y="1188"/>
                          <a:pt x="886" y="1208"/>
                          <a:pt x="989" y="1208"/>
                        </a:cubicBezTo>
                        <a:cubicBezTo>
                          <a:pt x="1092" y="1208"/>
                          <a:pt x="1176" y="1188"/>
                          <a:pt x="1177" y="1163"/>
                        </a:cubicBezTo>
                        <a:cubicBezTo>
                          <a:pt x="1177" y="1162"/>
                          <a:pt x="1177" y="1162"/>
                          <a:pt x="1177" y="1161"/>
                        </a:cubicBezTo>
                        <a:cubicBezTo>
                          <a:pt x="1177" y="1161"/>
                          <a:pt x="1177" y="1161"/>
                          <a:pt x="1177" y="1161"/>
                        </a:cubicBezTo>
                        <a:cubicBezTo>
                          <a:pt x="1177" y="1112"/>
                          <a:pt x="1177" y="1112"/>
                          <a:pt x="1177" y="1112"/>
                        </a:cubicBezTo>
                        <a:cubicBezTo>
                          <a:pt x="1165" y="1117"/>
                          <a:pt x="1150" y="1123"/>
                          <a:pt x="1133" y="1127"/>
                        </a:cubicBezTo>
                        <a:close/>
                        <a:moveTo>
                          <a:pt x="989" y="986"/>
                        </a:moveTo>
                        <a:cubicBezTo>
                          <a:pt x="1091" y="986"/>
                          <a:pt x="1175" y="966"/>
                          <a:pt x="1177" y="941"/>
                        </a:cubicBezTo>
                        <a:cubicBezTo>
                          <a:pt x="1175" y="916"/>
                          <a:pt x="1091" y="896"/>
                          <a:pt x="989" y="896"/>
                        </a:cubicBezTo>
                        <a:cubicBezTo>
                          <a:pt x="886" y="896"/>
                          <a:pt x="803" y="916"/>
                          <a:pt x="800" y="941"/>
                        </a:cubicBezTo>
                        <a:cubicBezTo>
                          <a:pt x="803" y="966"/>
                          <a:pt x="886" y="986"/>
                          <a:pt x="989" y="986"/>
                        </a:cubicBezTo>
                        <a:close/>
                        <a:moveTo>
                          <a:pt x="1410" y="774"/>
                        </a:moveTo>
                        <a:cubicBezTo>
                          <a:pt x="1398" y="780"/>
                          <a:pt x="1383" y="785"/>
                          <a:pt x="1365" y="790"/>
                        </a:cubicBezTo>
                        <a:cubicBezTo>
                          <a:pt x="1326" y="799"/>
                          <a:pt x="1275" y="804"/>
                          <a:pt x="1221" y="804"/>
                        </a:cubicBezTo>
                        <a:cubicBezTo>
                          <a:pt x="1220" y="804"/>
                          <a:pt x="1219" y="804"/>
                          <a:pt x="1219" y="804"/>
                        </a:cubicBezTo>
                        <a:cubicBezTo>
                          <a:pt x="1222" y="806"/>
                          <a:pt x="1226" y="808"/>
                          <a:pt x="1230" y="810"/>
                        </a:cubicBezTo>
                        <a:cubicBezTo>
                          <a:pt x="1256" y="826"/>
                          <a:pt x="1276" y="846"/>
                          <a:pt x="1290" y="869"/>
                        </a:cubicBezTo>
                        <a:cubicBezTo>
                          <a:pt x="1360" y="863"/>
                          <a:pt x="1410" y="846"/>
                          <a:pt x="1410" y="826"/>
                        </a:cubicBezTo>
                        <a:cubicBezTo>
                          <a:pt x="1410" y="826"/>
                          <a:pt x="1410" y="826"/>
                          <a:pt x="1410" y="826"/>
                        </a:cubicBezTo>
                        <a:cubicBezTo>
                          <a:pt x="1410" y="825"/>
                          <a:pt x="1410" y="824"/>
                          <a:pt x="1409" y="824"/>
                        </a:cubicBezTo>
                        <a:cubicBezTo>
                          <a:pt x="1410" y="824"/>
                          <a:pt x="1410" y="824"/>
                          <a:pt x="1410" y="824"/>
                        </a:cubicBezTo>
                        <a:lnTo>
                          <a:pt x="1410" y="774"/>
                        </a:lnTo>
                        <a:close/>
                        <a:moveTo>
                          <a:pt x="1410" y="886"/>
                        </a:moveTo>
                        <a:cubicBezTo>
                          <a:pt x="1398" y="892"/>
                          <a:pt x="1383" y="897"/>
                          <a:pt x="1365" y="902"/>
                        </a:cubicBezTo>
                        <a:cubicBezTo>
                          <a:pt x="1348" y="906"/>
                          <a:pt x="1328" y="909"/>
                          <a:pt x="1306" y="912"/>
                        </a:cubicBezTo>
                        <a:cubicBezTo>
                          <a:pt x="1308" y="922"/>
                          <a:pt x="1309" y="932"/>
                          <a:pt x="1309" y="942"/>
                        </a:cubicBezTo>
                        <a:cubicBezTo>
                          <a:pt x="1309" y="979"/>
                          <a:pt x="1309" y="979"/>
                          <a:pt x="1309" y="979"/>
                        </a:cubicBezTo>
                        <a:cubicBezTo>
                          <a:pt x="1369" y="971"/>
                          <a:pt x="1410" y="956"/>
                          <a:pt x="1410" y="939"/>
                        </a:cubicBezTo>
                        <a:cubicBezTo>
                          <a:pt x="1410" y="939"/>
                          <a:pt x="1410" y="939"/>
                          <a:pt x="1410" y="939"/>
                        </a:cubicBezTo>
                        <a:cubicBezTo>
                          <a:pt x="1410" y="938"/>
                          <a:pt x="1410" y="937"/>
                          <a:pt x="1409" y="936"/>
                        </a:cubicBezTo>
                        <a:cubicBezTo>
                          <a:pt x="1410" y="936"/>
                          <a:pt x="1410" y="936"/>
                          <a:pt x="1410" y="936"/>
                        </a:cubicBezTo>
                        <a:lnTo>
                          <a:pt x="1410" y="886"/>
                        </a:lnTo>
                        <a:close/>
                        <a:moveTo>
                          <a:pt x="1410" y="998"/>
                        </a:moveTo>
                        <a:cubicBezTo>
                          <a:pt x="1398" y="1004"/>
                          <a:pt x="1383" y="1009"/>
                          <a:pt x="1365" y="1014"/>
                        </a:cubicBezTo>
                        <a:cubicBezTo>
                          <a:pt x="1348" y="1018"/>
                          <a:pt x="1330" y="1021"/>
                          <a:pt x="1309" y="1023"/>
                        </a:cubicBezTo>
                        <a:cubicBezTo>
                          <a:pt x="1309" y="1089"/>
                          <a:pt x="1309" y="1089"/>
                          <a:pt x="1309" y="1089"/>
                        </a:cubicBezTo>
                        <a:cubicBezTo>
                          <a:pt x="1368" y="1082"/>
                          <a:pt x="1409" y="1067"/>
                          <a:pt x="1410" y="1050"/>
                        </a:cubicBezTo>
                        <a:cubicBezTo>
                          <a:pt x="1410" y="1049"/>
                          <a:pt x="1410" y="1048"/>
                          <a:pt x="1409" y="1048"/>
                        </a:cubicBezTo>
                        <a:cubicBezTo>
                          <a:pt x="1410" y="1048"/>
                          <a:pt x="1410" y="1048"/>
                          <a:pt x="1410" y="1048"/>
                        </a:cubicBezTo>
                        <a:lnTo>
                          <a:pt x="1410" y="99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54">
                      <a:buClr>
                        <a:srgbClr val="000000"/>
                      </a:buClr>
                    </a:pPr>
                    <a:endParaRPr lang="en-US" sz="1300" kern="0" dirty="0">
                      <a:solidFill>
                        <a:srgbClr val="575757"/>
                      </a:solidFill>
                      <a:latin typeface="Myriad Pro" charset="0"/>
                      <a:ea typeface="Myriad Pro" charset="0"/>
                      <a:cs typeface="Myriad Pro" charset="0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5979842" y="3232939"/>
              <a:ext cx="911941" cy="991674"/>
              <a:chOff x="6050704" y="3140364"/>
              <a:chExt cx="911941" cy="991674"/>
            </a:xfrm>
          </p:grpSpPr>
          <p:sp>
            <p:nvSpPr>
              <p:cNvPr id="133" name="Rectangle 13"/>
              <p:cNvSpPr>
                <a:spLocks noChangeArrowheads="1"/>
              </p:cNvSpPr>
              <p:nvPr/>
            </p:nvSpPr>
            <p:spPr bwMode="auto">
              <a:xfrm>
                <a:off x="6050704" y="3140364"/>
                <a:ext cx="911941" cy="991674"/>
              </a:xfrm>
              <a:prstGeom prst="rect">
                <a:avLst/>
              </a:prstGeom>
              <a:noFill/>
              <a:ln w="9525" cap="flat" cmpd="sng" algn="ctr">
                <a:solidFill>
                  <a:srgbClr val="295E7E"/>
                </a:solidFill>
                <a:prstDash val="solid"/>
                <a:miter lim="800000"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2E0E6"/>
                    </a:solidFill>
                  </a14:hiddenFill>
                </a:ext>
              </a:extLst>
            </p:spPr>
            <p:txBody>
              <a:bodyPr wrap="square" lIns="29719" tIns="49531" rIns="29719" bIns="0" anchor="b"/>
              <a:lstStyle/>
              <a:p>
                <a:pPr marL="12700" lvl="1" algn="ctr" defTabSz="914354">
                  <a:spcBef>
                    <a:spcPts val="651"/>
                  </a:spcBef>
                  <a:spcAft>
                    <a:spcPts val="651"/>
                  </a:spcAft>
                  <a:buClr>
                    <a:srgbClr val="000000"/>
                  </a:buClr>
                </a:pPr>
                <a:r>
                  <a:rPr lang="en-US" sz="10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Digital</a:t>
                </a:r>
                <a:br>
                  <a:rPr lang="en-US" sz="10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</a:br>
                <a:r>
                  <a:rPr lang="en-US" sz="10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rPr>
                  <a:t>Tourism-Travel</a:t>
                </a:r>
                <a:endParaRPr lang="en-US" sz="1000" kern="0" baseline="30000" dirty="0">
                  <a:solidFill>
                    <a:srgbClr val="575757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endParaRPr>
              </a:p>
            </p:txBody>
          </p:sp>
          <p:grpSp>
            <p:nvGrpSpPr>
              <p:cNvPr id="156" name="bcgIcons_TransportationInfrastructure">
                <a:extLst>
                  <a:ext uri="{FF2B5EF4-FFF2-40B4-BE49-F238E27FC236}">
                    <a16:creationId xmlns="" xmlns:a16="http://schemas.microsoft.com/office/drawing/2014/main" id="{3ADB67F3-7D23-40C1-9FF2-81A23D153F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42217" y="3222433"/>
                <a:ext cx="528915" cy="501842"/>
                <a:chOff x="1682" y="0"/>
                <a:chExt cx="4316" cy="4320"/>
              </a:xfrm>
            </p:grpSpPr>
            <p:sp>
              <p:nvSpPr>
                <p:cNvPr id="157" name="AutoShape 3">
                  <a:extLst>
                    <a:ext uri="{FF2B5EF4-FFF2-40B4-BE49-F238E27FC236}">
                      <a16:creationId xmlns="" xmlns:a16="http://schemas.microsoft.com/office/drawing/2014/main" id="{8C1CFD4C-1AB6-46A0-95E1-DD862BD03E6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58" name="Freeform 5">
                  <a:extLst>
                    <a:ext uri="{FF2B5EF4-FFF2-40B4-BE49-F238E27FC236}">
                      <a16:creationId xmlns="" xmlns:a16="http://schemas.microsoft.com/office/drawing/2014/main" id="{4C35BD5E-8332-48AF-9F5B-494BBD984B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65" y="587"/>
                  <a:ext cx="3145" cy="3148"/>
                </a:xfrm>
                <a:custGeom>
                  <a:avLst/>
                  <a:gdLst>
                    <a:gd name="T0" fmla="*/ 842 w 1679"/>
                    <a:gd name="T1" fmla="*/ 772 h 1679"/>
                    <a:gd name="T2" fmla="*/ 409 w 1679"/>
                    <a:gd name="T3" fmla="*/ 1265 h 1679"/>
                    <a:gd name="T4" fmla="*/ 237 w 1679"/>
                    <a:gd name="T5" fmla="*/ 1269 h 1679"/>
                    <a:gd name="T6" fmla="*/ 432 w 1679"/>
                    <a:gd name="T7" fmla="*/ 1324 h 1679"/>
                    <a:gd name="T8" fmla="*/ 187 w 1679"/>
                    <a:gd name="T9" fmla="*/ 1375 h 1679"/>
                    <a:gd name="T10" fmla="*/ 209 w 1679"/>
                    <a:gd name="T11" fmla="*/ 1351 h 1679"/>
                    <a:gd name="T12" fmla="*/ 438 w 1679"/>
                    <a:gd name="T13" fmla="*/ 1398 h 1679"/>
                    <a:gd name="T14" fmla="*/ 864 w 1679"/>
                    <a:gd name="T15" fmla="*/ 982 h 1679"/>
                    <a:gd name="T16" fmla="*/ 548 w 1679"/>
                    <a:gd name="T17" fmla="*/ 1163 h 1679"/>
                    <a:gd name="T18" fmla="*/ 115 w 1679"/>
                    <a:gd name="T19" fmla="*/ 1146 h 1679"/>
                    <a:gd name="T20" fmla="*/ 756 w 1679"/>
                    <a:gd name="T21" fmla="*/ 924 h 1679"/>
                    <a:gd name="T22" fmla="*/ 490 w 1679"/>
                    <a:gd name="T23" fmla="*/ 1360 h 1679"/>
                    <a:gd name="T24" fmla="*/ 433 w 1679"/>
                    <a:gd name="T25" fmla="*/ 1257 h 1679"/>
                    <a:gd name="T26" fmla="*/ 358 w 1679"/>
                    <a:gd name="T27" fmla="*/ 1232 h 1679"/>
                    <a:gd name="T28" fmla="*/ 345 w 1679"/>
                    <a:gd name="T29" fmla="*/ 1203 h 1679"/>
                    <a:gd name="T30" fmla="*/ 291 w 1679"/>
                    <a:gd name="T31" fmla="*/ 1232 h 1679"/>
                    <a:gd name="T32" fmla="*/ 190 w 1679"/>
                    <a:gd name="T33" fmla="*/ 1321 h 1679"/>
                    <a:gd name="T34" fmla="*/ 158 w 1679"/>
                    <a:gd name="T35" fmla="*/ 1445 h 1679"/>
                    <a:gd name="T36" fmla="*/ 184 w 1679"/>
                    <a:gd name="T37" fmla="*/ 1454 h 1679"/>
                    <a:gd name="T38" fmla="*/ 234 w 1679"/>
                    <a:gd name="T39" fmla="*/ 1480 h 1679"/>
                    <a:gd name="T40" fmla="*/ 413 w 1679"/>
                    <a:gd name="T41" fmla="*/ 1480 h 1679"/>
                    <a:gd name="T42" fmla="*/ 464 w 1679"/>
                    <a:gd name="T43" fmla="*/ 1453 h 1679"/>
                    <a:gd name="T44" fmla="*/ 1468 w 1679"/>
                    <a:gd name="T45" fmla="*/ 305 h 1679"/>
                    <a:gd name="T46" fmla="*/ 1333 w 1679"/>
                    <a:gd name="T47" fmla="*/ 217 h 1679"/>
                    <a:gd name="T48" fmla="*/ 1243 w 1679"/>
                    <a:gd name="T49" fmla="*/ 303 h 1679"/>
                    <a:gd name="T50" fmla="*/ 1455 w 1679"/>
                    <a:gd name="T51" fmla="*/ 319 h 1679"/>
                    <a:gd name="T52" fmla="*/ 1356 w 1679"/>
                    <a:gd name="T53" fmla="*/ 200 h 1679"/>
                    <a:gd name="T54" fmla="*/ 1412 w 1679"/>
                    <a:gd name="T55" fmla="*/ 185 h 1679"/>
                    <a:gd name="T56" fmla="*/ 1291 w 1679"/>
                    <a:gd name="T57" fmla="*/ 192 h 1679"/>
                    <a:gd name="T58" fmla="*/ 1243 w 1679"/>
                    <a:gd name="T59" fmla="*/ 384 h 1679"/>
                    <a:gd name="T60" fmla="*/ 1262 w 1679"/>
                    <a:gd name="T61" fmla="*/ 366 h 1679"/>
                    <a:gd name="T62" fmla="*/ 959 w 1679"/>
                    <a:gd name="T63" fmla="*/ 752 h 1679"/>
                    <a:gd name="T64" fmla="*/ 842 w 1679"/>
                    <a:gd name="T65" fmla="*/ 716 h 1679"/>
                    <a:gd name="T66" fmla="*/ 943 w 1679"/>
                    <a:gd name="T67" fmla="*/ 706 h 1679"/>
                    <a:gd name="T68" fmla="*/ 1564 w 1679"/>
                    <a:gd name="T69" fmla="*/ 115 h 1679"/>
                    <a:gd name="T70" fmla="*/ 1492 w 1679"/>
                    <a:gd name="T71" fmla="*/ 307 h 1679"/>
                    <a:gd name="T72" fmla="*/ 1456 w 1679"/>
                    <a:gd name="T73" fmla="*/ 180 h 1679"/>
                    <a:gd name="T74" fmla="*/ 1253 w 1679"/>
                    <a:gd name="T75" fmla="*/ 180 h 1679"/>
                    <a:gd name="T76" fmla="*/ 1219 w 1679"/>
                    <a:gd name="T77" fmla="*/ 312 h 1679"/>
                    <a:gd name="T78" fmla="*/ 1242 w 1679"/>
                    <a:gd name="T79" fmla="*/ 448 h 1679"/>
                    <a:gd name="T80" fmla="*/ 1281 w 1679"/>
                    <a:gd name="T81" fmla="*/ 467 h 1679"/>
                    <a:gd name="T82" fmla="*/ 1430 w 1679"/>
                    <a:gd name="T83" fmla="*/ 472 h 1679"/>
                    <a:gd name="T84" fmla="*/ 1469 w 1679"/>
                    <a:gd name="T85" fmla="*/ 466 h 1679"/>
                    <a:gd name="T86" fmla="*/ 1491 w 1679"/>
                    <a:gd name="T87" fmla="*/ 447 h 1679"/>
                    <a:gd name="T88" fmla="*/ 1431 w 1679"/>
                    <a:gd name="T89" fmla="*/ 385 h 1679"/>
                    <a:gd name="T90" fmla="*/ 1450 w 1679"/>
                    <a:gd name="T91" fmla="*/ 366 h 1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79" h="1679">
                      <a:moveTo>
                        <a:pt x="842" y="904"/>
                      </a:moveTo>
                      <a:cubicBezTo>
                        <a:pt x="806" y="904"/>
                        <a:pt x="776" y="874"/>
                        <a:pt x="776" y="838"/>
                      </a:cubicBezTo>
                      <a:cubicBezTo>
                        <a:pt x="776" y="802"/>
                        <a:pt x="806" y="772"/>
                        <a:pt x="842" y="772"/>
                      </a:cubicBezTo>
                      <a:cubicBezTo>
                        <a:pt x="878" y="772"/>
                        <a:pt x="908" y="802"/>
                        <a:pt x="908" y="838"/>
                      </a:cubicBezTo>
                      <a:cubicBezTo>
                        <a:pt x="908" y="874"/>
                        <a:pt x="878" y="904"/>
                        <a:pt x="842" y="904"/>
                      </a:cubicBezTo>
                      <a:close/>
                      <a:moveTo>
                        <a:pt x="409" y="1265"/>
                      </a:moveTo>
                      <a:cubicBezTo>
                        <a:pt x="406" y="1259"/>
                        <a:pt x="400" y="1257"/>
                        <a:pt x="394" y="1257"/>
                      </a:cubicBezTo>
                      <a:cubicBezTo>
                        <a:pt x="347" y="1257"/>
                        <a:pt x="301" y="1257"/>
                        <a:pt x="254" y="1257"/>
                      </a:cubicBezTo>
                      <a:cubicBezTo>
                        <a:pt x="245" y="1257"/>
                        <a:pt x="240" y="1261"/>
                        <a:pt x="237" y="1269"/>
                      </a:cubicBezTo>
                      <a:cubicBezTo>
                        <a:pt x="233" y="1280"/>
                        <a:pt x="229" y="1290"/>
                        <a:pt x="225" y="1301"/>
                      </a:cubicBezTo>
                      <a:cubicBezTo>
                        <a:pt x="222" y="1309"/>
                        <a:pt x="219" y="1316"/>
                        <a:pt x="216" y="1324"/>
                      </a:cubicBezTo>
                      <a:cubicBezTo>
                        <a:pt x="288" y="1324"/>
                        <a:pt x="360" y="1324"/>
                        <a:pt x="432" y="1324"/>
                      </a:cubicBezTo>
                      <a:cubicBezTo>
                        <a:pt x="424" y="1304"/>
                        <a:pt x="416" y="1284"/>
                        <a:pt x="409" y="1265"/>
                      </a:cubicBezTo>
                      <a:close/>
                      <a:moveTo>
                        <a:pt x="209" y="1351"/>
                      </a:moveTo>
                      <a:cubicBezTo>
                        <a:pt x="197" y="1351"/>
                        <a:pt x="187" y="1362"/>
                        <a:pt x="187" y="1375"/>
                      </a:cubicBezTo>
                      <a:cubicBezTo>
                        <a:pt x="187" y="1388"/>
                        <a:pt x="197" y="1398"/>
                        <a:pt x="210" y="1398"/>
                      </a:cubicBezTo>
                      <a:cubicBezTo>
                        <a:pt x="223" y="1398"/>
                        <a:pt x="233" y="1388"/>
                        <a:pt x="233" y="1375"/>
                      </a:cubicBezTo>
                      <a:cubicBezTo>
                        <a:pt x="233" y="1362"/>
                        <a:pt x="222" y="1351"/>
                        <a:pt x="209" y="1351"/>
                      </a:cubicBezTo>
                      <a:close/>
                      <a:moveTo>
                        <a:pt x="437" y="1351"/>
                      </a:moveTo>
                      <a:cubicBezTo>
                        <a:pt x="425" y="1351"/>
                        <a:pt x="415" y="1362"/>
                        <a:pt x="415" y="1375"/>
                      </a:cubicBezTo>
                      <a:cubicBezTo>
                        <a:pt x="415" y="1388"/>
                        <a:pt x="425" y="1398"/>
                        <a:pt x="438" y="1398"/>
                      </a:cubicBezTo>
                      <a:cubicBezTo>
                        <a:pt x="450" y="1398"/>
                        <a:pt x="461" y="1388"/>
                        <a:pt x="461" y="1375"/>
                      </a:cubicBezTo>
                      <a:cubicBezTo>
                        <a:pt x="461" y="1362"/>
                        <a:pt x="450" y="1351"/>
                        <a:pt x="437" y="1351"/>
                      </a:cubicBezTo>
                      <a:close/>
                      <a:moveTo>
                        <a:pt x="864" y="982"/>
                      </a:moveTo>
                      <a:cubicBezTo>
                        <a:pt x="864" y="994"/>
                        <a:pt x="854" y="1004"/>
                        <a:pt x="842" y="1004"/>
                      </a:cubicBezTo>
                      <a:cubicBezTo>
                        <a:pt x="805" y="1004"/>
                        <a:pt x="770" y="992"/>
                        <a:pt x="741" y="970"/>
                      </a:cubicBezTo>
                      <a:cubicBezTo>
                        <a:pt x="548" y="1163"/>
                        <a:pt x="548" y="1163"/>
                        <a:pt x="548" y="1163"/>
                      </a:cubicBezTo>
                      <a:cubicBezTo>
                        <a:pt x="648" y="1279"/>
                        <a:pt x="643" y="1454"/>
                        <a:pt x="533" y="1564"/>
                      </a:cubicBezTo>
                      <a:cubicBezTo>
                        <a:pt x="418" y="1679"/>
                        <a:pt x="231" y="1679"/>
                        <a:pt x="115" y="1564"/>
                      </a:cubicBezTo>
                      <a:cubicBezTo>
                        <a:pt x="0" y="1449"/>
                        <a:pt x="0" y="1262"/>
                        <a:pt x="115" y="1146"/>
                      </a:cubicBezTo>
                      <a:cubicBezTo>
                        <a:pt x="225" y="1036"/>
                        <a:pt x="401" y="1031"/>
                        <a:pt x="517" y="1132"/>
                      </a:cubicBezTo>
                      <a:cubicBezTo>
                        <a:pt x="725" y="924"/>
                        <a:pt x="725" y="924"/>
                        <a:pt x="725" y="924"/>
                      </a:cubicBezTo>
                      <a:cubicBezTo>
                        <a:pt x="733" y="916"/>
                        <a:pt x="747" y="916"/>
                        <a:pt x="756" y="924"/>
                      </a:cubicBezTo>
                      <a:cubicBezTo>
                        <a:pt x="779" y="947"/>
                        <a:pt x="809" y="960"/>
                        <a:pt x="842" y="960"/>
                      </a:cubicBezTo>
                      <a:cubicBezTo>
                        <a:pt x="854" y="960"/>
                        <a:pt x="864" y="970"/>
                        <a:pt x="864" y="982"/>
                      </a:cubicBezTo>
                      <a:close/>
                      <a:moveTo>
                        <a:pt x="490" y="1360"/>
                      </a:moveTo>
                      <a:cubicBezTo>
                        <a:pt x="489" y="1344"/>
                        <a:pt x="480" y="1333"/>
                        <a:pt x="464" y="1327"/>
                      </a:cubicBezTo>
                      <a:cubicBezTo>
                        <a:pt x="462" y="1326"/>
                        <a:pt x="459" y="1323"/>
                        <a:pt x="458" y="1321"/>
                      </a:cubicBezTo>
                      <a:cubicBezTo>
                        <a:pt x="450" y="1300"/>
                        <a:pt x="441" y="1278"/>
                        <a:pt x="433" y="1257"/>
                      </a:cubicBezTo>
                      <a:cubicBezTo>
                        <a:pt x="427" y="1241"/>
                        <a:pt x="415" y="1232"/>
                        <a:pt x="397" y="1232"/>
                      </a:cubicBezTo>
                      <a:cubicBezTo>
                        <a:pt x="388" y="1231"/>
                        <a:pt x="379" y="1232"/>
                        <a:pt x="370" y="1232"/>
                      </a:cubicBezTo>
                      <a:cubicBezTo>
                        <a:pt x="366" y="1232"/>
                        <a:pt x="362" y="1232"/>
                        <a:pt x="358" y="1232"/>
                      </a:cubicBezTo>
                      <a:cubicBezTo>
                        <a:pt x="357" y="1230"/>
                        <a:pt x="357" y="1230"/>
                        <a:pt x="357" y="1230"/>
                      </a:cubicBezTo>
                      <a:cubicBezTo>
                        <a:pt x="357" y="1224"/>
                        <a:pt x="357" y="1219"/>
                        <a:pt x="357" y="1214"/>
                      </a:cubicBezTo>
                      <a:cubicBezTo>
                        <a:pt x="356" y="1206"/>
                        <a:pt x="354" y="1203"/>
                        <a:pt x="345" y="1203"/>
                      </a:cubicBezTo>
                      <a:cubicBezTo>
                        <a:pt x="332" y="1203"/>
                        <a:pt x="317" y="1203"/>
                        <a:pt x="304" y="1203"/>
                      </a:cubicBezTo>
                      <a:cubicBezTo>
                        <a:pt x="294" y="1203"/>
                        <a:pt x="291" y="1206"/>
                        <a:pt x="291" y="1216"/>
                      </a:cubicBezTo>
                      <a:cubicBezTo>
                        <a:pt x="291" y="1221"/>
                        <a:pt x="291" y="1226"/>
                        <a:pt x="291" y="1232"/>
                      </a:cubicBezTo>
                      <a:cubicBezTo>
                        <a:pt x="277" y="1232"/>
                        <a:pt x="265" y="1232"/>
                        <a:pt x="254" y="1232"/>
                      </a:cubicBezTo>
                      <a:cubicBezTo>
                        <a:pt x="233" y="1232"/>
                        <a:pt x="222" y="1239"/>
                        <a:pt x="214" y="1259"/>
                      </a:cubicBezTo>
                      <a:cubicBezTo>
                        <a:pt x="206" y="1280"/>
                        <a:pt x="197" y="1300"/>
                        <a:pt x="190" y="1321"/>
                      </a:cubicBezTo>
                      <a:cubicBezTo>
                        <a:pt x="189" y="1323"/>
                        <a:pt x="186" y="1326"/>
                        <a:pt x="184" y="1327"/>
                      </a:cubicBezTo>
                      <a:cubicBezTo>
                        <a:pt x="167" y="1334"/>
                        <a:pt x="158" y="1347"/>
                        <a:pt x="158" y="1365"/>
                      </a:cubicBezTo>
                      <a:cubicBezTo>
                        <a:pt x="158" y="1392"/>
                        <a:pt x="158" y="1419"/>
                        <a:pt x="158" y="1445"/>
                      </a:cubicBezTo>
                      <a:cubicBezTo>
                        <a:pt x="158" y="1448"/>
                        <a:pt x="158" y="1450"/>
                        <a:pt x="158" y="1453"/>
                      </a:cubicBezTo>
                      <a:cubicBezTo>
                        <a:pt x="167" y="1453"/>
                        <a:pt x="175" y="1453"/>
                        <a:pt x="183" y="1453"/>
                      </a:cubicBezTo>
                      <a:cubicBezTo>
                        <a:pt x="184" y="1454"/>
                        <a:pt x="184" y="1454"/>
                        <a:pt x="184" y="1454"/>
                      </a:cubicBezTo>
                      <a:cubicBezTo>
                        <a:pt x="184" y="1463"/>
                        <a:pt x="184" y="1473"/>
                        <a:pt x="184" y="1482"/>
                      </a:cubicBezTo>
                      <a:cubicBezTo>
                        <a:pt x="184" y="1494"/>
                        <a:pt x="191" y="1502"/>
                        <a:pt x="201" y="1506"/>
                      </a:cubicBezTo>
                      <a:cubicBezTo>
                        <a:pt x="218" y="1511"/>
                        <a:pt x="233" y="1500"/>
                        <a:pt x="234" y="1480"/>
                      </a:cubicBezTo>
                      <a:cubicBezTo>
                        <a:pt x="234" y="1471"/>
                        <a:pt x="234" y="1462"/>
                        <a:pt x="234" y="1453"/>
                      </a:cubicBezTo>
                      <a:cubicBezTo>
                        <a:pt x="294" y="1453"/>
                        <a:pt x="353" y="1453"/>
                        <a:pt x="413" y="1453"/>
                      </a:cubicBezTo>
                      <a:cubicBezTo>
                        <a:pt x="413" y="1462"/>
                        <a:pt x="413" y="1471"/>
                        <a:pt x="413" y="1480"/>
                      </a:cubicBezTo>
                      <a:cubicBezTo>
                        <a:pt x="413" y="1492"/>
                        <a:pt x="419" y="1501"/>
                        <a:pt x="430" y="1505"/>
                      </a:cubicBezTo>
                      <a:cubicBezTo>
                        <a:pt x="446" y="1512"/>
                        <a:pt x="463" y="1500"/>
                        <a:pt x="464" y="1482"/>
                      </a:cubicBezTo>
                      <a:cubicBezTo>
                        <a:pt x="464" y="1472"/>
                        <a:pt x="464" y="1463"/>
                        <a:pt x="464" y="1453"/>
                      </a:cubicBezTo>
                      <a:cubicBezTo>
                        <a:pt x="473" y="1453"/>
                        <a:pt x="481" y="1453"/>
                        <a:pt x="490" y="1453"/>
                      </a:cubicBezTo>
                      <a:cubicBezTo>
                        <a:pt x="490" y="1421"/>
                        <a:pt x="491" y="1391"/>
                        <a:pt x="490" y="1360"/>
                      </a:cubicBezTo>
                      <a:close/>
                      <a:moveTo>
                        <a:pt x="1468" y="305"/>
                      </a:moveTo>
                      <a:cubicBezTo>
                        <a:pt x="1465" y="281"/>
                        <a:pt x="1462" y="258"/>
                        <a:pt x="1458" y="234"/>
                      </a:cubicBezTo>
                      <a:cubicBezTo>
                        <a:pt x="1456" y="220"/>
                        <a:pt x="1452" y="217"/>
                        <a:pt x="1439" y="217"/>
                      </a:cubicBezTo>
                      <a:cubicBezTo>
                        <a:pt x="1404" y="217"/>
                        <a:pt x="1368" y="217"/>
                        <a:pt x="1333" y="217"/>
                      </a:cubicBezTo>
                      <a:cubicBezTo>
                        <a:pt x="1312" y="217"/>
                        <a:pt x="1292" y="217"/>
                        <a:pt x="1271" y="217"/>
                      </a:cubicBezTo>
                      <a:cubicBezTo>
                        <a:pt x="1259" y="217"/>
                        <a:pt x="1255" y="221"/>
                        <a:pt x="1253" y="231"/>
                      </a:cubicBezTo>
                      <a:cubicBezTo>
                        <a:pt x="1250" y="255"/>
                        <a:pt x="1246" y="279"/>
                        <a:pt x="1243" y="303"/>
                      </a:cubicBezTo>
                      <a:cubicBezTo>
                        <a:pt x="1242" y="315"/>
                        <a:pt x="1245" y="319"/>
                        <a:pt x="1257" y="319"/>
                      </a:cubicBezTo>
                      <a:cubicBezTo>
                        <a:pt x="1290" y="319"/>
                        <a:pt x="1322" y="319"/>
                        <a:pt x="1355" y="319"/>
                      </a:cubicBezTo>
                      <a:cubicBezTo>
                        <a:pt x="1389" y="319"/>
                        <a:pt x="1422" y="319"/>
                        <a:pt x="1455" y="319"/>
                      </a:cubicBezTo>
                      <a:cubicBezTo>
                        <a:pt x="1465" y="319"/>
                        <a:pt x="1469" y="314"/>
                        <a:pt x="1468" y="305"/>
                      </a:cubicBezTo>
                      <a:close/>
                      <a:moveTo>
                        <a:pt x="1301" y="200"/>
                      </a:moveTo>
                      <a:cubicBezTo>
                        <a:pt x="1319" y="200"/>
                        <a:pt x="1337" y="200"/>
                        <a:pt x="1356" y="200"/>
                      </a:cubicBezTo>
                      <a:cubicBezTo>
                        <a:pt x="1374" y="200"/>
                        <a:pt x="1393" y="200"/>
                        <a:pt x="1411" y="200"/>
                      </a:cubicBezTo>
                      <a:cubicBezTo>
                        <a:pt x="1417" y="200"/>
                        <a:pt x="1419" y="198"/>
                        <a:pt x="1420" y="193"/>
                      </a:cubicBezTo>
                      <a:cubicBezTo>
                        <a:pt x="1420" y="188"/>
                        <a:pt x="1417" y="185"/>
                        <a:pt x="1412" y="185"/>
                      </a:cubicBezTo>
                      <a:cubicBezTo>
                        <a:pt x="1411" y="185"/>
                        <a:pt x="1410" y="185"/>
                        <a:pt x="1410" y="185"/>
                      </a:cubicBezTo>
                      <a:cubicBezTo>
                        <a:pt x="1374" y="185"/>
                        <a:pt x="1337" y="185"/>
                        <a:pt x="1301" y="185"/>
                      </a:cubicBezTo>
                      <a:cubicBezTo>
                        <a:pt x="1294" y="185"/>
                        <a:pt x="1291" y="187"/>
                        <a:pt x="1291" y="192"/>
                      </a:cubicBezTo>
                      <a:cubicBezTo>
                        <a:pt x="1291" y="198"/>
                        <a:pt x="1294" y="200"/>
                        <a:pt x="1301" y="200"/>
                      </a:cubicBezTo>
                      <a:close/>
                      <a:moveTo>
                        <a:pt x="1262" y="366"/>
                      </a:moveTo>
                      <a:cubicBezTo>
                        <a:pt x="1252" y="366"/>
                        <a:pt x="1243" y="374"/>
                        <a:pt x="1243" y="384"/>
                      </a:cubicBezTo>
                      <a:cubicBezTo>
                        <a:pt x="1242" y="395"/>
                        <a:pt x="1251" y="403"/>
                        <a:pt x="1261" y="403"/>
                      </a:cubicBezTo>
                      <a:cubicBezTo>
                        <a:pt x="1272" y="403"/>
                        <a:pt x="1280" y="395"/>
                        <a:pt x="1280" y="385"/>
                      </a:cubicBezTo>
                      <a:cubicBezTo>
                        <a:pt x="1280" y="375"/>
                        <a:pt x="1272" y="367"/>
                        <a:pt x="1262" y="366"/>
                      </a:cubicBezTo>
                      <a:close/>
                      <a:moveTo>
                        <a:pt x="1564" y="533"/>
                      </a:moveTo>
                      <a:cubicBezTo>
                        <a:pt x="1454" y="643"/>
                        <a:pt x="1279" y="648"/>
                        <a:pt x="1163" y="548"/>
                      </a:cubicBezTo>
                      <a:cubicBezTo>
                        <a:pt x="959" y="752"/>
                        <a:pt x="959" y="752"/>
                        <a:pt x="959" y="752"/>
                      </a:cubicBezTo>
                      <a:cubicBezTo>
                        <a:pt x="955" y="756"/>
                        <a:pt x="949" y="758"/>
                        <a:pt x="944" y="758"/>
                      </a:cubicBezTo>
                      <a:cubicBezTo>
                        <a:pt x="938" y="758"/>
                        <a:pt x="933" y="756"/>
                        <a:pt x="928" y="752"/>
                      </a:cubicBezTo>
                      <a:cubicBezTo>
                        <a:pt x="905" y="729"/>
                        <a:pt x="875" y="716"/>
                        <a:pt x="842" y="716"/>
                      </a:cubicBezTo>
                      <a:cubicBezTo>
                        <a:pt x="830" y="716"/>
                        <a:pt x="820" y="706"/>
                        <a:pt x="820" y="694"/>
                      </a:cubicBezTo>
                      <a:cubicBezTo>
                        <a:pt x="820" y="682"/>
                        <a:pt x="830" y="672"/>
                        <a:pt x="842" y="672"/>
                      </a:cubicBezTo>
                      <a:cubicBezTo>
                        <a:pt x="879" y="672"/>
                        <a:pt x="914" y="684"/>
                        <a:pt x="943" y="706"/>
                      </a:cubicBezTo>
                      <a:cubicBezTo>
                        <a:pt x="1132" y="517"/>
                        <a:pt x="1132" y="517"/>
                        <a:pt x="1132" y="517"/>
                      </a:cubicBezTo>
                      <a:cubicBezTo>
                        <a:pt x="1031" y="401"/>
                        <a:pt x="1036" y="225"/>
                        <a:pt x="1146" y="115"/>
                      </a:cubicBezTo>
                      <a:cubicBezTo>
                        <a:pt x="1262" y="0"/>
                        <a:pt x="1449" y="0"/>
                        <a:pt x="1564" y="115"/>
                      </a:cubicBezTo>
                      <a:cubicBezTo>
                        <a:pt x="1679" y="230"/>
                        <a:pt x="1679" y="417"/>
                        <a:pt x="1564" y="533"/>
                      </a:cubicBezTo>
                      <a:close/>
                      <a:moveTo>
                        <a:pt x="1492" y="445"/>
                      </a:moveTo>
                      <a:cubicBezTo>
                        <a:pt x="1492" y="399"/>
                        <a:pt x="1492" y="353"/>
                        <a:pt x="1492" y="307"/>
                      </a:cubicBezTo>
                      <a:cubicBezTo>
                        <a:pt x="1492" y="306"/>
                        <a:pt x="1492" y="306"/>
                        <a:pt x="1492" y="305"/>
                      </a:cubicBezTo>
                      <a:cubicBezTo>
                        <a:pt x="1487" y="275"/>
                        <a:pt x="1483" y="245"/>
                        <a:pt x="1480" y="215"/>
                      </a:cubicBezTo>
                      <a:cubicBezTo>
                        <a:pt x="1478" y="199"/>
                        <a:pt x="1471" y="187"/>
                        <a:pt x="1456" y="180"/>
                      </a:cubicBezTo>
                      <a:cubicBezTo>
                        <a:pt x="1450" y="177"/>
                        <a:pt x="1444" y="174"/>
                        <a:pt x="1437" y="172"/>
                      </a:cubicBezTo>
                      <a:cubicBezTo>
                        <a:pt x="1391" y="158"/>
                        <a:pt x="1345" y="155"/>
                        <a:pt x="1298" y="166"/>
                      </a:cubicBezTo>
                      <a:cubicBezTo>
                        <a:pt x="1283" y="169"/>
                        <a:pt x="1268" y="173"/>
                        <a:pt x="1253" y="180"/>
                      </a:cubicBezTo>
                      <a:cubicBezTo>
                        <a:pt x="1241" y="187"/>
                        <a:pt x="1234" y="196"/>
                        <a:pt x="1232" y="210"/>
                      </a:cubicBezTo>
                      <a:cubicBezTo>
                        <a:pt x="1229" y="231"/>
                        <a:pt x="1226" y="251"/>
                        <a:pt x="1224" y="271"/>
                      </a:cubicBezTo>
                      <a:cubicBezTo>
                        <a:pt x="1222" y="285"/>
                        <a:pt x="1219" y="299"/>
                        <a:pt x="1219" y="312"/>
                      </a:cubicBezTo>
                      <a:cubicBezTo>
                        <a:pt x="1219" y="355"/>
                        <a:pt x="1219" y="398"/>
                        <a:pt x="1219" y="441"/>
                      </a:cubicBezTo>
                      <a:cubicBezTo>
                        <a:pt x="1219" y="443"/>
                        <a:pt x="1219" y="444"/>
                        <a:pt x="1219" y="448"/>
                      </a:cubicBezTo>
                      <a:cubicBezTo>
                        <a:pt x="1227" y="448"/>
                        <a:pt x="1234" y="448"/>
                        <a:pt x="1242" y="448"/>
                      </a:cubicBezTo>
                      <a:cubicBezTo>
                        <a:pt x="1242" y="456"/>
                        <a:pt x="1242" y="464"/>
                        <a:pt x="1242" y="472"/>
                      </a:cubicBezTo>
                      <a:cubicBezTo>
                        <a:pt x="1243" y="480"/>
                        <a:pt x="1248" y="487"/>
                        <a:pt x="1255" y="487"/>
                      </a:cubicBezTo>
                      <a:cubicBezTo>
                        <a:pt x="1271" y="490"/>
                        <a:pt x="1281" y="483"/>
                        <a:pt x="1281" y="467"/>
                      </a:cubicBezTo>
                      <a:cubicBezTo>
                        <a:pt x="1281" y="461"/>
                        <a:pt x="1281" y="454"/>
                        <a:pt x="1281" y="448"/>
                      </a:cubicBezTo>
                      <a:cubicBezTo>
                        <a:pt x="1331" y="448"/>
                        <a:pt x="1380" y="448"/>
                        <a:pt x="1430" y="448"/>
                      </a:cubicBezTo>
                      <a:cubicBezTo>
                        <a:pt x="1430" y="456"/>
                        <a:pt x="1430" y="464"/>
                        <a:pt x="1430" y="472"/>
                      </a:cubicBezTo>
                      <a:cubicBezTo>
                        <a:pt x="1431" y="480"/>
                        <a:pt x="1438" y="487"/>
                        <a:pt x="1444" y="488"/>
                      </a:cubicBezTo>
                      <a:cubicBezTo>
                        <a:pt x="1455" y="490"/>
                        <a:pt x="1463" y="486"/>
                        <a:pt x="1467" y="478"/>
                      </a:cubicBezTo>
                      <a:cubicBezTo>
                        <a:pt x="1468" y="474"/>
                        <a:pt x="1469" y="470"/>
                        <a:pt x="1469" y="466"/>
                      </a:cubicBezTo>
                      <a:cubicBezTo>
                        <a:pt x="1469" y="460"/>
                        <a:pt x="1469" y="454"/>
                        <a:pt x="1469" y="447"/>
                      </a:cubicBezTo>
                      <a:cubicBezTo>
                        <a:pt x="1473" y="447"/>
                        <a:pt x="1477" y="447"/>
                        <a:pt x="1480" y="447"/>
                      </a:cubicBezTo>
                      <a:cubicBezTo>
                        <a:pt x="1484" y="447"/>
                        <a:pt x="1487" y="447"/>
                        <a:pt x="1491" y="447"/>
                      </a:cubicBezTo>
                      <a:cubicBezTo>
                        <a:pt x="1492" y="446"/>
                        <a:pt x="1492" y="446"/>
                        <a:pt x="1492" y="445"/>
                      </a:cubicBezTo>
                      <a:close/>
                      <a:moveTo>
                        <a:pt x="1450" y="366"/>
                      </a:moveTo>
                      <a:cubicBezTo>
                        <a:pt x="1439" y="366"/>
                        <a:pt x="1431" y="374"/>
                        <a:pt x="1431" y="385"/>
                      </a:cubicBezTo>
                      <a:cubicBezTo>
                        <a:pt x="1431" y="395"/>
                        <a:pt x="1439" y="403"/>
                        <a:pt x="1449" y="403"/>
                      </a:cubicBezTo>
                      <a:cubicBezTo>
                        <a:pt x="1460" y="403"/>
                        <a:pt x="1468" y="395"/>
                        <a:pt x="1468" y="385"/>
                      </a:cubicBezTo>
                      <a:cubicBezTo>
                        <a:pt x="1468" y="375"/>
                        <a:pt x="1460" y="366"/>
                        <a:pt x="1450" y="366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59" name="Freeform 6">
                  <a:extLst>
                    <a:ext uri="{FF2B5EF4-FFF2-40B4-BE49-F238E27FC236}">
                      <a16:creationId xmlns="" xmlns:a16="http://schemas.microsoft.com/office/drawing/2014/main" id="{16949D46-329A-464F-A64C-81C5BCABA5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65" y="579"/>
                  <a:ext cx="3154" cy="3158"/>
                </a:xfrm>
                <a:custGeom>
                  <a:avLst/>
                  <a:gdLst>
                    <a:gd name="T0" fmla="*/ 548 w 1684"/>
                    <a:gd name="T1" fmla="*/ 517 h 1684"/>
                    <a:gd name="T2" fmla="*/ 115 w 1684"/>
                    <a:gd name="T3" fmla="*/ 115 h 1684"/>
                    <a:gd name="T4" fmla="*/ 517 w 1684"/>
                    <a:gd name="T5" fmla="*/ 548 h 1684"/>
                    <a:gd name="T6" fmla="*/ 676 w 1684"/>
                    <a:gd name="T7" fmla="*/ 842 h 1684"/>
                    <a:gd name="T8" fmla="*/ 720 w 1684"/>
                    <a:gd name="T9" fmla="*/ 842 h 1684"/>
                    <a:gd name="T10" fmla="*/ 756 w 1684"/>
                    <a:gd name="T11" fmla="*/ 725 h 1684"/>
                    <a:gd name="T12" fmla="*/ 479 w 1684"/>
                    <a:gd name="T13" fmla="*/ 319 h 1684"/>
                    <a:gd name="T14" fmla="*/ 253 w 1684"/>
                    <a:gd name="T15" fmla="*/ 437 h 1684"/>
                    <a:gd name="T16" fmla="*/ 151 w 1684"/>
                    <a:gd name="T17" fmla="*/ 390 h 1684"/>
                    <a:gd name="T18" fmla="*/ 155 w 1684"/>
                    <a:gd name="T19" fmla="*/ 355 h 1684"/>
                    <a:gd name="T20" fmla="*/ 216 w 1684"/>
                    <a:gd name="T21" fmla="*/ 373 h 1684"/>
                    <a:gd name="T22" fmla="*/ 293 w 1684"/>
                    <a:gd name="T23" fmla="*/ 336 h 1684"/>
                    <a:gd name="T24" fmla="*/ 157 w 1684"/>
                    <a:gd name="T25" fmla="*/ 257 h 1684"/>
                    <a:gd name="T26" fmla="*/ 198 w 1684"/>
                    <a:gd name="T27" fmla="*/ 239 h 1684"/>
                    <a:gd name="T28" fmla="*/ 379 w 1684"/>
                    <a:gd name="T29" fmla="*/ 291 h 1684"/>
                    <a:gd name="T30" fmla="*/ 510 w 1684"/>
                    <a:gd name="T31" fmla="*/ 246 h 1684"/>
                    <a:gd name="T32" fmla="*/ 1418 w 1684"/>
                    <a:gd name="T33" fmla="*/ 1489 h 1684"/>
                    <a:gd name="T34" fmla="*/ 1313 w 1684"/>
                    <a:gd name="T35" fmla="*/ 1479 h 1684"/>
                    <a:gd name="T36" fmla="*/ 1418 w 1684"/>
                    <a:gd name="T37" fmla="*/ 1489 h 1684"/>
                    <a:gd name="T38" fmla="*/ 1167 w 1684"/>
                    <a:gd name="T39" fmla="*/ 1136 h 1684"/>
                    <a:gd name="T40" fmla="*/ 1008 w 1684"/>
                    <a:gd name="T41" fmla="*/ 842 h 1684"/>
                    <a:gd name="T42" fmla="*/ 964 w 1684"/>
                    <a:gd name="T43" fmla="*/ 842 h 1684"/>
                    <a:gd name="T44" fmla="*/ 928 w 1684"/>
                    <a:gd name="T45" fmla="*/ 959 h 1684"/>
                    <a:gd name="T46" fmla="*/ 1151 w 1684"/>
                    <a:gd name="T47" fmla="*/ 1569 h 1684"/>
                    <a:gd name="T48" fmla="*/ 1569 w 1684"/>
                    <a:gd name="T49" fmla="*/ 1151 h 1684"/>
                    <a:gd name="T50" fmla="*/ 1451 w 1684"/>
                    <a:gd name="T51" fmla="*/ 1436 h 1684"/>
                    <a:gd name="T52" fmla="*/ 1418 w 1684"/>
                    <a:gd name="T53" fmla="*/ 1461 h 1684"/>
                    <a:gd name="T54" fmla="*/ 1456 w 1684"/>
                    <a:gd name="T55" fmla="*/ 1530 h 1684"/>
                    <a:gd name="T56" fmla="*/ 1425 w 1684"/>
                    <a:gd name="T57" fmla="*/ 1501 h 1684"/>
                    <a:gd name="T58" fmla="*/ 1300 w 1684"/>
                    <a:gd name="T59" fmla="*/ 1500 h 1684"/>
                    <a:gd name="T60" fmla="*/ 1272 w 1684"/>
                    <a:gd name="T61" fmla="*/ 1529 h 1684"/>
                    <a:gd name="T62" fmla="*/ 1261 w 1684"/>
                    <a:gd name="T63" fmla="*/ 1521 h 1684"/>
                    <a:gd name="T64" fmla="*/ 1282 w 1684"/>
                    <a:gd name="T65" fmla="*/ 1454 h 1684"/>
                    <a:gd name="T66" fmla="*/ 1264 w 1684"/>
                    <a:gd name="T67" fmla="*/ 1429 h 1684"/>
                    <a:gd name="T68" fmla="*/ 1254 w 1684"/>
                    <a:gd name="T69" fmla="*/ 1233 h 1684"/>
                    <a:gd name="T70" fmla="*/ 1317 w 1684"/>
                    <a:gd name="T71" fmla="*/ 1194 h 1684"/>
                    <a:gd name="T72" fmla="*/ 1456 w 1684"/>
                    <a:gd name="T73" fmla="*/ 1216 h 1684"/>
                    <a:gd name="T74" fmla="*/ 1466 w 1684"/>
                    <a:gd name="T75" fmla="*/ 1409 h 1684"/>
                    <a:gd name="T76" fmla="*/ 1407 w 1684"/>
                    <a:gd name="T77" fmla="*/ 1471 h 1684"/>
                    <a:gd name="T78" fmla="*/ 1326 w 1684"/>
                    <a:gd name="T79" fmla="*/ 1460 h 1684"/>
                    <a:gd name="T80" fmla="*/ 1407 w 1684"/>
                    <a:gd name="T81" fmla="*/ 1471 h 1684"/>
                    <a:gd name="T82" fmla="*/ 1360 w 1684"/>
                    <a:gd name="T83" fmla="*/ 1215 h 1684"/>
                    <a:gd name="T84" fmla="*/ 1360 w 1684"/>
                    <a:gd name="T85" fmla="*/ 1252 h 1684"/>
                    <a:gd name="T86" fmla="*/ 1276 w 1684"/>
                    <a:gd name="T87" fmla="*/ 1316 h 1684"/>
                    <a:gd name="T88" fmla="*/ 1314 w 1684"/>
                    <a:gd name="T89" fmla="*/ 1258 h 1684"/>
                    <a:gd name="T90" fmla="*/ 1338 w 1684"/>
                    <a:gd name="T91" fmla="*/ 1315 h 1684"/>
                    <a:gd name="T92" fmla="*/ 1296 w 1684"/>
                    <a:gd name="T93" fmla="*/ 1336 h 1684"/>
                    <a:gd name="T94" fmla="*/ 1443 w 1684"/>
                    <a:gd name="T95" fmla="*/ 1435 h 1684"/>
                    <a:gd name="T96" fmla="*/ 1411 w 1684"/>
                    <a:gd name="T97" fmla="*/ 1450 h 1684"/>
                    <a:gd name="T98" fmla="*/ 1286 w 1684"/>
                    <a:gd name="T99" fmla="*/ 1445 h 1684"/>
                    <a:gd name="T100" fmla="*/ 1288 w 1684"/>
                    <a:gd name="T101" fmla="*/ 1430 h 1684"/>
                    <a:gd name="T102" fmla="*/ 1432 w 1684"/>
                    <a:gd name="T103" fmla="*/ 1430 h 1684"/>
                    <a:gd name="T104" fmla="*/ 1443 w 1684"/>
                    <a:gd name="T105" fmla="*/ 1298 h 1684"/>
                    <a:gd name="T106" fmla="*/ 1426 w 1684"/>
                    <a:gd name="T107" fmla="*/ 1336 h 1684"/>
                    <a:gd name="T108" fmla="*/ 1382 w 1684"/>
                    <a:gd name="T109" fmla="*/ 1318 h 1684"/>
                    <a:gd name="T110" fmla="*/ 1401 w 1684"/>
                    <a:gd name="T111" fmla="*/ 1258 h 1684"/>
                    <a:gd name="T112" fmla="*/ 1443 w 1684"/>
                    <a:gd name="T113" fmla="*/ 1278 h 1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84" h="1684">
                      <a:moveTo>
                        <a:pt x="756" y="725"/>
                      </a:moveTo>
                      <a:cubicBezTo>
                        <a:pt x="548" y="517"/>
                        <a:pt x="548" y="517"/>
                        <a:pt x="548" y="517"/>
                      </a:cubicBezTo>
                      <a:cubicBezTo>
                        <a:pt x="648" y="401"/>
                        <a:pt x="643" y="225"/>
                        <a:pt x="533" y="115"/>
                      </a:cubicBezTo>
                      <a:cubicBezTo>
                        <a:pt x="418" y="0"/>
                        <a:pt x="231" y="0"/>
                        <a:pt x="115" y="115"/>
                      </a:cubicBezTo>
                      <a:cubicBezTo>
                        <a:pt x="0" y="231"/>
                        <a:pt x="0" y="418"/>
                        <a:pt x="115" y="533"/>
                      </a:cubicBezTo>
                      <a:cubicBezTo>
                        <a:pt x="225" y="643"/>
                        <a:pt x="401" y="648"/>
                        <a:pt x="517" y="548"/>
                      </a:cubicBezTo>
                      <a:cubicBezTo>
                        <a:pt x="710" y="741"/>
                        <a:pt x="710" y="741"/>
                        <a:pt x="710" y="741"/>
                      </a:cubicBezTo>
                      <a:cubicBezTo>
                        <a:pt x="688" y="770"/>
                        <a:pt x="676" y="805"/>
                        <a:pt x="676" y="842"/>
                      </a:cubicBezTo>
                      <a:cubicBezTo>
                        <a:pt x="676" y="854"/>
                        <a:pt x="686" y="864"/>
                        <a:pt x="698" y="864"/>
                      </a:cubicBezTo>
                      <a:cubicBezTo>
                        <a:pt x="710" y="864"/>
                        <a:pt x="720" y="854"/>
                        <a:pt x="720" y="842"/>
                      </a:cubicBezTo>
                      <a:cubicBezTo>
                        <a:pt x="720" y="809"/>
                        <a:pt x="733" y="779"/>
                        <a:pt x="756" y="756"/>
                      </a:cubicBezTo>
                      <a:cubicBezTo>
                        <a:pt x="764" y="747"/>
                        <a:pt x="764" y="733"/>
                        <a:pt x="756" y="725"/>
                      </a:cubicBezTo>
                      <a:close/>
                      <a:moveTo>
                        <a:pt x="510" y="300"/>
                      </a:moveTo>
                      <a:cubicBezTo>
                        <a:pt x="501" y="308"/>
                        <a:pt x="490" y="313"/>
                        <a:pt x="479" y="319"/>
                      </a:cubicBezTo>
                      <a:cubicBezTo>
                        <a:pt x="436" y="341"/>
                        <a:pt x="393" y="363"/>
                        <a:pt x="350" y="386"/>
                      </a:cubicBezTo>
                      <a:cubicBezTo>
                        <a:pt x="318" y="403"/>
                        <a:pt x="285" y="420"/>
                        <a:pt x="253" y="437"/>
                      </a:cubicBezTo>
                      <a:cubicBezTo>
                        <a:pt x="240" y="444"/>
                        <a:pt x="229" y="443"/>
                        <a:pt x="216" y="435"/>
                      </a:cubicBezTo>
                      <a:cubicBezTo>
                        <a:pt x="195" y="420"/>
                        <a:pt x="173" y="405"/>
                        <a:pt x="151" y="390"/>
                      </a:cubicBezTo>
                      <a:cubicBezTo>
                        <a:pt x="143" y="384"/>
                        <a:pt x="135" y="378"/>
                        <a:pt x="126" y="371"/>
                      </a:cubicBezTo>
                      <a:cubicBezTo>
                        <a:pt x="136" y="366"/>
                        <a:pt x="145" y="360"/>
                        <a:pt x="155" y="355"/>
                      </a:cubicBezTo>
                      <a:cubicBezTo>
                        <a:pt x="156" y="355"/>
                        <a:pt x="158" y="355"/>
                        <a:pt x="159" y="355"/>
                      </a:cubicBezTo>
                      <a:cubicBezTo>
                        <a:pt x="178" y="361"/>
                        <a:pt x="197" y="367"/>
                        <a:pt x="216" y="373"/>
                      </a:cubicBezTo>
                      <a:cubicBezTo>
                        <a:pt x="218" y="373"/>
                        <a:pt x="220" y="373"/>
                        <a:pt x="222" y="372"/>
                      </a:cubicBezTo>
                      <a:cubicBezTo>
                        <a:pt x="246" y="360"/>
                        <a:pt x="269" y="348"/>
                        <a:pt x="293" y="336"/>
                      </a:cubicBezTo>
                      <a:cubicBezTo>
                        <a:pt x="293" y="336"/>
                        <a:pt x="294" y="335"/>
                        <a:pt x="294" y="335"/>
                      </a:cubicBezTo>
                      <a:cubicBezTo>
                        <a:pt x="249" y="309"/>
                        <a:pt x="203" y="283"/>
                        <a:pt x="157" y="257"/>
                      </a:cubicBezTo>
                      <a:cubicBezTo>
                        <a:pt x="169" y="251"/>
                        <a:pt x="181" y="245"/>
                        <a:pt x="193" y="238"/>
                      </a:cubicBezTo>
                      <a:cubicBezTo>
                        <a:pt x="194" y="238"/>
                        <a:pt x="196" y="239"/>
                        <a:pt x="198" y="239"/>
                      </a:cubicBezTo>
                      <a:cubicBezTo>
                        <a:pt x="254" y="257"/>
                        <a:pt x="311" y="274"/>
                        <a:pt x="368" y="292"/>
                      </a:cubicBezTo>
                      <a:cubicBezTo>
                        <a:pt x="372" y="294"/>
                        <a:pt x="375" y="293"/>
                        <a:pt x="379" y="291"/>
                      </a:cubicBezTo>
                      <a:cubicBezTo>
                        <a:pt x="409" y="276"/>
                        <a:pt x="438" y="260"/>
                        <a:pt x="468" y="244"/>
                      </a:cubicBezTo>
                      <a:cubicBezTo>
                        <a:pt x="482" y="237"/>
                        <a:pt x="496" y="236"/>
                        <a:pt x="510" y="246"/>
                      </a:cubicBezTo>
                      <a:cubicBezTo>
                        <a:pt x="527" y="259"/>
                        <a:pt x="527" y="284"/>
                        <a:pt x="510" y="300"/>
                      </a:cubicBezTo>
                      <a:close/>
                      <a:moveTo>
                        <a:pt x="1418" y="1489"/>
                      </a:moveTo>
                      <a:cubicBezTo>
                        <a:pt x="1379" y="1489"/>
                        <a:pt x="1340" y="1489"/>
                        <a:pt x="1299" y="1489"/>
                      </a:cubicBezTo>
                      <a:cubicBezTo>
                        <a:pt x="1302" y="1481"/>
                        <a:pt x="1306" y="1478"/>
                        <a:pt x="1313" y="1479"/>
                      </a:cubicBezTo>
                      <a:cubicBezTo>
                        <a:pt x="1344" y="1479"/>
                        <a:pt x="1374" y="1479"/>
                        <a:pt x="1404" y="1478"/>
                      </a:cubicBezTo>
                      <a:cubicBezTo>
                        <a:pt x="1412" y="1478"/>
                        <a:pt x="1416" y="1481"/>
                        <a:pt x="1418" y="1489"/>
                      </a:cubicBezTo>
                      <a:close/>
                      <a:moveTo>
                        <a:pt x="1569" y="1151"/>
                      </a:moveTo>
                      <a:cubicBezTo>
                        <a:pt x="1459" y="1041"/>
                        <a:pt x="1283" y="1036"/>
                        <a:pt x="1167" y="1136"/>
                      </a:cubicBezTo>
                      <a:cubicBezTo>
                        <a:pt x="974" y="943"/>
                        <a:pt x="974" y="943"/>
                        <a:pt x="974" y="943"/>
                      </a:cubicBezTo>
                      <a:cubicBezTo>
                        <a:pt x="996" y="914"/>
                        <a:pt x="1008" y="879"/>
                        <a:pt x="1008" y="842"/>
                      </a:cubicBezTo>
                      <a:cubicBezTo>
                        <a:pt x="1008" y="830"/>
                        <a:pt x="998" y="820"/>
                        <a:pt x="986" y="820"/>
                      </a:cubicBezTo>
                      <a:cubicBezTo>
                        <a:pt x="974" y="820"/>
                        <a:pt x="964" y="830"/>
                        <a:pt x="964" y="842"/>
                      </a:cubicBezTo>
                      <a:cubicBezTo>
                        <a:pt x="964" y="875"/>
                        <a:pt x="951" y="905"/>
                        <a:pt x="928" y="928"/>
                      </a:cubicBezTo>
                      <a:cubicBezTo>
                        <a:pt x="920" y="937"/>
                        <a:pt x="920" y="951"/>
                        <a:pt x="928" y="959"/>
                      </a:cubicBezTo>
                      <a:cubicBezTo>
                        <a:pt x="1136" y="1167"/>
                        <a:pt x="1136" y="1167"/>
                        <a:pt x="1136" y="1167"/>
                      </a:cubicBezTo>
                      <a:cubicBezTo>
                        <a:pt x="1036" y="1283"/>
                        <a:pt x="1041" y="1459"/>
                        <a:pt x="1151" y="1569"/>
                      </a:cubicBezTo>
                      <a:cubicBezTo>
                        <a:pt x="1266" y="1684"/>
                        <a:pt x="1453" y="1684"/>
                        <a:pt x="1569" y="1569"/>
                      </a:cubicBezTo>
                      <a:cubicBezTo>
                        <a:pt x="1684" y="1453"/>
                        <a:pt x="1684" y="1266"/>
                        <a:pt x="1569" y="1151"/>
                      </a:cubicBezTo>
                      <a:close/>
                      <a:moveTo>
                        <a:pt x="1456" y="1429"/>
                      </a:moveTo>
                      <a:cubicBezTo>
                        <a:pt x="1453" y="1430"/>
                        <a:pt x="1451" y="1434"/>
                        <a:pt x="1451" y="1436"/>
                      </a:cubicBezTo>
                      <a:cubicBezTo>
                        <a:pt x="1451" y="1448"/>
                        <a:pt x="1445" y="1452"/>
                        <a:pt x="1435" y="1455"/>
                      </a:cubicBezTo>
                      <a:cubicBezTo>
                        <a:pt x="1430" y="1457"/>
                        <a:pt x="1425" y="1459"/>
                        <a:pt x="1418" y="1461"/>
                      </a:cubicBezTo>
                      <a:cubicBezTo>
                        <a:pt x="1431" y="1481"/>
                        <a:pt x="1443" y="1500"/>
                        <a:pt x="1456" y="1519"/>
                      </a:cubicBezTo>
                      <a:cubicBezTo>
                        <a:pt x="1459" y="1524"/>
                        <a:pt x="1462" y="1528"/>
                        <a:pt x="1456" y="1530"/>
                      </a:cubicBezTo>
                      <a:cubicBezTo>
                        <a:pt x="1451" y="1532"/>
                        <a:pt x="1447" y="1530"/>
                        <a:pt x="1445" y="1527"/>
                      </a:cubicBezTo>
                      <a:cubicBezTo>
                        <a:pt x="1437" y="1515"/>
                        <a:pt x="1427" y="1503"/>
                        <a:pt x="1425" y="1501"/>
                      </a:cubicBezTo>
                      <a:cubicBezTo>
                        <a:pt x="1421" y="1498"/>
                        <a:pt x="1404" y="1499"/>
                        <a:pt x="1391" y="1499"/>
                      </a:cubicBezTo>
                      <a:cubicBezTo>
                        <a:pt x="1362" y="1499"/>
                        <a:pt x="1331" y="1499"/>
                        <a:pt x="1300" y="1500"/>
                      </a:cubicBezTo>
                      <a:cubicBezTo>
                        <a:pt x="1296" y="1500"/>
                        <a:pt x="1290" y="1504"/>
                        <a:pt x="1287" y="1507"/>
                      </a:cubicBezTo>
                      <a:cubicBezTo>
                        <a:pt x="1281" y="1514"/>
                        <a:pt x="1278" y="1522"/>
                        <a:pt x="1272" y="1529"/>
                      </a:cubicBezTo>
                      <a:cubicBezTo>
                        <a:pt x="1269" y="1531"/>
                        <a:pt x="1264" y="1530"/>
                        <a:pt x="1263" y="1529"/>
                      </a:cubicBezTo>
                      <a:cubicBezTo>
                        <a:pt x="1261" y="1528"/>
                        <a:pt x="1259" y="1524"/>
                        <a:pt x="1261" y="1521"/>
                      </a:cubicBezTo>
                      <a:cubicBezTo>
                        <a:pt x="1300" y="1461"/>
                        <a:pt x="1300" y="1461"/>
                        <a:pt x="1300" y="1461"/>
                      </a:cubicBezTo>
                      <a:cubicBezTo>
                        <a:pt x="1293" y="1459"/>
                        <a:pt x="1288" y="1456"/>
                        <a:pt x="1282" y="1454"/>
                      </a:cubicBezTo>
                      <a:cubicBezTo>
                        <a:pt x="1274" y="1451"/>
                        <a:pt x="1268" y="1447"/>
                        <a:pt x="1269" y="1438"/>
                      </a:cubicBezTo>
                      <a:cubicBezTo>
                        <a:pt x="1269" y="1434"/>
                        <a:pt x="1266" y="1430"/>
                        <a:pt x="1264" y="1429"/>
                      </a:cubicBezTo>
                      <a:cubicBezTo>
                        <a:pt x="1257" y="1426"/>
                        <a:pt x="1255" y="1421"/>
                        <a:pt x="1255" y="1414"/>
                      </a:cubicBezTo>
                      <a:cubicBezTo>
                        <a:pt x="1255" y="1353"/>
                        <a:pt x="1255" y="1293"/>
                        <a:pt x="1254" y="1233"/>
                      </a:cubicBezTo>
                      <a:cubicBezTo>
                        <a:pt x="1254" y="1222"/>
                        <a:pt x="1260" y="1215"/>
                        <a:pt x="1269" y="1212"/>
                      </a:cubicBezTo>
                      <a:cubicBezTo>
                        <a:pt x="1284" y="1204"/>
                        <a:pt x="1300" y="1197"/>
                        <a:pt x="1317" y="1194"/>
                      </a:cubicBezTo>
                      <a:cubicBezTo>
                        <a:pt x="1356" y="1186"/>
                        <a:pt x="1396" y="1187"/>
                        <a:pt x="1434" y="1202"/>
                      </a:cubicBezTo>
                      <a:cubicBezTo>
                        <a:pt x="1442" y="1206"/>
                        <a:pt x="1451" y="1210"/>
                        <a:pt x="1456" y="1216"/>
                      </a:cubicBezTo>
                      <a:cubicBezTo>
                        <a:pt x="1461" y="1221"/>
                        <a:pt x="1465" y="1229"/>
                        <a:pt x="1465" y="1236"/>
                      </a:cubicBezTo>
                      <a:cubicBezTo>
                        <a:pt x="1466" y="1294"/>
                        <a:pt x="1466" y="1352"/>
                        <a:pt x="1466" y="1409"/>
                      </a:cubicBezTo>
                      <a:cubicBezTo>
                        <a:pt x="1466" y="1418"/>
                        <a:pt x="1465" y="1426"/>
                        <a:pt x="1456" y="1429"/>
                      </a:cubicBezTo>
                      <a:close/>
                      <a:moveTo>
                        <a:pt x="1407" y="1471"/>
                      </a:moveTo>
                      <a:cubicBezTo>
                        <a:pt x="1374" y="1471"/>
                        <a:pt x="1344" y="1471"/>
                        <a:pt x="1312" y="1471"/>
                      </a:cubicBezTo>
                      <a:cubicBezTo>
                        <a:pt x="1313" y="1463"/>
                        <a:pt x="1318" y="1460"/>
                        <a:pt x="1326" y="1460"/>
                      </a:cubicBezTo>
                      <a:cubicBezTo>
                        <a:pt x="1348" y="1460"/>
                        <a:pt x="1370" y="1460"/>
                        <a:pt x="1392" y="1460"/>
                      </a:cubicBezTo>
                      <a:cubicBezTo>
                        <a:pt x="1400" y="1460"/>
                        <a:pt x="1404" y="1463"/>
                        <a:pt x="1407" y="1471"/>
                      </a:cubicBezTo>
                      <a:close/>
                      <a:moveTo>
                        <a:pt x="1342" y="1234"/>
                      </a:moveTo>
                      <a:cubicBezTo>
                        <a:pt x="1342" y="1223"/>
                        <a:pt x="1350" y="1215"/>
                        <a:pt x="1360" y="1215"/>
                      </a:cubicBezTo>
                      <a:cubicBezTo>
                        <a:pt x="1370" y="1215"/>
                        <a:pt x="1379" y="1223"/>
                        <a:pt x="1379" y="1234"/>
                      </a:cubicBezTo>
                      <a:cubicBezTo>
                        <a:pt x="1379" y="1244"/>
                        <a:pt x="1370" y="1252"/>
                        <a:pt x="1360" y="1252"/>
                      </a:cubicBezTo>
                      <a:cubicBezTo>
                        <a:pt x="1350" y="1252"/>
                        <a:pt x="1342" y="1244"/>
                        <a:pt x="1342" y="1234"/>
                      </a:cubicBezTo>
                      <a:close/>
                      <a:moveTo>
                        <a:pt x="1276" y="1316"/>
                      </a:moveTo>
                      <a:cubicBezTo>
                        <a:pt x="1275" y="1310"/>
                        <a:pt x="1275" y="1303"/>
                        <a:pt x="1275" y="1297"/>
                      </a:cubicBezTo>
                      <a:cubicBezTo>
                        <a:pt x="1275" y="1260"/>
                        <a:pt x="1278" y="1258"/>
                        <a:pt x="1314" y="1258"/>
                      </a:cubicBezTo>
                      <a:cubicBezTo>
                        <a:pt x="1331" y="1258"/>
                        <a:pt x="1338" y="1265"/>
                        <a:pt x="1338" y="1283"/>
                      </a:cubicBezTo>
                      <a:cubicBezTo>
                        <a:pt x="1338" y="1293"/>
                        <a:pt x="1338" y="1304"/>
                        <a:pt x="1338" y="1315"/>
                      </a:cubicBezTo>
                      <a:cubicBezTo>
                        <a:pt x="1337" y="1329"/>
                        <a:pt x="1331" y="1336"/>
                        <a:pt x="1317" y="1336"/>
                      </a:cubicBezTo>
                      <a:cubicBezTo>
                        <a:pt x="1310" y="1336"/>
                        <a:pt x="1302" y="1336"/>
                        <a:pt x="1296" y="1336"/>
                      </a:cubicBezTo>
                      <a:cubicBezTo>
                        <a:pt x="1283" y="1336"/>
                        <a:pt x="1276" y="1328"/>
                        <a:pt x="1276" y="1316"/>
                      </a:cubicBezTo>
                      <a:close/>
                      <a:moveTo>
                        <a:pt x="1443" y="1435"/>
                      </a:moveTo>
                      <a:cubicBezTo>
                        <a:pt x="1444" y="1439"/>
                        <a:pt x="1439" y="1443"/>
                        <a:pt x="1436" y="1445"/>
                      </a:cubicBezTo>
                      <a:cubicBezTo>
                        <a:pt x="1427" y="1448"/>
                        <a:pt x="1419" y="1450"/>
                        <a:pt x="1411" y="1450"/>
                      </a:cubicBezTo>
                      <a:cubicBezTo>
                        <a:pt x="1377" y="1451"/>
                        <a:pt x="1344" y="1451"/>
                        <a:pt x="1310" y="1450"/>
                      </a:cubicBezTo>
                      <a:cubicBezTo>
                        <a:pt x="1302" y="1450"/>
                        <a:pt x="1293" y="1448"/>
                        <a:pt x="1286" y="1445"/>
                      </a:cubicBezTo>
                      <a:cubicBezTo>
                        <a:pt x="1283" y="1444"/>
                        <a:pt x="1277" y="1439"/>
                        <a:pt x="1278" y="1435"/>
                      </a:cubicBezTo>
                      <a:cubicBezTo>
                        <a:pt x="1279" y="1432"/>
                        <a:pt x="1284" y="1430"/>
                        <a:pt x="1288" y="1430"/>
                      </a:cubicBezTo>
                      <a:cubicBezTo>
                        <a:pt x="1312" y="1430"/>
                        <a:pt x="1336" y="1430"/>
                        <a:pt x="1360" y="1430"/>
                      </a:cubicBezTo>
                      <a:cubicBezTo>
                        <a:pt x="1384" y="1430"/>
                        <a:pt x="1408" y="1430"/>
                        <a:pt x="1432" y="1430"/>
                      </a:cubicBezTo>
                      <a:cubicBezTo>
                        <a:pt x="1436" y="1430"/>
                        <a:pt x="1442" y="1431"/>
                        <a:pt x="1443" y="1435"/>
                      </a:cubicBezTo>
                      <a:close/>
                      <a:moveTo>
                        <a:pt x="1443" y="1298"/>
                      </a:moveTo>
                      <a:cubicBezTo>
                        <a:pt x="1443" y="1305"/>
                        <a:pt x="1444" y="1312"/>
                        <a:pt x="1443" y="1318"/>
                      </a:cubicBezTo>
                      <a:cubicBezTo>
                        <a:pt x="1443" y="1328"/>
                        <a:pt x="1436" y="1335"/>
                        <a:pt x="1426" y="1336"/>
                      </a:cubicBezTo>
                      <a:cubicBezTo>
                        <a:pt x="1418" y="1336"/>
                        <a:pt x="1408" y="1336"/>
                        <a:pt x="1400" y="1336"/>
                      </a:cubicBezTo>
                      <a:cubicBezTo>
                        <a:pt x="1389" y="1335"/>
                        <a:pt x="1383" y="1328"/>
                        <a:pt x="1382" y="1318"/>
                      </a:cubicBezTo>
                      <a:cubicBezTo>
                        <a:pt x="1382" y="1304"/>
                        <a:pt x="1382" y="1291"/>
                        <a:pt x="1382" y="1278"/>
                      </a:cubicBezTo>
                      <a:cubicBezTo>
                        <a:pt x="1383" y="1266"/>
                        <a:pt x="1389" y="1259"/>
                        <a:pt x="1401" y="1258"/>
                      </a:cubicBezTo>
                      <a:cubicBezTo>
                        <a:pt x="1408" y="1258"/>
                        <a:pt x="1417" y="1258"/>
                        <a:pt x="1425" y="1258"/>
                      </a:cubicBezTo>
                      <a:cubicBezTo>
                        <a:pt x="1437" y="1259"/>
                        <a:pt x="1443" y="1266"/>
                        <a:pt x="1443" y="1278"/>
                      </a:cubicBezTo>
                      <a:cubicBezTo>
                        <a:pt x="1444" y="1285"/>
                        <a:pt x="1443" y="1292"/>
                        <a:pt x="1443" y="12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>
                    <a:buClr>
                      <a:srgbClr val="000000"/>
                    </a:buClr>
                  </a:pPr>
                  <a:endParaRPr lang="en-US" sz="1300" kern="0" dirty="0">
                    <a:solidFill>
                      <a:srgbClr val="575757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</p:grpSp>
        </p:grp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8055403" y="3232939"/>
              <a:ext cx="987928" cy="991674"/>
            </a:xfrm>
            <a:prstGeom prst="rect">
              <a:avLst/>
            </a:prstGeom>
            <a:noFill/>
            <a:ln w="9525" cap="flat" cmpd="sng" algn="ctr">
              <a:solidFill>
                <a:srgbClr val="295E7E"/>
              </a:solidFill>
              <a:prstDash val="solid"/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2E0E6"/>
                  </a:solidFill>
                </a14:hiddenFill>
              </a:ext>
            </a:extLst>
          </p:spPr>
          <p:txBody>
            <a:bodyPr wrap="square" lIns="29719" tIns="49531" rIns="29719" bIns="0" anchor="b"/>
            <a:lstStyle/>
            <a:p>
              <a:pPr marL="0" lvl="1" algn="ctr" defTabSz="914354">
                <a:spcBef>
                  <a:spcPts val="651"/>
                </a:spcBef>
                <a:spcAft>
                  <a:spcPts val="651"/>
                </a:spcAft>
                <a:buClr>
                  <a:srgbClr val="000000"/>
                </a:buClr>
              </a:pPr>
              <a:r>
                <a:rPr lang="en-US" sz="1200" kern="0" dirty="0">
                  <a:solidFill>
                    <a:srgbClr val="575757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rPr>
                <a:t>Industry 4.0</a:t>
              </a:r>
            </a:p>
          </p:txBody>
        </p:sp>
      </p:grpSp>
      <p:grpSp>
        <p:nvGrpSpPr>
          <p:cNvPr id="75" name="bcgIcons_DigitalFactory">
            <a:extLst>
              <a:ext uri="{FF2B5EF4-FFF2-40B4-BE49-F238E27FC236}">
                <a16:creationId xmlns="" xmlns:a16="http://schemas.microsoft.com/office/drawing/2014/main" id="{BF5FCD5F-FAB3-4C38-B7EE-ABFB1F5A6B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2397" y="2954972"/>
            <a:ext cx="476323" cy="476765"/>
            <a:chOff x="1682" y="0"/>
            <a:chExt cx="4316" cy="4320"/>
          </a:xfrm>
        </p:grpSpPr>
        <p:sp>
          <p:nvSpPr>
            <p:cNvPr id="78" name="AutoShape 33">
              <a:extLst>
                <a:ext uri="{FF2B5EF4-FFF2-40B4-BE49-F238E27FC236}">
                  <a16:creationId xmlns="" xmlns:a16="http://schemas.microsoft.com/office/drawing/2014/main" id="{C6F06BA7-8591-4B8F-83E6-ECF5C483CC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buClr>
                  <a:srgbClr val="000000"/>
                </a:buClr>
              </a:pPr>
              <a:endParaRPr lang="en-US" sz="14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79" name="Freeform 35">
              <a:extLst>
                <a:ext uri="{FF2B5EF4-FFF2-40B4-BE49-F238E27FC236}">
                  <a16:creationId xmlns="" xmlns:a16="http://schemas.microsoft.com/office/drawing/2014/main" id="{72E19063-F3BE-4C34-BB2A-A0F0631E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0" y="1303"/>
              <a:ext cx="3620" cy="2571"/>
            </a:xfrm>
            <a:custGeom>
              <a:avLst/>
              <a:gdLst>
                <a:gd name="T0" fmla="*/ 1910 w 1932"/>
                <a:gd name="T1" fmla="*/ 1227 h 1371"/>
                <a:gd name="T2" fmla="*/ 1834 w 1932"/>
                <a:gd name="T3" fmla="*/ 1227 h 1371"/>
                <a:gd name="T4" fmla="*/ 1834 w 1932"/>
                <a:gd name="T5" fmla="*/ 1190 h 1371"/>
                <a:gd name="T6" fmla="*/ 1812 w 1932"/>
                <a:gd name="T7" fmla="*/ 1168 h 1371"/>
                <a:gd name="T8" fmla="*/ 120 w 1932"/>
                <a:gd name="T9" fmla="*/ 1168 h 1371"/>
                <a:gd name="T10" fmla="*/ 98 w 1932"/>
                <a:gd name="T11" fmla="*/ 1190 h 1371"/>
                <a:gd name="T12" fmla="*/ 98 w 1932"/>
                <a:gd name="T13" fmla="*/ 1227 h 1371"/>
                <a:gd name="T14" fmla="*/ 22 w 1932"/>
                <a:gd name="T15" fmla="*/ 1227 h 1371"/>
                <a:gd name="T16" fmla="*/ 0 w 1932"/>
                <a:gd name="T17" fmla="*/ 1249 h 1371"/>
                <a:gd name="T18" fmla="*/ 0 w 1932"/>
                <a:gd name="T19" fmla="*/ 1349 h 1371"/>
                <a:gd name="T20" fmla="*/ 22 w 1932"/>
                <a:gd name="T21" fmla="*/ 1371 h 1371"/>
                <a:gd name="T22" fmla="*/ 1910 w 1932"/>
                <a:gd name="T23" fmla="*/ 1371 h 1371"/>
                <a:gd name="T24" fmla="*/ 1932 w 1932"/>
                <a:gd name="T25" fmla="*/ 1349 h 1371"/>
                <a:gd name="T26" fmla="*/ 1932 w 1932"/>
                <a:gd name="T27" fmla="*/ 1249 h 1371"/>
                <a:gd name="T28" fmla="*/ 1910 w 1932"/>
                <a:gd name="T29" fmla="*/ 1227 h 1371"/>
                <a:gd name="T30" fmla="*/ 1812 w 1932"/>
                <a:gd name="T31" fmla="*/ 1124 h 1371"/>
                <a:gd name="T32" fmla="*/ 1768 w 1932"/>
                <a:gd name="T33" fmla="*/ 1124 h 1371"/>
                <a:gd name="T34" fmla="*/ 1768 w 1932"/>
                <a:gd name="T35" fmla="*/ 235 h 1371"/>
                <a:gd name="T36" fmla="*/ 1282 w 1932"/>
                <a:gd name="T37" fmla="*/ 235 h 1371"/>
                <a:gd name="T38" fmla="*/ 1275 w 1932"/>
                <a:gd name="T39" fmla="*/ 234 h 1371"/>
                <a:gd name="T40" fmla="*/ 728 w 1932"/>
                <a:gd name="T41" fmla="*/ 53 h 1371"/>
                <a:gd name="T42" fmla="*/ 728 w 1932"/>
                <a:gd name="T43" fmla="*/ 211 h 1371"/>
                <a:gd name="T44" fmla="*/ 719 w 1932"/>
                <a:gd name="T45" fmla="*/ 229 h 1371"/>
                <a:gd name="T46" fmla="*/ 699 w 1932"/>
                <a:gd name="T47" fmla="*/ 232 h 1371"/>
                <a:gd name="T48" fmla="*/ 162 w 1932"/>
                <a:gd name="T49" fmla="*/ 53 h 1371"/>
                <a:gd name="T50" fmla="*/ 162 w 1932"/>
                <a:gd name="T51" fmla="*/ 1124 h 1371"/>
                <a:gd name="T52" fmla="*/ 118 w 1932"/>
                <a:gd name="T53" fmla="*/ 1124 h 1371"/>
                <a:gd name="T54" fmla="*/ 118 w 1932"/>
                <a:gd name="T55" fmla="*/ 23 h 1371"/>
                <a:gd name="T56" fmla="*/ 127 w 1932"/>
                <a:gd name="T57" fmla="*/ 5 h 1371"/>
                <a:gd name="T58" fmla="*/ 147 w 1932"/>
                <a:gd name="T59" fmla="*/ 2 h 1371"/>
                <a:gd name="T60" fmla="*/ 684 w 1932"/>
                <a:gd name="T61" fmla="*/ 181 h 1371"/>
                <a:gd name="T62" fmla="*/ 684 w 1932"/>
                <a:gd name="T63" fmla="*/ 23 h 1371"/>
                <a:gd name="T64" fmla="*/ 693 w 1932"/>
                <a:gd name="T65" fmla="*/ 5 h 1371"/>
                <a:gd name="T66" fmla="*/ 713 w 1932"/>
                <a:gd name="T67" fmla="*/ 2 h 1371"/>
                <a:gd name="T68" fmla="*/ 1286 w 1932"/>
                <a:gd name="T69" fmla="*/ 191 h 1371"/>
                <a:gd name="T70" fmla="*/ 1790 w 1932"/>
                <a:gd name="T71" fmla="*/ 191 h 1371"/>
                <a:gd name="T72" fmla="*/ 1812 w 1932"/>
                <a:gd name="T73" fmla="*/ 213 h 1371"/>
                <a:gd name="T74" fmla="*/ 1812 w 1932"/>
                <a:gd name="T75" fmla="*/ 1124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2" h="1371">
                  <a:moveTo>
                    <a:pt x="1910" y="1227"/>
                  </a:moveTo>
                  <a:cubicBezTo>
                    <a:pt x="1834" y="1227"/>
                    <a:pt x="1834" y="1227"/>
                    <a:pt x="1834" y="1227"/>
                  </a:cubicBezTo>
                  <a:cubicBezTo>
                    <a:pt x="1834" y="1190"/>
                    <a:pt x="1834" y="1190"/>
                    <a:pt x="1834" y="1190"/>
                  </a:cubicBezTo>
                  <a:cubicBezTo>
                    <a:pt x="1834" y="1178"/>
                    <a:pt x="1824" y="1168"/>
                    <a:pt x="1812" y="1168"/>
                  </a:cubicBezTo>
                  <a:cubicBezTo>
                    <a:pt x="120" y="1168"/>
                    <a:pt x="120" y="1168"/>
                    <a:pt x="120" y="1168"/>
                  </a:cubicBezTo>
                  <a:cubicBezTo>
                    <a:pt x="108" y="1168"/>
                    <a:pt x="98" y="1178"/>
                    <a:pt x="98" y="1190"/>
                  </a:cubicBezTo>
                  <a:cubicBezTo>
                    <a:pt x="98" y="1227"/>
                    <a:pt x="98" y="1227"/>
                    <a:pt x="98" y="1227"/>
                  </a:cubicBezTo>
                  <a:cubicBezTo>
                    <a:pt x="22" y="1227"/>
                    <a:pt x="22" y="1227"/>
                    <a:pt x="22" y="1227"/>
                  </a:cubicBezTo>
                  <a:cubicBezTo>
                    <a:pt x="9" y="1227"/>
                    <a:pt x="0" y="1237"/>
                    <a:pt x="0" y="1249"/>
                  </a:cubicBezTo>
                  <a:cubicBezTo>
                    <a:pt x="0" y="1349"/>
                    <a:pt x="0" y="1349"/>
                    <a:pt x="0" y="1349"/>
                  </a:cubicBezTo>
                  <a:cubicBezTo>
                    <a:pt x="0" y="1361"/>
                    <a:pt x="9" y="1371"/>
                    <a:pt x="22" y="1371"/>
                  </a:cubicBezTo>
                  <a:cubicBezTo>
                    <a:pt x="1910" y="1371"/>
                    <a:pt x="1910" y="1371"/>
                    <a:pt x="1910" y="1371"/>
                  </a:cubicBezTo>
                  <a:cubicBezTo>
                    <a:pt x="1923" y="1371"/>
                    <a:pt x="1932" y="1361"/>
                    <a:pt x="1932" y="1349"/>
                  </a:cubicBezTo>
                  <a:cubicBezTo>
                    <a:pt x="1932" y="1249"/>
                    <a:pt x="1932" y="1249"/>
                    <a:pt x="1932" y="1249"/>
                  </a:cubicBezTo>
                  <a:cubicBezTo>
                    <a:pt x="1932" y="1237"/>
                    <a:pt x="1923" y="1227"/>
                    <a:pt x="1910" y="1227"/>
                  </a:cubicBezTo>
                  <a:close/>
                  <a:moveTo>
                    <a:pt x="1812" y="1124"/>
                  </a:moveTo>
                  <a:cubicBezTo>
                    <a:pt x="1768" y="1124"/>
                    <a:pt x="1768" y="1124"/>
                    <a:pt x="1768" y="1124"/>
                  </a:cubicBezTo>
                  <a:cubicBezTo>
                    <a:pt x="1768" y="235"/>
                    <a:pt x="1768" y="235"/>
                    <a:pt x="1768" y="235"/>
                  </a:cubicBezTo>
                  <a:cubicBezTo>
                    <a:pt x="1282" y="235"/>
                    <a:pt x="1282" y="235"/>
                    <a:pt x="1282" y="235"/>
                  </a:cubicBezTo>
                  <a:cubicBezTo>
                    <a:pt x="1280" y="235"/>
                    <a:pt x="1277" y="235"/>
                    <a:pt x="1275" y="234"/>
                  </a:cubicBezTo>
                  <a:cubicBezTo>
                    <a:pt x="728" y="53"/>
                    <a:pt x="728" y="53"/>
                    <a:pt x="728" y="53"/>
                  </a:cubicBezTo>
                  <a:cubicBezTo>
                    <a:pt x="728" y="211"/>
                    <a:pt x="728" y="211"/>
                    <a:pt x="728" y="211"/>
                  </a:cubicBezTo>
                  <a:cubicBezTo>
                    <a:pt x="728" y="218"/>
                    <a:pt x="725" y="225"/>
                    <a:pt x="719" y="229"/>
                  </a:cubicBezTo>
                  <a:cubicBezTo>
                    <a:pt x="713" y="233"/>
                    <a:pt x="706" y="234"/>
                    <a:pt x="699" y="23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1124"/>
                    <a:pt x="162" y="1124"/>
                    <a:pt x="162" y="1124"/>
                  </a:cubicBezTo>
                  <a:cubicBezTo>
                    <a:pt x="118" y="1124"/>
                    <a:pt x="118" y="1124"/>
                    <a:pt x="118" y="1124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16"/>
                    <a:pt x="121" y="9"/>
                    <a:pt x="127" y="5"/>
                  </a:cubicBezTo>
                  <a:cubicBezTo>
                    <a:pt x="133" y="1"/>
                    <a:pt x="140" y="0"/>
                    <a:pt x="147" y="2"/>
                  </a:cubicBezTo>
                  <a:cubicBezTo>
                    <a:pt x="684" y="181"/>
                    <a:pt x="684" y="181"/>
                    <a:pt x="684" y="181"/>
                  </a:cubicBezTo>
                  <a:cubicBezTo>
                    <a:pt x="684" y="23"/>
                    <a:pt x="684" y="23"/>
                    <a:pt x="684" y="23"/>
                  </a:cubicBezTo>
                  <a:cubicBezTo>
                    <a:pt x="684" y="16"/>
                    <a:pt x="687" y="9"/>
                    <a:pt x="693" y="5"/>
                  </a:cubicBezTo>
                  <a:cubicBezTo>
                    <a:pt x="699" y="1"/>
                    <a:pt x="706" y="0"/>
                    <a:pt x="713" y="2"/>
                  </a:cubicBezTo>
                  <a:cubicBezTo>
                    <a:pt x="1286" y="191"/>
                    <a:pt x="1286" y="191"/>
                    <a:pt x="1286" y="191"/>
                  </a:cubicBezTo>
                  <a:cubicBezTo>
                    <a:pt x="1790" y="191"/>
                    <a:pt x="1790" y="191"/>
                    <a:pt x="1790" y="191"/>
                  </a:cubicBezTo>
                  <a:cubicBezTo>
                    <a:pt x="1802" y="191"/>
                    <a:pt x="1812" y="201"/>
                    <a:pt x="1812" y="213"/>
                  </a:cubicBezTo>
                  <a:lnTo>
                    <a:pt x="1812" y="11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buClr>
                  <a:srgbClr val="000000"/>
                </a:buClr>
              </a:pPr>
              <a:endParaRPr lang="en-US" sz="14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80" name="Freeform 36">
              <a:extLst>
                <a:ext uri="{FF2B5EF4-FFF2-40B4-BE49-F238E27FC236}">
                  <a16:creationId xmlns="" xmlns:a16="http://schemas.microsoft.com/office/drawing/2014/main" id="{54DBD3CC-A7DF-4F71-8E8D-C02E4078B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0" y="446"/>
              <a:ext cx="2802" cy="2854"/>
            </a:xfrm>
            <a:custGeom>
              <a:avLst/>
              <a:gdLst>
                <a:gd name="T0" fmla="*/ 1479 w 1496"/>
                <a:gd name="T1" fmla="*/ 604 h 1522"/>
                <a:gd name="T2" fmla="*/ 1209 w 1496"/>
                <a:gd name="T3" fmla="*/ 15 h 1522"/>
                <a:gd name="T4" fmla="*/ 1447 w 1496"/>
                <a:gd name="T5" fmla="*/ 15 h 1522"/>
                <a:gd name="T6" fmla="*/ 0 w 1496"/>
                <a:gd name="T7" fmla="*/ 915 h 1522"/>
                <a:gd name="T8" fmla="*/ 150 w 1496"/>
                <a:gd name="T9" fmla="*/ 915 h 1522"/>
                <a:gd name="T10" fmla="*/ 97 w 1496"/>
                <a:gd name="T11" fmla="*/ 862 h 1522"/>
                <a:gd name="T12" fmla="*/ 371 w 1496"/>
                <a:gd name="T13" fmla="*/ 840 h 1522"/>
                <a:gd name="T14" fmla="*/ 327 w 1496"/>
                <a:gd name="T15" fmla="*/ 991 h 1522"/>
                <a:gd name="T16" fmla="*/ 698 w 1496"/>
                <a:gd name="T17" fmla="*/ 915 h 1522"/>
                <a:gd name="T18" fmla="*/ 600 w 1496"/>
                <a:gd name="T19" fmla="*/ 1013 h 1522"/>
                <a:gd name="T20" fmla="*/ 600 w 1496"/>
                <a:gd name="T21" fmla="*/ 969 h 1522"/>
                <a:gd name="T22" fmla="*/ 654 w 1496"/>
                <a:gd name="T23" fmla="*/ 915 h 1522"/>
                <a:gd name="T24" fmla="*/ 852 w 1496"/>
                <a:gd name="T25" fmla="*/ 818 h 1522"/>
                <a:gd name="T26" fmla="*/ 852 w 1496"/>
                <a:gd name="T27" fmla="*/ 1013 h 1522"/>
                <a:gd name="T28" fmla="*/ 1125 w 1496"/>
                <a:gd name="T29" fmla="*/ 840 h 1522"/>
                <a:gd name="T30" fmla="*/ 1081 w 1496"/>
                <a:gd name="T31" fmla="*/ 991 h 1522"/>
                <a:gd name="T32" fmla="*/ 194 w 1496"/>
                <a:gd name="T33" fmla="*/ 1170 h 1522"/>
                <a:gd name="T34" fmla="*/ 97 w 1496"/>
                <a:gd name="T35" fmla="*/ 1267 h 1522"/>
                <a:gd name="T36" fmla="*/ 97 w 1496"/>
                <a:gd name="T37" fmla="*/ 1223 h 1522"/>
                <a:gd name="T38" fmla="*/ 150 w 1496"/>
                <a:gd name="T39" fmla="*/ 1170 h 1522"/>
                <a:gd name="T40" fmla="*/ 251 w 1496"/>
                <a:gd name="T41" fmla="*/ 1170 h 1522"/>
                <a:gd name="T42" fmla="*/ 402 w 1496"/>
                <a:gd name="T43" fmla="*/ 1170 h 1522"/>
                <a:gd name="T44" fmla="*/ 349 w 1496"/>
                <a:gd name="T45" fmla="*/ 1117 h 1522"/>
                <a:gd name="T46" fmla="*/ 852 w 1496"/>
                <a:gd name="T47" fmla="*/ 1073 h 1522"/>
                <a:gd name="T48" fmla="*/ 949 w 1496"/>
                <a:gd name="T49" fmla="*/ 1170 h 1522"/>
                <a:gd name="T50" fmla="*/ 798 w 1496"/>
                <a:gd name="T51" fmla="*/ 1170 h 1522"/>
                <a:gd name="T52" fmla="*/ 622 w 1496"/>
                <a:gd name="T53" fmla="*/ 1245 h 1522"/>
                <a:gd name="T54" fmla="*/ 578 w 1496"/>
                <a:gd name="T55" fmla="*/ 1095 h 1522"/>
                <a:gd name="T56" fmla="*/ 622 w 1496"/>
                <a:gd name="T57" fmla="*/ 1245 h 1522"/>
                <a:gd name="T58" fmla="*/ 1103 w 1496"/>
                <a:gd name="T59" fmla="*/ 1073 h 1522"/>
                <a:gd name="T60" fmla="*/ 1103 w 1496"/>
                <a:gd name="T61" fmla="*/ 1267 h 1522"/>
                <a:gd name="T62" fmla="*/ 349 w 1496"/>
                <a:gd name="T63" fmla="*/ 1327 h 1522"/>
                <a:gd name="T64" fmla="*/ 446 w 1496"/>
                <a:gd name="T65" fmla="*/ 1425 h 1522"/>
                <a:gd name="T66" fmla="*/ 295 w 1496"/>
                <a:gd name="T67" fmla="*/ 1425 h 1522"/>
                <a:gd name="T68" fmla="*/ 1201 w 1496"/>
                <a:gd name="T69" fmla="*/ 1425 h 1522"/>
                <a:gd name="T70" fmla="*/ 1103 w 1496"/>
                <a:gd name="T71" fmla="*/ 1522 h 1522"/>
                <a:gd name="T72" fmla="*/ 1103 w 1496"/>
                <a:gd name="T73" fmla="*/ 1478 h 1522"/>
                <a:gd name="T74" fmla="*/ 1157 w 1496"/>
                <a:gd name="T75" fmla="*/ 1425 h 1522"/>
                <a:gd name="T76" fmla="*/ 600 w 1496"/>
                <a:gd name="T77" fmla="*/ 1327 h 1522"/>
                <a:gd name="T78" fmla="*/ 600 w 1496"/>
                <a:gd name="T79" fmla="*/ 1522 h 1522"/>
                <a:gd name="T80" fmla="*/ 119 w 1496"/>
                <a:gd name="T81" fmla="*/ 1349 h 1522"/>
                <a:gd name="T82" fmla="*/ 75 w 1496"/>
                <a:gd name="T83" fmla="*/ 1500 h 1522"/>
                <a:gd name="T84" fmla="*/ 874 w 1496"/>
                <a:gd name="T85" fmla="*/ 1500 h 1522"/>
                <a:gd name="T86" fmla="*/ 830 w 1496"/>
                <a:gd name="T87" fmla="*/ 1349 h 1522"/>
                <a:gd name="T88" fmla="*/ 874 w 1496"/>
                <a:gd name="T89" fmla="*/ 1500 h 1522"/>
                <a:gd name="T90" fmla="*/ 1355 w 1496"/>
                <a:gd name="T91" fmla="*/ 818 h 1522"/>
                <a:gd name="T92" fmla="*/ 1355 w 1496"/>
                <a:gd name="T93" fmla="*/ 1013 h 1522"/>
                <a:gd name="T94" fmla="*/ 1355 w 1496"/>
                <a:gd name="T95" fmla="*/ 1073 h 1522"/>
                <a:gd name="T96" fmla="*/ 1452 w 1496"/>
                <a:gd name="T97" fmla="*/ 1170 h 1522"/>
                <a:gd name="T98" fmla="*/ 1302 w 1496"/>
                <a:gd name="T99" fmla="*/ 1170 h 1522"/>
                <a:gd name="T100" fmla="*/ 1377 w 1496"/>
                <a:gd name="T101" fmla="*/ 1500 h 1522"/>
                <a:gd name="T102" fmla="*/ 1333 w 1496"/>
                <a:gd name="T103" fmla="*/ 1349 h 1522"/>
                <a:gd name="T104" fmla="*/ 1377 w 1496"/>
                <a:gd name="T105" fmla="*/ 150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6" h="1522">
                  <a:moveTo>
                    <a:pt x="1447" y="15"/>
                  </a:moveTo>
                  <a:cubicBezTo>
                    <a:pt x="1495" y="587"/>
                    <a:pt x="1495" y="587"/>
                    <a:pt x="1495" y="587"/>
                  </a:cubicBezTo>
                  <a:cubicBezTo>
                    <a:pt x="1496" y="596"/>
                    <a:pt x="1488" y="604"/>
                    <a:pt x="1479" y="604"/>
                  </a:cubicBezTo>
                  <a:cubicBezTo>
                    <a:pt x="1177" y="604"/>
                    <a:pt x="1177" y="604"/>
                    <a:pt x="1177" y="604"/>
                  </a:cubicBezTo>
                  <a:cubicBezTo>
                    <a:pt x="1167" y="604"/>
                    <a:pt x="1160" y="596"/>
                    <a:pt x="1161" y="587"/>
                  </a:cubicBezTo>
                  <a:cubicBezTo>
                    <a:pt x="1209" y="15"/>
                    <a:pt x="1209" y="15"/>
                    <a:pt x="1209" y="15"/>
                  </a:cubicBezTo>
                  <a:cubicBezTo>
                    <a:pt x="1210" y="6"/>
                    <a:pt x="1217" y="0"/>
                    <a:pt x="1225" y="0"/>
                  </a:cubicBezTo>
                  <a:cubicBezTo>
                    <a:pt x="1431" y="0"/>
                    <a:pt x="1431" y="0"/>
                    <a:pt x="1431" y="0"/>
                  </a:cubicBezTo>
                  <a:cubicBezTo>
                    <a:pt x="1439" y="0"/>
                    <a:pt x="1446" y="6"/>
                    <a:pt x="1447" y="15"/>
                  </a:cubicBezTo>
                  <a:close/>
                  <a:moveTo>
                    <a:pt x="194" y="915"/>
                  </a:moveTo>
                  <a:cubicBezTo>
                    <a:pt x="194" y="862"/>
                    <a:pt x="151" y="818"/>
                    <a:pt x="97" y="818"/>
                  </a:cubicBezTo>
                  <a:cubicBezTo>
                    <a:pt x="43" y="818"/>
                    <a:pt x="0" y="862"/>
                    <a:pt x="0" y="915"/>
                  </a:cubicBezTo>
                  <a:cubicBezTo>
                    <a:pt x="0" y="969"/>
                    <a:pt x="43" y="1013"/>
                    <a:pt x="97" y="1013"/>
                  </a:cubicBezTo>
                  <a:cubicBezTo>
                    <a:pt x="151" y="1013"/>
                    <a:pt x="194" y="969"/>
                    <a:pt x="194" y="915"/>
                  </a:cubicBezTo>
                  <a:close/>
                  <a:moveTo>
                    <a:pt x="150" y="915"/>
                  </a:moveTo>
                  <a:cubicBezTo>
                    <a:pt x="150" y="945"/>
                    <a:pt x="126" y="969"/>
                    <a:pt x="97" y="969"/>
                  </a:cubicBezTo>
                  <a:cubicBezTo>
                    <a:pt x="68" y="969"/>
                    <a:pt x="44" y="945"/>
                    <a:pt x="44" y="915"/>
                  </a:cubicBezTo>
                  <a:cubicBezTo>
                    <a:pt x="44" y="886"/>
                    <a:pt x="68" y="862"/>
                    <a:pt x="97" y="862"/>
                  </a:cubicBezTo>
                  <a:cubicBezTo>
                    <a:pt x="126" y="862"/>
                    <a:pt x="150" y="886"/>
                    <a:pt x="150" y="915"/>
                  </a:cubicBezTo>
                  <a:close/>
                  <a:moveTo>
                    <a:pt x="371" y="991"/>
                  </a:moveTo>
                  <a:cubicBezTo>
                    <a:pt x="371" y="840"/>
                    <a:pt x="371" y="840"/>
                    <a:pt x="371" y="840"/>
                  </a:cubicBezTo>
                  <a:cubicBezTo>
                    <a:pt x="371" y="828"/>
                    <a:pt x="361" y="818"/>
                    <a:pt x="349" y="818"/>
                  </a:cubicBezTo>
                  <a:cubicBezTo>
                    <a:pt x="336" y="818"/>
                    <a:pt x="327" y="828"/>
                    <a:pt x="327" y="840"/>
                  </a:cubicBezTo>
                  <a:cubicBezTo>
                    <a:pt x="327" y="991"/>
                    <a:pt x="327" y="991"/>
                    <a:pt x="327" y="991"/>
                  </a:cubicBezTo>
                  <a:cubicBezTo>
                    <a:pt x="327" y="1003"/>
                    <a:pt x="336" y="1013"/>
                    <a:pt x="349" y="1013"/>
                  </a:cubicBezTo>
                  <a:cubicBezTo>
                    <a:pt x="361" y="1013"/>
                    <a:pt x="371" y="1003"/>
                    <a:pt x="371" y="991"/>
                  </a:cubicBezTo>
                  <a:close/>
                  <a:moveTo>
                    <a:pt x="698" y="915"/>
                  </a:moveTo>
                  <a:cubicBezTo>
                    <a:pt x="698" y="862"/>
                    <a:pt x="654" y="818"/>
                    <a:pt x="600" y="818"/>
                  </a:cubicBezTo>
                  <a:cubicBezTo>
                    <a:pt x="546" y="818"/>
                    <a:pt x="503" y="862"/>
                    <a:pt x="503" y="915"/>
                  </a:cubicBezTo>
                  <a:cubicBezTo>
                    <a:pt x="503" y="969"/>
                    <a:pt x="546" y="1013"/>
                    <a:pt x="600" y="1013"/>
                  </a:cubicBezTo>
                  <a:cubicBezTo>
                    <a:pt x="654" y="1013"/>
                    <a:pt x="698" y="969"/>
                    <a:pt x="698" y="915"/>
                  </a:cubicBezTo>
                  <a:close/>
                  <a:moveTo>
                    <a:pt x="654" y="915"/>
                  </a:moveTo>
                  <a:cubicBezTo>
                    <a:pt x="654" y="945"/>
                    <a:pt x="630" y="969"/>
                    <a:pt x="600" y="969"/>
                  </a:cubicBezTo>
                  <a:cubicBezTo>
                    <a:pt x="571" y="969"/>
                    <a:pt x="547" y="945"/>
                    <a:pt x="547" y="915"/>
                  </a:cubicBezTo>
                  <a:cubicBezTo>
                    <a:pt x="547" y="886"/>
                    <a:pt x="571" y="862"/>
                    <a:pt x="600" y="862"/>
                  </a:cubicBezTo>
                  <a:cubicBezTo>
                    <a:pt x="630" y="862"/>
                    <a:pt x="654" y="886"/>
                    <a:pt x="654" y="915"/>
                  </a:cubicBezTo>
                  <a:close/>
                  <a:moveTo>
                    <a:pt x="874" y="991"/>
                  </a:moveTo>
                  <a:cubicBezTo>
                    <a:pt x="874" y="840"/>
                    <a:pt x="874" y="840"/>
                    <a:pt x="874" y="840"/>
                  </a:cubicBezTo>
                  <a:cubicBezTo>
                    <a:pt x="874" y="828"/>
                    <a:pt x="864" y="818"/>
                    <a:pt x="852" y="818"/>
                  </a:cubicBezTo>
                  <a:cubicBezTo>
                    <a:pt x="840" y="818"/>
                    <a:pt x="830" y="828"/>
                    <a:pt x="830" y="840"/>
                  </a:cubicBezTo>
                  <a:cubicBezTo>
                    <a:pt x="830" y="991"/>
                    <a:pt x="830" y="991"/>
                    <a:pt x="830" y="991"/>
                  </a:cubicBezTo>
                  <a:cubicBezTo>
                    <a:pt x="830" y="1003"/>
                    <a:pt x="840" y="1013"/>
                    <a:pt x="852" y="1013"/>
                  </a:cubicBezTo>
                  <a:cubicBezTo>
                    <a:pt x="864" y="1013"/>
                    <a:pt x="874" y="1003"/>
                    <a:pt x="874" y="991"/>
                  </a:cubicBezTo>
                  <a:close/>
                  <a:moveTo>
                    <a:pt x="1125" y="991"/>
                  </a:moveTo>
                  <a:cubicBezTo>
                    <a:pt x="1125" y="840"/>
                    <a:pt x="1125" y="840"/>
                    <a:pt x="1125" y="840"/>
                  </a:cubicBezTo>
                  <a:cubicBezTo>
                    <a:pt x="1125" y="828"/>
                    <a:pt x="1116" y="818"/>
                    <a:pt x="1103" y="818"/>
                  </a:cubicBezTo>
                  <a:cubicBezTo>
                    <a:pt x="1091" y="818"/>
                    <a:pt x="1081" y="828"/>
                    <a:pt x="1081" y="840"/>
                  </a:cubicBezTo>
                  <a:cubicBezTo>
                    <a:pt x="1081" y="991"/>
                    <a:pt x="1081" y="991"/>
                    <a:pt x="1081" y="991"/>
                  </a:cubicBezTo>
                  <a:cubicBezTo>
                    <a:pt x="1081" y="1003"/>
                    <a:pt x="1091" y="1013"/>
                    <a:pt x="1103" y="1013"/>
                  </a:cubicBezTo>
                  <a:cubicBezTo>
                    <a:pt x="1116" y="1013"/>
                    <a:pt x="1125" y="1003"/>
                    <a:pt x="1125" y="991"/>
                  </a:cubicBezTo>
                  <a:close/>
                  <a:moveTo>
                    <a:pt x="194" y="1170"/>
                  </a:moveTo>
                  <a:cubicBezTo>
                    <a:pt x="194" y="1116"/>
                    <a:pt x="151" y="1073"/>
                    <a:pt x="97" y="1073"/>
                  </a:cubicBezTo>
                  <a:cubicBezTo>
                    <a:pt x="43" y="1073"/>
                    <a:pt x="0" y="1116"/>
                    <a:pt x="0" y="1170"/>
                  </a:cubicBezTo>
                  <a:cubicBezTo>
                    <a:pt x="0" y="1224"/>
                    <a:pt x="43" y="1267"/>
                    <a:pt x="97" y="1267"/>
                  </a:cubicBezTo>
                  <a:cubicBezTo>
                    <a:pt x="151" y="1267"/>
                    <a:pt x="194" y="1224"/>
                    <a:pt x="194" y="1170"/>
                  </a:cubicBezTo>
                  <a:close/>
                  <a:moveTo>
                    <a:pt x="150" y="1170"/>
                  </a:moveTo>
                  <a:cubicBezTo>
                    <a:pt x="150" y="1199"/>
                    <a:pt x="126" y="1223"/>
                    <a:pt x="97" y="1223"/>
                  </a:cubicBezTo>
                  <a:cubicBezTo>
                    <a:pt x="68" y="1223"/>
                    <a:pt x="44" y="1199"/>
                    <a:pt x="44" y="1170"/>
                  </a:cubicBezTo>
                  <a:cubicBezTo>
                    <a:pt x="44" y="1141"/>
                    <a:pt x="68" y="1117"/>
                    <a:pt x="97" y="1117"/>
                  </a:cubicBezTo>
                  <a:cubicBezTo>
                    <a:pt x="126" y="1117"/>
                    <a:pt x="150" y="1141"/>
                    <a:pt x="150" y="1170"/>
                  </a:cubicBezTo>
                  <a:close/>
                  <a:moveTo>
                    <a:pt x="446" y="1170"/>
                  </a:moveTo>
                  <a:cubicBezTo>
                    <a:pt x="446" y="1116"/>
                    <a:pt x="402" y="1073"/>
                    <a:pt x="349" y="1073"/>
                  </a:cubicBezTo>
                  <a:cubicBezTo>
                    <a:pt x="295" y="1073"/>
                    <a:pt x="251" y="1116"/>
                    <a:pt x="251" y="1170"/>
                  </a:cubicBezTo>
                  <a:cubicBezTo>
                    <a:pt x="251" y="1224"/>
                    <a:pt x="295" y="1267"/>
                    <a:pt x="349" y="1267"/>
                  </a:cubicBezTo>
                  <a:cubicBezTo>
                    <a:pt x="402" y="1267"/>
                    <a:pt x="446" y="1224"/>
                    <a:pt x="446" y="1170"/>
                  </a:cubicBezTo>
                  <a:close/>
                  <a:moveTo>
                    <a:pt x="402" y="1170"/>
                  </a:moveTo>
                  <a:cubicBezTo>
                    <a:pt x="402" y="1199"/>
                    <a:pt x="378" y="1223"/>
                    <a:pt x="349" y="1223"/>
                  </a:cubicBezTo>
                  <a:cubicBezTo>
                    <a:pt x="319" y="1223"/>
                    <a:pt x="295" y="1199"/>
                    <a:pt x="295" y="1170"/>
                  </a:cubicBezTo>
                  <a:cubicBezTo>
                    <a:pt x="295" y="1141"/>
                    <a:pt x="319" y="1117"/>
                    <a:pt x="349" y="1117"/>
                  </a:cubicBezTo>
                  <a:cubicBezTo>
                    <a:pt x="378" y="1117"/>
                    <a:pt x="402" y="1141"/>
                    <a:pt x="402" y="1170"/>
                  </a:cubicBezTo>
                  <a:close/>
                  <a:moveTo>
                    <a:pt x="949" y="1170"/>
                  </a:moveTo>
                  <a:cubicBezTo>
                    <a:pt x="949" y="1116"/>
                    <a:pt x="906" y="1073"/>
                    <a:pt x="852" y="1073"/>
                  </a:cubicBezTo>
                  <a:cubicBezTo>
                    <a:pt x="798" y="1073"/>
                    <a:pt x="754" y="1116"/>
                    <a:pt x="754" y="1170"/>
                  </a:cubicBezTo>
                  <a:cubicBezTo>
                    <a:pt x="754" y="1224"/>
                    <a:pt x="798" y="1267"/>
                    <a:pt x="852" y="1267"/>
                  </a:cubicBezTo>
                  <a:cubicBezTo>
                    <a:pt x="906" y="1267"/>
                    <a:pt x="949" y="1224"/>
                    <a:pt x="949" y="1170"/>
                  </a:cubicBezTo>
                  <a:close/>
                  <a:moveTo>
                    <a:pt x="905" y="1170"/>
                  </a:moveTo>
                  <a:cubicBezTo>
                    <a:pt x="905" y="1199"/>
                    <a:pt x="881" y="1223"/>
                    <a:pt x="852" y="1223"/>
                  </a:cubicBezTo>
                  <a:cubicBezTo>
                    <a:pt x="822" y="1223"/>
                    <a:pt x="798" y="1199"/>
                    <a:pt x="798" y="1170"/>
                  </a:cubicBezTo>
                  <a:cubicBezTo>
                    <a:pt x="798" y="1141"/>
                    <a:pt x="822" y="1117"/>
                    <a:pt x="852" y="1117"/>
                  </a:cubicBezTo>
                  <a:cubicBezTo>
                    <a:pt x="881" y="1117"/>
                    <a:pt x="905" y="1141"/>
                    <a:pt x="905" y="1170"/>
                  </a:cubicBezTo>
                  <a:close/>
                  <a:moveTo>
                    <a:pt x="622" y="1245"/>
                  </a:moveTo>
                  <a:cubicBezTo>
                    <a:pt x="622" y="1095"/>
                    <a:pt x="622" y="1095"/>
                    <a:pt x="622" y="1095"/>
                  </a:cubicBezTo>
                  <a:cubicBezTo>
                    <a:pt x="622" y="1082"/>
                    <a:pt x="612" y="1073"/>
                    <a:pt x="600" y="1073"/>
                  </a:cubicBezTo>
                  <a:cubicBezTo>
                    <a:pt x="588" y="1073"/>
                    <a:pt x="578" y="1082"/>
                    <a:pt x="578" y="1095"/>
                  </a:cubicBezTo>
                  <a:cubicBezTo>
                    <a:pt x="578" y="1245"/>
                    <a:pt x="578" y="1245"/>
                    <a:pt x="578" y="1245"/>
                  </a:cubicBezTo>
                  <a:cubicBezTo>
                    <a:pt x="578" y="1258"/>
                    <a:pt x="588" y="1267"/>
                    <a:pt x="600" y="1267"/>
                  </a:cubicBezTo>
                  <a:cubicBezTo>
                    <a:pt x="612" y="1267"/>
                    <a:pt x="622" y="1258"/>
                    <a:pt x="622" y="1245"/>
                  </a:cubicBezTo>
                  <a:close/>
                  <a:moveTo>
                    <a:pt x="1125" y="1245"/>
                  </a:moveTo>
                  <a:cubicBezTo>
                    <a:pt x="1125" y="1095"/>
                    <a:pt x="1125" y="1095"/>
                    <a:pt x="1125" y="1095"/>
                  </a:cubicBezTo>
                  <a:cubicBezTo>
                    <a:pt x="1125" y="1082"/>
                    <a:pt x="1116" y="1073"/>
                    <a:pt x="1103" y="1073"/>
                  </a:cubicBezTo>
                  <a:cubicBezTo>
                    <a:pt x="1091" y="1073"/>
                    <a:pt x="1081" y="1082"/>
                    <a:pt x="1081" y="1095"/>
                  </a:cubicBezTo>
                  <a:cubicBezTo>
                    <a:pt x="1081" y="1245"/>
                    <a:pt x="1081" y="1245"/>
                    <a:pt x="1081" y="1245"/>
                  </a:cubicBezTo>
                  <a:cubicBezTo>
                    <a:pt x="1081" y="1258"/>
                    <a:pt x="1091" y="1267"/>
                    <a:pt x="1103" y="1267"/>
                  </a:cubicBezTo>
                  <a:cubicBezTo>
                    <a:pt x="1116" y="1267"/>
                    <a:pt x="1125" y="1258"/>
                    <a:pt x="1125" y="1245"/>
                  </a:cubicBezTo>
                  <a:close/>
                  <a:moveTo>
                    <a:pt x="446" y="1425"/>
                  </a:moveTo>
                  <a:cubicBezTo>
                    <a:pt x="446" y="1371"/>
                    <a:pt x="402" y="1327"/>
                    <a:pt x="349" y="1327"/>
                  </a:cubicBezTo>
                  <a:cubicBezTo>
                    <a:pt x="295" y="1327"/>
                    <a:pt x="251" y="1371"/>
                    <a:pt x="251" y="1425"/>
                  </a:cubicBezTo>
                  <a:cubicBezTo>
                    <a:pt x="251" y="1478"/>
                    <a:pt x="295" y="1522"/>
                    <a:pt x="349" y="1522"/>
                  </a:cubicBezTo>
                  <a:cubicBezTo>
                    <a:pt x="402" y="1522"/>
                    <a:pt x="446" y="1478"/>
                    <a:pt x="446" y="1425"/>
                  </a:cubicBezTo>
                  <a:close/>
                  <a:moveTo>
                    <a:pt x="402" y="1425"/>
                  </a:moveTo>
                  <a:cubicBezTo>
                    <a:pt x="402" y="1454"/>
                    <a:pt x="378" y="1478"/>
                    <a:pt x="349" y="1478"/>
                  </a:cubicBezTo>
                  <a:cubicBezTo>
                    <a:pt x="319" y="1478"/>
                    <a:pt x="295" y="1454"/>
                    <a:pt x="295" y="1425"/>
                  </a:cubicBezTo>
                  <a:cubicBezTo>
                    <a:pt x="295" y="1395"/>
                    <a:pt x="319" y="1371"/>
                    <a:pt x="349" y="1371"/>
                  </a:cubicBezTo>
                  <a:cubicBezTo>
                    <a:pt x="378" y="1371"/>
                    <a:pt x="402" y="1395"/>
                    <a:pt x="402" y="1425"/>
                  </a:cubicBezTo>
                  <a:close/>
                  <a:moveTo>
                    <a:pt x="1201" y="1425"/>
                  </a:moveTo>
                  <a:cubicBezTo>
                    <a:pt x="1201" y="1371"/>
                    <a:pt x="1157" y="1327"/>
                    <a:pt x="1103" y="1327"/>
                  </a:cubicBezTo>
                  <a:cubicBezTo>
                    <a:pt x="1050" y="1327"/>
                    <a:pt x="1006" y="1371"/>
                    <a:pt x="1006" y="1425"/>
                  </a:cubicBezTo>
                  <a:cubicBezTo>
                    <a:pt x="1006" y="1478"/>
                    <a:pt x="1050" y="1522"/>
                    <a:pt x="1103" y="1522"/>
                  </a:cubicBezTo>
                  <a:cubicBezTo>
                    <a:pt x="1157" y="1522"/>
                    <a:pt x="1201" y="1478"/>
                    <a:pt x="1201" y="1425"/>
                  </a:cubicBezTo>
                  <a:close/>
                  <a:moveTo>
                    <a:pt x="1157" y="1425"/>
                  </a:moveTo>
                  <a:cubicBezTo>
                    <a:pt x="1157" y="1454"/>
                    <a:pt x="1133" y="1478"/>
                    <a:pt x="1103" y="1478"/>
                  </a:cubicBezTo>
                  <a:cubicBezTo>
                    <a:pt x="1074" y="1478"/>
                    <a:pt x="1050" y="1454"/>
                    <a:pt x="1050" y="1425"/>
                  </a:cubicBezTo>
                  <a:cubicBezTo>
                    <a:pt x="1050" y="1395"/>
                    <a:pt x="1074" y="1371"/>
                    <a:pt x="1103" y="1371"/>
                  </a:cubicBezTo>
                  <a:cubicBezTo>
                    <a:pt x="1133" y="1371"/>
                    <a:pt x="1157" y="1395"/>
                    <a:pt x="1157" y="1425"/>
                  </a:cubicBezTo>
                  <a:close/>
                  <a:moveTo>
                    <a:pt x="622" y="1500"/>
                  </a:moveTo>
                  <a:cubicBezTo>
                    <a:pt x="622" y="1349"/>
                    <a:pt x="622" y="1349"/>
                    <a:pt x="622" y="1349"/>
                  </a:cubicBezTo>
                  <a:cubicBezTo>
                    <a:pt x="622" y="1337"/>
                    <a:pt x="612" y="1327"/>
                    <a:pt x="600" y="1327"/>
                  </a:cubicBezTo>
                  <a:cubicBezTo>
                    <a:pt x="588" y="1327"/>
                    <a:pt x="578" y="1337"/>
                    <a:pt x="578" y="1349"/>
                  </a:cubicBezTo>
                  <a:cubicBezTo>
                    <a:pt x="578" y="1500"/>
                    <a:pt x="578" y="1500"/>
                    <a:pt x="578" y="1500"/>
                  </a:cubicBezTo>
                  <a:cubicBezTo>
                    <a:pt x="578" y="1512"/>
                    <a:pt x="588" y="1522"/>
                    <a:pt x="600" y="1522"/>
                  </a:cubicBezTo>
                  <a:cubicBezTo>
                    <a:pt x="612" y="1522"/>
                    <a:pt x="622" y="1512"/>
                    <a:pt x="622" y="1500"/>
                  </a:cubicBezTo>
                  <a:close/>
                  <a:moveTo>
                    <a:pt x="119" y="1500"/>
                  </a:moveTo>
                  <a:cubicBezTo>
                    <a:pt x="119" y="1349"/>
                    <a:pt x="119" y="1349"/>
                    <a:pt x="119" y="1349"/>
                  </a:cubicBezTo>
                  <a:cubicBezTo>
                    <a:pt x="119" y="1337"/>
                    <a:pt x="109" y="1327"/>
                    <a:pt x="97" y="1327"/>
                  </a:cubicBezTo>
                  <a:cubicBezTo>
                    <a:pt x="85" y="1327"/>
                    <a:pt x="75" y="1337"/>
                    <a:pt x="75" y="1349"/>
                  </a:cubicBezTo>
                  <a:cubicBezTo>
                    <a:pt x="75" y="1500"/>
                    <a:pt x="75" y="1500"/>
                    <a:pt x="75" y="1500"/>
                  </a:cubicBezTo>
                  <a:cubicBezTo>
                    <a:pt x="75" y="1512"/>
                    <a:pt x="85" y="1522"/>
                    <a:pt x="97" y="1522"/>
                  </a:cubicBezTo>
                  <a:cubicBezTo>
                    <a:pt x="109" y="1522"/>
                    <a:pt x="119" y="1512"/>
                    <a:pt x="119" y="1500"/>
                  </a:cubicBezTo>
                  <a:close/>
                  <a:moveTo>
                    <a:pt x="874" y="1500"/>
                  </a:moveTo>
                  <a:cubicBezTo>
                    <a:pt x="874" y="1349"/>
                    <a:pt x="874" y="1349"/>
                    <a:pt x="874" y="1349"/>
                  </a:cubicBezTo>
                  <a:cubicBezTo>
                    <a:pt x="874" y="1337"/>
                    <a:pt x="864" y="1327"/>
                    <a:pt x="852" y="1327"/>
                  </a:cubicBezTo>
                  <a:cubicBezTo>
                    <a:pt x="840" y="1327"/>
                    <a:pt x="830" y="1337"/>
                    <a:pt x="830" y="1349"/>
                  </a:cubicBezTo>
                  <a:cubicBezTo>
                    <a:pt x="830" y="1500"/>
                    <a:pt x="830" y="1500"/>
                    <a:pt x="830" y="1500"/>
                  </a:cubicBezTo>
                  <a:cubicBezTo>
                    <a:pt x="830" y="1512"/>
                    <a:pt x="840" y="1522"/>
                    <a:pt x="852" y="1522"/>
                  </a:cubicBezTo>
                  <a:cubicBezTo>
                    <a:pt x="864" y="1522"/>
                    <a:pt x="874" y="1512"/>
                    <a:pt x="874" y="1500"/>
                  </a:cubicBezTo>
                  <a:close/>
                  <a:moveTo>
                    <a:pt x="1377" y="991"/>
                  </a:moveTo>
                  <a:cubicBezTo>
                    <a:pt x="1377" y="840"/>
                    <a:pt x="1377" y="840"/>
                    <a:pt x="1377" y="840"/>
                  </a:cubicBezTo>
                  <a:cubicBezTo>
                    <a:pt x="1377" y="828"/>
                    <a:pt x="1367" y="818"/>
                    <a:pt x="1355" y="818"/>
                  </a:cubicBezTo>
                  <a:cubicBezTo>
                    <a:pt x="1343" y="818"/>
                    <a:pt x="1333" y="828"/>
                    <a:pt x="1333" y="840"/>
                  </a:cubicBezTo>
                  <a:cubicBezTo>
                    <a:pt x="1333" y="991"/>
                    <a:pt x="1333" y="991"/>
                    <a:pt x="1333" y="991"/>
                  </a:cubicBezTo>
                  <a:cubicBezTo>
                    <a:pt x="1333" y="1003"/>
                    <a:pt x="1343" y="1013"/>
                    <a:pt x="1355" y="1013"/>
                  </a:cubicBezTo>
                  <a:cubicBezTo>
                    <a:pt x="1367" y="1013"/>
                    <a:pt x="1377" y="1003"/>
                    <a:pt x="1377" y="991"/>
                  </a:cubicBezTo>
                  <a:close/>
                  <a:moveTo>
                    <a:pt x="1452" y="1170"/>
                  </a:moveTo>
                  <a:cubicBezTo>
                    <a:pt x="1452" y="1116"/>
                    <a:pt x="1409" y="1073"/>
                    <a:pt x="1355" y="1073"/>
                  </a:cubicBezTo>
                  <a:cubicBezTo>
                    <a:pt x="1301" y="1073"/>
                    <a:pt x="1258" y="1116"/>
                    <a:pt x="1258" y="1170"/>
                  </a:cubicBezTo>
                  <a:cubicBezTo>
                    <a:pt x="1258" y="1224"/>
                    <a:pt x="1301" y="1267"/>
                    <a:pt x="1355" y="1267"/>
                  </a:cubicBezTo>
                  <a:cubicBezTo>
                    <a:pt x="1409" y="1267"/>
                    <a:pt x="1452" y="1224"/>
                    <a:pt x="1452" y="1170"/>
                  </a:cubicBezTo>
                  <a:close/>
                  <a:moveTo>
                    <a:pt x="1408" y="1170"/>
                  </a:moveTo>
                  <a:cubicBezTo>
                    <a:pt x="1408" y="1199"/>
                    <a:pt x="1384" y="1223"/>
                    <a:pt x="1355" y="1223"/>
                  </a:cubicBezTo>
                  <a:cubicBezTo>
                    <a:pt x="1326" y="1223"/>
                    <a:pt x="1302" y="1199"/>
                    <a:pt x="1302" y="1170"/>
                  </a:cubicBezTo>
                  <a:cubicBezTo>
                    <a:pt x="1302" y="1141"/>
                    <a:pt x="1326" y="1117"/>
                    <a:pt x="1355" y="1117"/>
                  </a:cubicBezTo>
                  <a:cubicBezTo>
                    <a:pt x="1384" y="1117"/>
                    <a:pt x="1408" y="1141"/>
                    <a:pt x="1408" y="1170"/>
                  </a:cubicBezTo>
                  <a:close/>
                  <a:moveTo>
                    <a:pt x="1377" y="1500"/>
                  </a:moveTo>
                  <a:cubicBezTo>
                    <a:pt x="1377" y="1349"/>
                    <a:pt x="1377" y="1349"/>
                    <a:pt x="1377" y="1349"/>
                  </a:cubicBezTo>
                  <a:cubicBezTo>
                    <a:pt x="1377" y="1337"/>
                    <a:pt x="1367" y="1327"/>
                    <a:pt x="1355" y="1327"/>
                  </a:cubicBezTo>
                  <a:cubicBezTo>
                    <a:pt x="1343" y="1327"/>
                    <a:pt x="1333" y="1337"/>
                    <a:pt x="1333" y="1349"/>
                  </a:cubicBezTo>
                  <a:cubicBezTo>
                    <a:pt x="1333" y="1500"/>
                    <a:pt x="1333" y="1500"/>
                    <a:pt x="1333" y="1500"/>
                  </a:cubicBezTo>
                  <a:cubicBezTo>
                    <a:pt x="1333" y="1512"/>
                    <a:pt x="1343" y="1522"/>
                    <a:pt x="1355" y="1522"/>
                  </a:cubicBezTo>
                  <a:cubicBezTo>
                    <a:pt x="1367" y="1522"/>
                    <a:pt x="1377" y="1512"/>
                    <a:pt x="1377" y="15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buClr>
                  <a:srgbClr val="000000"/>
                </a:buClr>
              </a:pPr>
              <a:endParaRPr lang="en-US" sz="1400" kern="0" dirty="0">
                <a:solidFill>
                  <a:srgbClr val="575757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163523" y="4098741"/>
            <a:ext cx="9420583" cy="1487227"/>
            <a:chOff x="1851500" y="4442895"/>
            <a:chExt cx="9420583" cy="1635949"/>
          </a:xfrm>
        </p:grpSpPr>
        <p:sp>
          <p:nvSpPr>
            <p:cNvPr id="84" name="Rectangle 83"/>
            <p:cNvSpPr/>
            <p:nvPr/>
          </p:nvSpPr>
          <p:spPr>
            <a:xfrm>
              <a:off x="1851500" y="5461392"/>
              <a:ext cx="9420583" cy="277954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 defTabSz="914354">
                <a:buClr>
                  <a:srgbClr val="000000"/>
                </a:buClr>
              </a:pPr>
              <a:r>
                <a:rPr lang="en-GB" sz="1300" b="1" kern="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rPr>
                <a:t>Data platform and empowerment</a:t>
              </a:r>
              <a:endParaRPr lang="en-GB" sz="1300" b="1" kern="0" baseline="300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851500" y="5121893"/>
              <a:ext cx="9420583" cy="277954"/>
            </a:xfrm>
            <a:prstGeom prst="rect">
              <a:avLst/>
            </a:prstGeom>
            <a:noFill/>
            <a:ln w="9525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914354">
                <a:buClr>
                  <a:srgbClr val="000000"/>
                </a:buClr>
              </a:pPr>
              <a:r>
                <a:rPr lang="en-GB" sz="1300" b="1" kern="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rPr>
                <a:t>Funding and incentives</a:t>
              </a:r>
              <a:endParaRPr lang="en-GB" sz="1300" b="1" kern="0" baseline="300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51500" y="4782394"/>
              <a:ext cx="9420583" cy="277954"/>
            </a:xfrm>
            <a:prstGeom prst="rect">
              <a:avLst/>
            </a:prstGeom>
            <a:ln>
              <a:solidFill>
                <a:srgbClr val="77BE9C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 defTabSz="914354">
                <a:buClr>
                  <a:srgbClr val="000000"/>
                </a:buClr>
              </a:pPr>
              <a:r>
                <a:rPr lang="en-GB" sz="1300" b="1" kern="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rPr>
                <a:t>Regulation, policy, standard</a:t>
              </a:r>
              <a:endParaRPr lang="en-GB" sz="1300" b="1" kern="0" baseline="300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51500" y="5800890"/>
              <a:ext cx="9420583" cy="277954"/>
            </a:xfrm>
            <a:prstGeom prst="rect">
              <a:avLst/>
            </a:prstGeom>
            <a:noFill/>
            <a:ln w="9525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914354">
                <a:buClr>
                  <a:srgbClr val="000000"/>
                </a:buClr>
              </a:pPr>
              <a:r>
                <a:rPr lang="en-GB" sz="1300" b="1" kern="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rPr>
                <a:t>Infrastructures and connectivity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51500" y="4442895"/>
              <a:ext cx="9420583" cy="277954"/>
            </a:xfrm>
            <a:prstGeom prst="rect">
              <a:avLst/>
            </a:prstGeom>
            <a:noFill/>
            <a:ln w="9525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914354">
                <a:buClr>
                  <a:srgbClr val="000000"/>
                </a:buClr>
              </a:pPr>
              <a:r>
                <a:rPr lang="en-GB" sz="1300" b="1" kern="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rPr>
                <a:t>Human capital</a:t>
              </a:r>
              <a:endParaRPr lang="en-GB" sz="1300" b="1" kern="0" baseline="300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</p:grpSp>
      <p:sp>
        <p:nvSpPr>
          <p:cNvPr id="73" name="Copyright">
            <a:extLst>
              <a:ext uri="{FF2B5EF4-FFF2-40B4-BE49-F238E27FC236}">
                <a16:creationId xmlns="" xmlns:a16="http://schemas.microsoft.com/office/drawing/2014/main" id="{B0AB1226-FE7F-094E-9C74-80D0309B2828}"/>
              </a:ext>
            </a:extLst>
          </p:cNvPr>
          <p:cNvSpPr txBox="1"/>
          <p:nvPr/>
        </p:nvSpPr>
        <p:spPr>
          <a:xfrm>
            <a:off x="1052284" y="6452878"/>
            <a:ext cx="8862185" cy="152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54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100" i="1" kern="0">
                <a:solidFill>
                  <a:srgbClr val="37373A"/>
                </a:solidFill>
                <a:latin typeface="Arial Nova Light" panose="020B0304020202020204" pitchFamily="34" charset="0"/>
                <a:ea typeface="Arial"/>
                <a:cs typeface="Arial"/>
                <a:sym typeface="Trebuchet MS" panose="020B0603020202020204" pitchFamily="34" charset="0"/>
              </a:rPr>
              <a:t>Source: </a:t>
            </a:r>
            <a:r>
              <a:rPr lang="en-US" sz="1100" i="1" kern="0" dirty="0" err="1">
                <a:solidFill>
                  <a:srgbClr val="37373A"/>
                </a:solidFill>
                <a:latin typeface="Arial Nova Light" panose="020B0304020202020204" pitchFamily="34" charset="0"/>
                <a:ea typeface="Arial"/>
                <a:cs typeface="Arial"/>
                <a:sym typeface="Trebuchet MS" panose="020B0603020202020204" pitchFamily="34" charset="0"/>
              </a:rPr>
              <a:t>Bappenas</a:t>
            </a:r>
            <a:r>
              <a:rPr lang="en-US" sz="1100" i="1" kern="0" dirty="0">
                <a:solidFill>
                  <a:srgbClr val="37373A"/>
                </a:solidFill>
                <a:latin typeface="Arial Nova Light" panose="020B0304020202020204" pitchFamily="34" charset="0"/>
                <a:ea typeface="Arial"/>
                <a:cs typeface="Arial"/>
                <a:sym typeface="Trebuchet MS" panose="020B0603020202020204" pitchFamily="34" charset="0"/>
              </a:rPr>
              <a:t>, 2019.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DE93BAD8-A18D-4A3C-A596-E2C6E59B5ACB}"/>
              </a:ext>
            </a:extLst>
          </p:cNvPr>
          <p:cNvSpPr/>
          <p:nvPr/>
        </p:nvSpPr>
        <p:spPr>
          <a:xfrm>
            <a:off x="10637805" y="2250283"/>
            <a:ext cx="425337" cy="3335684"/>
          </a:xfrm>
          <a:prstGeom prst="rightBrace">
            <a:avLst>
              <a:gd name="adj1" fmla="val 25129"/>
              <a:gd name="adj2" fmla="val 28639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Clr>
                <a:srgbClr val="000000"/>
              </a:buClr>
            </a:pPr>
            <a:endParaRPr lang="en-ID" sz="1400" kern="0">
              <a:solidFill>
                <a:srgbClr val="575757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6FC6307-4ECC-445A-8F8C-91C5443FE82E}"/>
              </a:ext>
            </a:extLst>
          </p:cNvPr>
          <p:cNvSpPr/>
          <p:nvPr/>
        </p:nvSpPr>
        <p:spPr>
          <a:xfrm rot="5400000">
            <a:off x="11173593" y="2681827"/>
            <a:ext cx="687604" cy="8338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1188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000000"/>
              </a:buClr>
            </a:pPr>
            <a:r>
              <a:rPr lang="en-GB" sz="1400" b="1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Big Data</a:t>
            </a:r>
            <a:endParaRPr lang="en-ID" sz="1400" b="1" kern="0" dirty="0">
              <a:solidFill>
                <a:srgbClr val="FFFFFF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BD7A96D7-4720-4C28-B66F-E18E3C09D73F}"/>
              </a:ext>
            </a:extLst>
          </p:cNvPr>
          <p:cNvSpPr/>
          <p:nvPr/>
        </p:nvSpPr>
        <p:spPr>
          <a:xfrm>
            <a:off x="11063142" y="5025723"/>
            <a:ext cx="871200" cy="683369"/>
          </a:xfrm>
          <a:prstGeom prst="rect">
            <a:avLst/>
          </a:prstGeom>
          <a:solidFill>
            <a:srgbClr val="0097A7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000000"/>
              </a:buClr>
            </a:pPr>
            <a:r>
              <a:rPr lang="en-ID" sz="1100" kern="0" dirty="0" err="1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Satu</a:t>
            </a:r>
            <a:r>
              <a:rPr lang="en-ID" sz="11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Data Indonesia (</a:t>
            </a:r>
            <a:r>
              <a:rPr lang="en-ID" sz="1100" kern="0" dirty="0" err="1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Perpres</a:t>
            </a:r>
            <a:r>
              <a:rPr lang="en-ID" sz="11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39/2019)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C9B443-7484-4E80-B852-F35997938297}"/>
              </a:ext>
            </a:extLst>
          </p:cNvPr>
          <p:cNvSpPr/>
          <p:nvPr/>
        </p:nvSpPr>
        <p:spPr>
          <a:xfrm>
            <a:off x="11063142" y="3539407"/>
            <a:ext cx="905424" cy="61348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000000"/>
              </a:buClr>
            </a:pPr>
            <a:r>
              <a:rPr lang="en-ID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SPBE (</a:t>
            </a:r>
            <a:r>
              <a:rPr lang="en-ID" sz="1100" kern="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Perpres</a:t>
            </a:r>
            <a:r>
              <a:rPr lang="en-ID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95/2018)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0108F7A1-F068-4B0B-A2A6-4CA62CA96550}"/>
              </a:ext>
            </a:extLst>
          </p:cNvPr>
          <p:cNvCxnSpPr>
            <a:stCxn id="108" idx="3"/>
            <a:endCxn id="10" idx="1"/>
          </p:cNvCxnSpPr>
          <p:nvPr/>
        </p:nvCxnSpPr>
        <p:spPr>
          <a:xfrm>
            <a:off x="10480693" y="3350315"/>
            <a:ext cx="582449" cy="495837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accent3">
                <a:lumMod val="5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291;p4">
            <a:extLst>
              <a:ext uri="{FF2B5EF4-FFF2-40B4-BE49-F238E27FC236}">
                <a16:creationId xmlns="" xmlns:a16="http://schemas.microsoft.com/office/drawing/2014/main" id="{1C96D1FA-20E4-4891-99E7-D0113DF9A4BE}"/>
              </a:ext>
            </a:extLst>
          </p:cNvPr>
          <p:cNvSpPr txBox="1">
            <a:spLocks/>
          </p:cNvSpPr>
          <p:nvPr/>
        </p:nvSpPr>
        <p:spPr>
          <a:xfrm>
            <a:off x="1115156" y="249673"/>
            <a:ext cx="10766743" cy="85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>
              <a:buClr>
                <a:srgbClr val="77BE9C"/>
              </a:buClr>
              <a:buSzPts val="6000"/>
              <a:buFont typeface="Unica One"/>
              <a:buNone/>
            </a:pPr>
            <a:r>
              <a:rPr lang="en-US" sz="3200" kern="0" dirty="0">
                <a:solidFill>
                  <a:srgbClr val="77BE9C"/>
                </a:solidFill>
                <a:latin typeface="Unica One"/>
                <a:sym typeface="Arial"/>
              </a:rPr>
              <a:t>DIGITAL </a:t>
            </a:r>
            <a:r>
              <a:rPr lang="en-US" sz="3200" kern="0" dirty="0">
                <a:solidFill>
                  <a:schemeClr val="accent1"/>
                </a:solidFill>
                <a:latin typeface="Unica One"/>
                <a:sym typeface="Arial"/>
              </a:rPr>
              <a:t>TRANSFORMATION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2190" y="5797223"/>
            <a:ext cx="8946719" cy="576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Utilization of Strategic Data and Information 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from various platforms (</a:t>
            </a:r>
            <a:r>
              <a:rPr lang="en-US" sz="1200" dirty="0" err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i.e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Big Data, SPBE, Satu Data): </a:t>
            </a: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Artificial Intelligence. 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National Strategy for AI 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should be </a:t>
            </a: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directed to strengthen evidence-based 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development planning.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Policies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for AI in </a:t>
            </a: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RPJMN 2020-2024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ICT industry development to 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optimize </a:t>
            </a: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local resources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, including </a:t>
            </a:r>
            <a:r>
              <a:rPr lang="en-US" sz="12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human capital</a:t>
            </a:r>
            <a:r>
              <a:rPr lang="en-US" sz="12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.</a:t>
            </a:r>
            <a:endParaRPr lang="en-US" sz="1200" b="1" dirty="0">
              <a:solidFill>
                <a:schemeClr val="tx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82" name="Google Shape;82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285" y="5789844"/>
            <a:ext cx="897258" cy="58286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79C9B443-7484-4E80-B852-F35997938297}"/>
              </a:ext>
            </a:extLst>
          </p:cNvPr>
          <p:cNvSpPr/>
          <p:nvPr/>
        </p:nvSpPr>
        <p:spPr>
          <a:xfrm>
            <a:off x="11063142" y="4187309"/>
            <a:ext cx="905424" cy="804320"/>
          </a:xfrm>
          <a:prstGeom prst="rect">
            <a:avLst/>
          </a:prstGeom>
          <a:solidFill>
            <a:schemeClr val="accent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000000"/>
              </a:buClr>
            </a:pPr>
            <a:r>
              <a:rPr lang="en-ID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Broadband Plan (</a:t>
            </a:r>
            <a:r>
              <a:rPr lang="en-ID" sz="1100" kern="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Perpres</a:t>
            </a:r>
            <a:r>
              <a:rPr lang="en-ID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96/2014)</a:t>
            </a:r>
          </a:p>
        </p:txBody>
      </p:sp>
      <p:cxnSp>
        <p:nvCxnSpPr>
          <p:cNvPr id="28" name="Elbow Connector 27"/>
          <p:cNvCxnSpPr>
            <a:stCxn id="86" idx="3"/>
            <a:endCxn id="91" idx="1"/>
          </p:cNvCxnSpPr>
          <p:nvPr/>
        </p:nvCxnSpPr>
        <p:spPr>
          <a:xfrm>
            <a:off x="10584106" y="4533720"/>
            <a:ext cx="479036" cy="55749"/>
          </a:xfrm>
          <a:prstGeom prst="bentConnector3">
            <a:avLst/>
          </a:prstGeom>
          <a:ln w="19050">
            <a:solidFill>
              <a:srgbClr val="77BE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4" idx="3"/>
          </p:cNvCxnSpPr>
          <p:nvPr/>
        </p:nvCxnSpPr>
        <p:spPr>
          <a:xfrm>
            <a:off x="10584106" y="5150991"/>
            <a:ext cx="479036" cy="216417"/>
          </a:xfrm>
          <a:prstGeom prst="bentConnector3">
            <a:avLst/>
          </a:prstGeom>
          <a:ln w="28575">
            <a:solidFill>
              <a:srgbClr val="00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2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206;p22">
            <a:extLst>
              <a:ext uri="{FF2B5EF4-FFF2-40B4-BE49-F238E27FC236}">
                <a16:creationId xmlns="" xmlns:a16="http://schemas.microsoft.com/office/drawing/2014/main" id="{D8ECFB10-1885-40DD-BC9D-0D88EB198077}"/>
              </a:ext>
            </a:extLst>
          </p:cNvPr>
          <p:cNvPicPr preferRelativeResize="0"/>
          <p:nvPr/>
        </p:nvPicPr>
        <p:blipFill>
          <a:blip r:embed="rId2">
            <a:alphaModFix/>
            <a:lum bright="70000" contrast="-70000"/>
          </a:blip>
          <a:stretch>
            <a:fillRect/>
          </a:stretch>
        </p:blipFill>
        <p:spPr>
          <a:xfrm>
            <a:off x="5076991" y="1424581"/>
            <a:ext cx="5606195" cy="441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Arrow: Down 114">
            <a:extLst>
              <a:ext uri="{FF2B5EF4-FFF2-40B4-BE49-F238E27FC236}">
                <a16:creationId xmlns="" xmlns:a16="http://schemas.microsoft.com/office/drawing/2014/main" id="{FBF5FFFA-3F39-418D-901E-3F5B3C973110}"/>
              </a:ext>
            </a:extLst>
          </p:cNvPr>
          <p:cNvSpPr/>
          <p:nvPr/>
        </p:nvSpPr>
        <p:spPr>
          <a:xfrm rot="5400000">
            <a:off x="7489277" y="3280618"/>
            <a:ext cx="325536" cy="6080345"/>
          </a:xfrm>
          <a:prstGeom prst="downArrow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D" sz="1867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5C65B9C-9F8E-4CE5-95F6-5673BDC0E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78" y="1437805"/>
            <a:ext cx="3560911" cy="3490399"/>
          </a:xfrm>
          <a:prstGeom prst="rect">
            <a:avLst/>
          </a:prstGeom>
        </p:spPr>
      </p:pic>
      <p:sp>
        <p:nvSpPr>
          <p:cNvPr id="81" name="TextBox 50">
            <a:extLst>
              <a:ext uri="{FF2B5EF4-FFF2-40B4-BE49-F238E27FC236}">
                <a16:creationId xmlns="" xmlns:a16="http://schemas.microsoft.com/office/drawing/2014/main" id="{ACF7F754-C6A0-4C84-8836-14DEB26A6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342" y="6064295"/>
            <a:ext cx="1800364" cy="494060"/>
          </a:xfrm>
          <a:prstGeom prst="roundRect">
            <a:avLst>
              <a:gd name="adj" fmla="val 3338"/>
            </a:avLst>
          </a:prstGeom>
          <a:solidFill>
            <a:srgbClr val="589EA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200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&amp; Competitive  Economy</a:t>
            </a:r>
          </a:p>
        </p:txBody>
      </p:sp>
      <p:sp>
        <p:nvSpPr>
          <p:cNvPr id="82" name="TextBox 50">
            <a:extLst>
              <a:ext uri="{FF2B5EF4-FFF2-40B4-BE49-F238E27FC236}">
                <a16:creationId xmlns="" xmlns:a16="http://schemas.microsoft.com/office/drawing/2014/main" id="{23389AC9-466E-4B24-97D5-E9B6AAC7A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78" y="6063453"/>
            <a:ext cx="1692109" cy="494060"/>
          </a:xfrm>
          <a:prstGeom prst="roundRect">
            <a:avLst>
              <a:gd name="adj" fmla="val 3338"/>
            </a:avLst>
          </a:prstGeom>
          <a:solidFill>
            <a:srgbClr val="77BE9C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200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&amp; Inclusive Society</a:t>
            </a:r>
          </a:p>
        </p:txBody>
      </p:sp>
      <p:sp>
        <p:nvSpPr>
          <p:cNvPr id="83" name="TextBox 50">
            <a:extLst>
              <a:ext uri="{FF2B5EF4-FFF2-40B4-BE49-F238E27FC236}">
                <a16:creationId xmlns="" xmlns:a16="http://schemas.microsoft.com/office/drawing/2014/main" id="{271D1424-7A0C-439C-82A2-60623ED9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99" y="6063453"/>
            <a:ext cx="1731968" cy="494060"/>
          </a:xfrm>
          <a:prstGeom prst="roundRect">
            <a:avLst>
              <a:gd name="adj" fmla="val 3338"/>
            </a:avLst>
          </a:prstGeom>
          <a:solidFill>
            <a:srgbClr val="A8DBA7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200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Smart, Green &amp; Resilient Environment</a:t>
            </a:r>
          </a:p>
        </p:txBody>
      </p:sp>
      <p:sp>
        <p:nvSpPr>
          <p:cNvPr id="91" name="Google Shape;86;p17">
            <a:extLst>
              <a:ext uri="{FF2B5EF4-FFF2-40B4-BE49-F238E27FC236}">
                <a16:creationId xmlns="" xmlns:a16="http://schemas.microsoft.com/office/drawing/2014/main" id="{C81BAEE6-6B26-4E83-82C1-D80AC2395469}"/>
              </a:ext>
            </a:extLst>
          </p:cNvPr>
          <p:cNvSpPr txBox="1">
            <a:spLocks/>
          </p:cNvSpPr>
          <p:nvPr/>
        </p:nvSpPr>
        <p:spPr>
          <a:xfrm>
            <a:off x="528762" y="372373"/>
            <a:ext cx="8839200" cy="54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Unica One"/>
              <a:buNone/>
              <a:defRPr sz="6000" b="0" i="0" u="none" strike="noStrike" cap="none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>
              <a:buClr>
                <a:srgbClr val="77BE9C"/>
              </a:buClr>
              <a:defRPr/>
            </a:pPr>
            <a:r>
              <a:rPr lang="en-ID" sz="3200" kern="0" dirty="0">
                <a:solidFill>
                  <a:srgbClr val="77BE9C"/>
                </a:solidFill>
              </a:rPr>
              <a:t>SMART METROPOLITAN </a:t>
            </a:r>
            <a:r>
              <a:rPr lang="en-ID" sz="3200" kern="0" dirty="0">
                <a:solidFill>
                  <a:schemeClr val="accent5"/>
                </a:solidFill>
              </a:rPr>
              <a:t>CONCEPT: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D6092EEF-2C5C-462E-BE6B-D3182480004C}"/>
              </a:ext>
            </a:extLst>
          </p:cNvPr>
          <p:cNvSpPr/>
          <p:nvPr/>
        </p:nvSpPr>
        <p:spPr>
          <a:xfrm>
            <a:off x="5113654" y="1135613"/>
            <a:ext cx="5500413" cy="4848628"/>
          </a:xfrm>
          <a:prstGeom prst="rect">
            <a:avLst/>
          </a:prstGeom>
          <a:solidFill>
            <a:schemeClr val="bg1"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D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92780A53-6265-41F1-BE11-33EC17ED5344}"/>
              </a:ext>
            </a:extLst>
          </p:cNvPr>
          <p:cNvSpPr/>
          <p:nvPr/>
        </p:nvSpPr>
        <p:spPr>
          <a:xfrm>
            <a:off x="1481620" y="5161782"/>
            <a:ext cx="3141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/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Application of a smart approach as accelerator to realization</a:t>
            </a:r>
          </a:p>
          <a:p>
            <a:pPr algn="r">
              <a:buFont typeface="Arial"/>
              <a:buNone/>
              <a:defRPr/>
            </a:pPr>
            <a:r>
              <a:rPr lang="en-US" sz="1400" b="1" kern="0" dirty="0">
                <a:solidFill>
                  <a:srgbClr val="0DA39F"/>
                </a:solidFill>
                <a:latin typeface="Arial Nova" panose="020B0504020202020204" pitchFamily="34" charset="0"/>
                <a:ea typeface="Myriad Pro" charset="0"/>
                <a:cs typeface="Myriad Pro" charset="0"/>
                <a:sym typeface="Arial"/>
              </a:rPr>
              <a:t>smart metropolitan (compact, comfortable, efficient and sustainable)</a:t>
            </a:r>
          </a:p>
          <a:p>
            <a:pPr algn="r">
              <a:buFont typeface="Arial"/>
              <a:buNone/>
              <a:defRPr/>
            </a:pPr>
            <a:endParaRPr lang="en-US" sz="1400" b="1" dirty="0">
              <a:solidFill>
                <a:prstClr val="black"/>
              </a:solidFill>
              <a:latin typeface="Arial Nova" panose="020B05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07" name="Isosceles Triangle 106">
            <a:extLst>
              <a:ext uri="{FF2B5EF4-FFF2-40B4-BE49-F238E27FC236}">
                <a16:creationId xmlns="" xmlns:a16="http://schemas.microsoft.com/office/drawing/2014/main" id="{866BB60C-9923-44E8-8593-C9EFC8B41691}"/>
              </a:ext>
            </a:extLst>
          </p:cNvPr>
          <p:cNvSpPr/>
          <p:nvPr/>
        </p:nvSpPr>
        <p:spPr>
          <a:xfrm rot="10800000">
            <a:off x="5939696" y="5922022"/>
            <a:ext cx="156304" cy="1347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D" sz="1867" i="1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8" name="Isosceles Triangle 107">
            <a:extLst>
              <a:ext uri="{FF2B5EF4-FFF2-40B4-BE49-F238E27FC236}">
                <a16:creationId xmlns="" xmlns:a16="http://schemas.microsoft.com/office/drawing/2014/main" id="{99415B52-E835-4368-8A2D-0E0156B3B60A}"/>
              </a:ext>
            </a:extLst>
          </p:cNvPr>
          <p:cNvSpPr/>
          <p:nvPr/>
        </p:nvSpPr>
        <p:spPr>
          <a:xfrm rot="10800000">
            <a:off x="7839831" y="5922022"/>
            <a:ext cx="156304" cy="1347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D" sz="1867" i="1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1" name="Isosceles Triangle 110">
            <a:extLst>
              <a:ext uri="{FF2B5EF4-FFF2-40B4-BE49-F238E27FC236}">
                <a16:creationId xmlns="" xmlns:a16="http://schemas.microsoft.com/office/drawing/2014/main" id="{CBC9D9B4-B039-45FA-AC1A-F501D4E98F50}"/>
              </a:ext>
            </a:extLst>
          </p:cNvPr>
          <p:cNvSpPr/>
          <p:nvPr/>
        </p:nvSpPr>
        <p:spPr>
          <a:xfrm rot="10800000">
            <a:off x="9661812" y="5922022"/>
            <a:ext cx="156304" cy="1347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D" sz="1867" i="1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2" name="Google Shape;85;p17">
            <a:extLst>
              <a:ext uri="{FF2B5EF4-FFF2-40B4-BE49-F238E27FC236}">
                <a16:creationId xmlns="" xmlns:a16="http://schemas.microsoft.com/office/drawing/2014/main" id="{EC4F039D-ED70-48D9-B66D-EBE4E8577BC2}"/>
              </a:ext>
            </a:extLst>
          </p:cNvPr>
          <p:cNvSpPr txBox="1">
            <a:spLocks/>
          </p:cNvSpPr>
          <p:nvPr/>
        </p:nvSpPr>
        <p:spPr>
          <a:xfrm>
            <a:off x="6559826" y="767056"/>
            <a:ext cx="4023549" cy="34417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067" kern="0" dirty="0">
                <a:solidFill>
                  <a:srgbClr val="295568"/>
                </a:solidFill>
                <a:latin typeface="Arial Nova Light" panose="020B0304020202020204" pitchFamily="34" charset="0"/>
                <a:cs typeface="Segoe UI Light" panose="020B0502040204020203" pitchFamily="34" charset="0"/>
              </a:rPr>
              <a:t>Examples of applying a smart approach to urban infrastructure</a:t>
            </a:r>
            <a:endParaRPr lang="en-ID" sz="1067" b="1" kern="0" baseline="30000" dirty="0">
              <a:solidFill>
                <a:srgbClr val="295568"/>
              </a:solidFill>
              <a:latin typeface="Arial Nova Light" panose="020B03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13" name="Isosceles Triangle 112">
            <a:extLst>
              <a:ext uri="{FF2B5EF4-FFF2-40B4-BE49-F238E27FC236}">
                <a16:creationId xmlns="" xmlns:a16="http://schemas.microsoft.com/office/drawing/2014/main" id="{40545AD7-BA2A-4332-A94D-6B47A10B6926}"/>
              </a:ext>
            </a:extLst>
          </p:cNvPr>
          <p:cNvSpPr/>
          <p:nvPr/>
        </p:nvSpPr>
        <p:spPr>
          <a:xfrm rot="10800000">
            <a:off x="10509411" y="953498"/>
            <a:ext cx="156304" cy="1347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D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F42211F9-63AD-4EE4-B87B-7BFF4A0BCB87}"/>
              </a:ext>
            </a:extLst>
          </p:cNvPr>
          <p:cNvSpPr/>
          <p:nvPr/>
        </p:nvSpPr>
        <p:spPr>
          <a:xfrm>
            <a:off x="586267" y="708853"/>
            <a:ext cx="5606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sz="1400" dirty="0">
                <a:solidFill>
                  <a:srgbClr val="295467"/>
                </a:solidFill>
                <a:latin typeface="Unica One" panose="020B0604020202020204" charset="0"/>
                <a:ea typeface="Myriad Pro" charset="0"/>
                <a:cs typeface="Myriad Pro" charset="0"/>
                <a:sym typeface="Arial"/>
              </a:rPr>
              <a:t>COMPACT, COMFORTABLE, EFFICIENT AND SUSTAINABLE</a:t>
            </a:r>
            <a:endParaRPr lang="en-US" sz="1400" b="1" dirty="0">
              <a:solidFill>
                <a:srgbClr val="295467"/>
              </a:solidFill>
              <a:latin typeface="Unica One" panose="020B0604020202020204" charset="0"/>
              <a:ea typeface="Myriad Pro" charset="0"/>
              <a:cs typeface="Myriad Pro" charset="0"/>
              <a:sym typeface="Arial"/>
            </a:endParaRPr>
          </a:p>
        </p:txBody>
      </p:sp>
      <p:pic>
        <p:nvPicPr>
          <p:cNvPr id="116" name="Google Shape;206;p22">
            <a:extLst>
              <a:ext uri="{FF2B5EF4-FFF2-40B4-BE49-F238E27FC236}">
                <a16:creationId xmlns="" xmlns:a16="http://schemas.microsoft.com/office/drawing/2014/main" id="{8D17C867-5263-4D07-9E80-7398D396D1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4532" y="4773632"/>
            <a:ext cx="3141895" cy="24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50">
            <a:extLst>
              <a:ext uri="{FF2B5EF4-FFF2-40B4-BE49-F238E27FC236}">
                <a16:creationId xmlns="" xmlns:a16="http://schemas.microsoft.com/office/drawing/2014/main" id="{018F3D71-6C1B-4A6D-A20D-69C0E0780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342" y="1227658"/>
            <a:ext cx="1815751" cy="295465"/>
          </a:xfrm>
          <a:prstGeom prst="roundRect">
            <a:avLst>
              <a:gd name="adj" fmla="val 3338"/>
            </a:avLst>
          </a:prstGeom>
          <a:solidFill>
            <a:schemeClr val="bg1">
              <a:lumMod val="95000"/>
            </a:schemeClr>
          </a:solidFill>
          <a:ln w="31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067" b="1" i="1" dirty="0">
                <a:solidFill>
                  <a:prstClr val="black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Transportation</a:t>
            </a:r>
          </a:p>
        </p:txBody>
      </p:sp>
      <p:sp>
        <p:nvSpPr>
          <p:cNvPr id="32" name="TextBox 50">
            <a:extLst>
              <a:ext uri="{FF2B5EF4-FFF2-40B4-BE49-F238E27FC236}">
                <a16:creationId xmlns="" xmlns:a16="http://schemas.microsoft.com/office/drawing/2014/main" id="{B9A75E69-809F-458E-B2F6-2B178486C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231" y="1229711"/>
            <a:ext cx="1718156" cy="296588"/>
          </a:xfrm>
          <a:prstGeom prst="roundRect">
            <a:avLst>
              <a:gd name="adj" fmla="val 3338"/>
            </a:avLst>
          </a:prstGeom>
          <a:solidFill>
            <a:schemeClr val="bg1">
              <a:lumMod val="95000"/>
            </a:schemeClr>
          </a:solidFill>
          <a:ln w="31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067" b="1" i="1" dirty="0">
                <a:solidFill>
                  <a:prstClr val="black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Building</a:t>
            </a:r>
          </a:p>
        </p:txBody>
      </p:sp>
      <p:sp>
        <p:nvSpPr>
          <p:cNvPr id="33" name="TextBox 50">
            <a:extLst>
              <a:ext uri="{FF2B5EF4-FFF2-40B4-BE49-F238E27FC236}">
                <a16:creationId xmlns="" xmlns:a16="http://schemas.microsoft.com/office/drawing/2014/main" id="{415B62BD-9BF5-4930-BDB0-A1407C65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5526" y="1232602"/>
            <a:ext cx="1718156" cy="290521"/>
          </a:xfrm>
          <a:prstGeom prst="roundRect">
            <a:avLst>
              <a:gd name="adj" fmla="val 3338"/>
            </a:avLst>
          </a:prstGeom>
          <a:solidFill>
            <a:schemeClr val="bg1">
              <a:lumMod val="95000"/>
            </a:schemeClr>
          </a:solidFill>
          <a:ln w="31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067" b="1" i="1" dirty="0">
                <a:solidFill>
                  <a:prstClr val="black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Water</a:t>
            </a:r>
          </a:p>
        </p:txBody>
      </p:sp>
      <p:sp>
        <p:nvSpPr>
          <p:cNvPr id="34" name="TextBox 50">
            <a:extLst>
              <a:ext uri="{FF2B5EF4-FFF2-40B4-BE49-F238E27FC236}">
                <a16:creationId xmlns="" xmlns:a16="http://schemas.microsoft.com/office/drawing/2014/main" id="{3968B42D-73FD-4F28-9F7E-FD695EDB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343" y="3475017"/>
            <a:ext cx="1815749" cy="263235"/>
          </a:xfrm>
          <a:prstGeom prst="roundRect">
            <a:avLst>
              <a:gd name="adj" fmla="val 3338"/>
            </a:avLst>
          </a:prstGeom>
          <a:solidFill>
            <a:schemeClr val="bg1">
              <a:lumMod val="95000"/>
            </a:schemeClr>
          </a:solidFill>
          <a:ln w="31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067" b="1" i="1" dirty="0">
                <a:solidFill>
                  <a:prstClr val="black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Energy</a:t>
            </a:r>
          </a:p>
        </p:txBody>
      </p:sp>
      <p:sp>
        <p:nvSpPr>
          <p:cNvPr id="35" name="TextBox 50">
            <a:extLst>
              <a:ext uri="{FF2B5EF4-FFF2-40B4-BE49-F238E27FC236}">
                <a16:creationId xmlns="" xmlns:a16="http://schemas.microsoft.com/office/drawing/2014/main" id="{04A86F03-734A-4D01-A07C-52E61A86B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231" y="3484747"/>
            <a:ext cx="1718156" cy="285736"/>
          </a:xfrm>
          <a:prstGeom prst="roundRect">
            <a:avLst>
              <a:gd name="adj" fmla="val 3338"/>
            </a:avLst>
          </a:prstGeom>
          <a:solidFill>
            <a:schemeClr val="bg1">
              <a:lumMod val="95000"/>
            </a:schemeClr>
          </a:solidFill>
          <a:ln w="31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000" b="1" i="1" dirty="0">
                <a:solidFill>
                  <a:prstClr val="black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Waste Management</a:t>
            </a:r>
          </a:p>
        </p:txBody>
      </p:sp>
      <p:sp>
        <p:nvSpPr>
          <p:cNvPr id="36" name="Title 17">
            <a:extLst>
              <a:ext uri="{FF2B5EF4-FFF2-40B4-BE49-F238E27FC236}">
                <a16:creationId xmlns="" xmlns:a16="http://schemas.microsoft.com/office/drawing/2014/main" id="{8E33B55B-C34D-4758-85EC-6C3958172A43}"/>
              </a:ext>
            </a:extLst>
          </p:cNvPr>
          <p:cNvSpPr txBox="1">
            <a:spLocks/>
          </p:cNvSpPr>
          <p:nvPr/>
        </p:nvSpPr>
        <p:spPr>
          <a:xfrm>
            <a:off x="5447219" y="1645024"/>
            <a:ext cx="1505875" cy="2955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Integrated  and Intelligent Transport System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38" name="Title 17">
            <a:extLst>
              <a:ext uri="{FF2B5EF4-FFF2-40B4-BE49-F238E27FC236}">
                <a16:creationId xmlns="" xmlns:a16="http://schemas.microsoft.com/office/drawing/2014/main" id="{20D6CF11-7C37-4EA0-A276-0AA6C9371FEC}"/>
              </a:ext>
            </a:extLst>
          </p:cNvPr>
          <p:cNvSpPr txBox="1">
            <a:spLocks/>
          </p:cNvSpPr>
          <p:nvPr/>
        </p:nvSpPr>
        <p:spPr>
          <a:xfrm>
            <a:off x="5447219" y="2016376"/>
            <a:ext cx="1505875" cy="2955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Innovative Public Transport Network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40" name="Title 17">
            <a:extLst>
              <a:ext uri="{FF2B5EF4-FFF2-40B4-BE49-F238E27FC236}">
                <a16:creationId xmlns="" xmlns:a16="http://schemas.microsoft.com/office/drawing/2014/main" id="{6CFC7C84-8D07-4486-9937-277CF8CE9B53}"/>
              </a:ext>
            </a:extLst>
          </p:cNvPr>
          <p:cNvSpPr txBox="1">
            <a:spLocks/>
          </p:cNvSpPr>
          <p:nvPr/>
        </p:nvSpPr>
        <p:spPr>
          <a:xfrm>
            <a:off x="5447219" y="2407701"/>
            <a:ext cx="1505875" cy="4433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Electric Car &amp; Integrated Non Motorized and Public Transport System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18E157E-A54D-4E0C-8F26-2714F9AAE783}"/>
              </a:ext>
            </a:extLst>
          </p:cNvPr>
          <p:cNvGrpSpPr/>
          <p:nvPr/>
        </p:nvGrpSpPr>
        <p:grpSpPr>
          <a:xfrm>
            <a:off x="5261618" y="1704613"/>
            <a:ext cx="78492" cy="3267715"/>
            <a:chOff x="3929183" y="1278459"/>
            <a:chExt cx="75900" cy="3159798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061B24AA-322F-48EB-9124-1712CDAADD0B}"/>
                </a:ext>
              </a:extLst>
            </p:cNvPr>
            <p:cNvSpPr/>
            <p:nvPr/>
          </p:nvSpPr>
          <p:spPr>
            <a:xfrm>
              <a:off x="3929183" y="1278459"/>
              <a:ext cx="75900" cy="7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8B4FC1AE-8A2E-441E-B61F-22D1BB5032E8}"/>
                </a:ext>
              </a:extLst>
            </p:cNvPr>
            <p:cNvSpPr/>
            <p:nvPr/>
          </p:nvSpPr>
          <p:spPr>
            <a:xfrm>
              <a:off x="3929183" y="1673214"/>
              <a:ext cx="75900" cy="7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2D8CDD6-2326-48E2-83ED-8A67E611E114}"/>
                </a:ext>
              </a:extLst>
            </p:cNvPr>
            <p:cNvSpPr/>
            <p:nvPr/>
          </p:nvSpPr>
          <p:spPr>
            <a:xfrm>
              <a:off x="3929183" y="2062014"/>
              <a:ext cx="75900" cy="7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A908FE44-D2D5-4C32-B1F8-7C562241B7FA}"/>
                </a:ext>
              </a:extLst>
            </p:cNvPr>
            <p:cNvSpPr/>
            <p:nvPr/>
          </p:nvSpPr>
          <p:spPr>
            <a:xfrm>
              <a:off x="3929183" y="3415989"/>
              <a:ext cx="75900" cy="7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2BE23EC2-227A-49E1-A309-BCEC6191F859}"/>
                </a:ext>
              </a:extLst>
            </p:cNvPr>
            <p:cNvSpPr/>
            <p:nvPr/>
          </p:nvSpPr>
          <p:spPr>
            <a:xfrm>
              <a:off x="3929183" y="3773949"/>
              <a:ext cx="75900" cy="7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68E60192-C535-40ED-BB03-58885086E4AE}"/>
                </a:ext>
              </a:extLst>
            </p:cNvPr>
            <p:cNvSpPr/>
            <p:nvPr/>
          </p:nvSpPr>
          <p:spPr>
            <a:xfrm>
              <a:off x="3929183" y="4362357"/>
              <a:ext cx="75900" cy="7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</p:grpSp>
      <p:sp>
        <p:nvSpPr>
          <p:cNvPr id="42" name="Title 17">
            <a:extLst>
              <a:ext uri="{FF2B5EF4-FFF2-40B4-BE49-F238E27FC236}">
                <a16:creationId xmlns="" xmlns:a16="http://schemas.microsoft.com/office/drawing/2014/main" id="{D7C32C47-32D4-4A9B-A409-AC36775E930D}"/>
              </a:ext>
            </a:extLst>
          </p:cNvPr>
          <p:cNvSpPr txBox="1">
            <a:spLocks/>
          </p:cNvSpPr>
          <p:nvPr/>
        </p:nvSpPr>
        <p:spPr>
          <a:xfrm>
            <a:off x="7396286" y="1651187"/>
            <a:ext cx="1372101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Integrated Heating &amp; Cooling system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44" name="Title 17">
            <a:extLst>
              <a:ext uri="{FF2B5EF4-FFF2-40B4-BE49-F238E27FC236}">
                <a16:creationId xmlns="" xmlns:a16="http://schemas.microsoft.com/office/drawing/2014/main" id="{0F47D95D-314E-473B-B248-F226D93DF0EA}"/>
              </a:ext>
            </a:extLst>
          </p:cNvPr>
          <p:cNvSpPr txBox="1">
            <a:spLocks/>
          </p:cNvSpPr>
          <p:nvPr/>
        </p:nvSpPr>
        <p:spPr>
          <a:xfrm>
            <a:off x="7396286" y="2038010"/>
            <a:ext cx="1372101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Eco-friendly smart technology and utilities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46" name="Title 17">
            <a:extLst>
              <a:ext uri="{FF2B5EF4-FFF2-40B4-BE49-F238E27FC236}">
                <a16:creationId xmlns="" xmlns:a16="http://schemas.microsoft.com/office/drawing/2014/main" id="{B4C822F8-E960-4CBC-98B3-E1C13BACA222}"/>
              </a:ext>
            </a:extLst>
          </p:cNvPr>
          <p:cNvSpPr txBox="1">
            <a:spLocks/>
          </p:cNvSpPr>
          <p:nvPr/>
        </p:nvSpPr>
        <p:spPr>
          <a:xfrm>
            <a:off x="7396286" y="2415880"/>
            <a:ext cx="1372101" cy="4433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Green roof &amp; sustainable and recycled materials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48" name="Title 17">
            <a:extLst>
              <a:ext uri="{FF2B5EF4-FFF2-40B4-BE49-F238E27FC236}">
                <a16:creationId xmlns="" xmlns:a16="http://schemas.microsoft.com/office/drawing/2014/main" id="{D6A1C122-D63C-4382-B27A-46FEA586A631}"/>
              </a:ext>
            </a:extLst>
          </p:cNvPr>
          <p:cNvSpPr txBox="1">
            <a:spLocks/>
          </p:cNvSpPr>
          <p:nvPr/>
        </p:nvSpPr>
        <p:spPr>
          <a:xfrm>
            <a:off x="7396286" y="2954969"/>
            <a:ext cx="1372101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Low water &amp; energy consumption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1A9E83BF-A4AC-4C67-B0A4-19CFEDED5D73}"/>
              </a:ext>
            </a:extLst>
          </p:cNvPr>
          <p:cNvGrpSpPr/>
          <p:nvPr/>
        </p:nvGrpSpPr>
        <p:grpSpPr>
          <a:xfrm>
            <a:off x="7174698" y="1684160"/>
            <a:ext cx="83977" cy="3400515"/>
            <a:chOff x="5370809" y="1263120"/>
            <a:chExt cx="73197" cy="2963985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357F51AC-B277-49CC-BE31-C55FCC99FB0F}"/>
                </a:ext>
              </a:extLst>
            </p:cNvPr>
            <p:cNvSpPr/>
            <p:nvPr/>
          </p:nvSpPr>
          <p:spPr>
            <a:xfrm>
              <a:off x="5370809" y="1263120"/>
              <a:ext cx="73197" cy="7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FE9EB8-C888-4E81-822F-756023B8A093}"/>
                </a:ext>
              </a:extLst>
            </p:cNvPr>
            <p:cNvSpPr/>
            <p:nvPr/>
          </p:nvSpPr>
          <p:spPr>
            <a:xfrm>
              <a:off x="5370809" y="1643112"/>
              <a:ext cx="73197" cy="7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FFC0AEB3-3C00-4E2B-8B26-91CAE0CBCDB1}"/>
                </a:ext>
              </a:extLst>
            </p:cNvPr>
            <p:cNvSpPr/>
            <p:nvPr/>
          </p:nvSpPr>
          <p:spPr>
            <a:xfrm>
              <a:off x="5370809" y="2017259"/>
              <a:ext cx="73197" cy="7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210EB565-E0E8-4702-9A34-16149C958106}"/>
                </a:ext>
              </a:extLst>
            </p:cNvPr>
            <p:cNvSpPr/>
            <p:nvPr/>
          </p:nvSpPr>
          <p:spPr>
            <a:xfrm>
              <a:off x="5370809" y="2388866"/>
              <a:ext cx="73197" cy="7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BC49170D-D803-483B-B800-5CBCC04A58EB}"/>
                </a:ext>
              </a:extLst>
            </p:cNvPr>
            <p:cNvSpPr/>
            <p:nvPr/>
          </p:nvSpPr>
          <p:spPr>
            <a:xfrm>
              <a:off x="5370809" y="3203518"/>
              <a:ext cx="73197" cy="7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DEF46015-F0B8-44F9-A36D-484C1ADD30EB}"/>
                </a:ext>
              </a:extLst>
            </p:cNvPr>
            <p:cNvSpPr/>
            <p:nvPr/>
          </p:nvSpPr>
          <p:spPr>
            <a:xfrm>
              <a:off x="5370809" y="3717571"/>
              <a:ext cx="73197" cy="7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="" xmlns:a16="http://schemas.microsoft.com/office/drawing/2014/main" id="{BF95DDC8-2EB2-47E2-B0AA-84C776ED6EC8}"/>
                </a:ext>
              </a:extLst>
            </p:cNvPr>
            <p:cNvSpPr/>
            <p:nvPr/>
          </p:nvSpPr>
          <p:spPr>
            <a:xfrm>
              <a:off x="5370809" y="4150305"/>
              <a:ext cx="73197" cy="7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067" i="1" dirty="0">
                <a:solidFill>
                  <a:srgbClr val="FFFFFF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endParaRPr>
            </a:p>
          </p:txBody>
        </p:sp>
      </p:grpSp>
      <p:sp>
        <p:nvSpPr>
          <p:cNvPr id="50" name="Title 17">
            <a:extLst>
              <a:ext uri="{FF2B5EF4-FFF2-40B4-BE49-F238E27FC236}">
                <a16:creationId xmlns="" xmlns:a16="http://schemas.microsoft.com/office/drawing/2014/main" id="{A8668281-DD48-4A43-9526-3CFF7C2B4B4F}"/>
              </a:ext>
            </a:extLst>
          </p:cNvPr>
          <p:cNvSpPr txBox="1">
            <a:spLocks/>
          </p:cNvSpPr>
          <p:nvPr/>
        </p:nvSpPr>
        <p:spPr>
          <a:xfrm>
            <a:off x="9241965" y="1632698"/>
            <a:ext cx="1372103" cy="147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Rainwater harvesting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328E715-44DF-4909-B1B0-272FCF90955A}"/>
              </a:ext>
            </a:extLst>
          </p:cNvPr>
          <p:cNvSpPr/>
          <p:nvPr/>
        </p:nvSpPr>
        <p:spPr>
          <a:xfrm>
            <a:off x="9041118" y="1686691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2" name="Title 17">
            <a:extLst>
              <a:ext uri="{FF2B5EF4-FFF2-40B4-BE49-F238E27FC236}">
                <a16:creationId xmlns="" xmlns:a16="http://schemas.microsoft.com/office/drawing/2014/main" id="{FB4D1B29-E75C-449C-9985-F29600BB7437}"/>
              </a:ext>
            </a:extLst>
          </p:cNvPr>
          <p:cNvSpPr txBox="1">
            <a:spLocks/>
          </p:cNvSpPr>
          <p:nvPr/>
        </p:nvSpPr>
        <p:spPr>
          <a:xfrm>
            <a:off x="9241965" y="1868707"/>
            <a:ext cx="1372103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water management system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F01F6A28-D844-4CDA-B5E7-B1984A931906}"/>
              </a:ext>
            </a:extLst>
          </p:cNvPr>
          <p:cNvSpPr/>
          <p:nvPr/>
        </p:nvSpPr>
        <p:spPr>
          <a:xfrm>
            <a:off x="9041118" y="1922701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4" name="Title 17">
            <a:extLst>
              <a:ext uri="{FF2B5EF4-FFF2-40B4-BE49-F238E27FC236}">
                <a16:creationId xmlns="" xmlns:a16="http://schemas.microsoft.com/office/drawing/2014/main" id="{28BFEDD1-9D2F-4538-81CC-3CD7B1DA305D}"/>
              </a:ext>
            </a:extLst>
          </p:cNvPr>
          <p:cNvSpPr txBox="1">
            <a:spLocks/>
          </p:cNvSpPr>
          <p:nvPr/>
        </p:nvSpPr>
        <p:spPr>
          <a:xfrm>
            <a:off x="9241965" y="2268146"/>
            <a:ext cx="1372103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Real time water flow and quality monitoring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D36863B4-6588-4479-8FA2-6A2879FEDF80}"/>
              </a:ext>
            </a:extLst>
          </p:cNvPr>
          <p:cNvSpPr/>
          <p:nvPr/>
        </p:nvSpPr>
        <p:spPr>
          <a:xfrm>
            <a:off x="9041118" y="2322139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6" name="Title 17">
            <a:extLst>
              <a:ext uri="{FF2B5EF4-FFF2-40B4-BE49-F238E27FC236}">
                <a16:creationId xmlns="" xmlns:a16="http://schemas.microsoft.com/office/drawing/2014/main" id="{1DE990D3-27A9-4D96-ADB8-15F439E2BBF5}"/>
              </a:ext>
            </a:extLst>
          </p:cNvPr>
          <p:cNvSpPr txBox="1">
            <a:spLocks/>
          </p:cNvSpPr>
          <p:nvPr/>
        </p:nvSpPr>
        <p:spPr>
          <a:xfrm>
            <a:off x="9241965" y="2662670"/>
            <a:ext cx="1372103" cy="147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irrigation system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680BE251-AC09-457C-BE42-3CE4484014B7}"/>
              </a:ext>
            </a:extLst>
          </p:cNvPr>
          <p:cNvSpPr/>
          <p:nvPr/>
        </p:nvSpPr>
        <p:spPr>
          <a:xfrm>
            <a:off x="9041118" y="2716663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58" name="Title 17">
            <a:extLst>
              <a:ext uri="{FF2B5EF4-FFF2-40B4-BE49-F238E27FC236}">
                <a16:creationId xmlns="" xmlns:a16="http://schemas.microsoft.com/office/drawing/2014/main" id="{D1F868E4-FBC3-4700-A27F-736A303A4E41}"/>
              </a:ext>
            </a:extLst>
          </p:cNvPr>
          <p:cNvSpPr txBox="1">
            <a:spLocks/>
          </p:cNvSpPr>
          <p:nvPr/>
        </p:nvSpPr>
        <p:spPr>
          <a:xfrm>
            <a:off x="5447219" y="3880527"/>
            <a:ext cx="1490487" cy="147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grid technology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60" name="Title 17">
            <a:extLst>
              <a:ext uri="{FF2B5EF4-FFF2-40B4-BE49-F238E27FC236}">
                <a16:creationId xmlns="" xmlns:a16="http://schemas.microsoft.com/office/drawing/2014/main" id="{F41F037D-532B-4D61-94FC-87AE81CB947B}"/>
              </a:ext>
            </a:extLst>
          </p:cNvPr>
          <p:cNvSpPr txBox="1">
            <a:spLocks/>
          </p:cNvSpPr>
          <p:nvPr/>
        </p:nvSpPr>
        <p:spPr>
          <a:xfrm>
            <a:off x="5447219" y="4115246"/>
            <a:ext cx="1490487" cy="5911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ducting: Integrated underground network for electricity, telecom and gas pipe network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62" name="Title 17">
            <a:extLst>
              <a:ext uri="{FF2B5EF4-FFF2-40B4-BE49-F238E27FC236}">
                <a16:creationId xmlns="" xmlns:a16="http://schemas.microsoft.com/office/drawing/2014/main" id="{E0053427-6E70-4928-AC64-52DED2A79AC3}"/>
              </a:ext>
            </a:extLst>
          </p:cNvPr>
          <p:cNvSpPr txBox="1">
            <a:spLocks/>
          </p:cNvSpPr>
          <p:nvPr/>
        </p:nvSpPr>
        <p:spPr>
          <a:xfrm>
            <a:off x="5447219" y="4809809"/>
            <a:ext cx="1490487" cy="4433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Renewable energy </a:t>
            </a:r>
            <a:b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</a:b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(PV Rooftop, Waste to Energy technology, etc)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64" name="Title 17">
            <a:extLst>
              <a:ext uri="{FF2B5EF4-FFF2-40B4-BE49-F238E27FC236}">
                <a16:creationId xmlns="" xmlns:a16="http://schemas.microsoft.com/office/drawing/2014/main" id="{ECC1B3F2-0BF9-4CC0-8CB0-BC757A1D70C6}"/>
              </a:ext>
            </a:extLst>
          </p:cNvPr>
          <p:cNvSpPr txBox="1">
            <a:spLocks/>
          </p:cNvSpPr>
          <p:nvPr/>
        </p:nvSpPr>
        <p:spPr>
          <a:xfrm>
            <a:off x="7396287" y="3823829"/>
            <a:ext cx="1372101" cy="4433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Integrated incinerator &amp; Waste to Energy treatment plant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66" name="Title 17">
            <a:extLst>
              <a:ext uri="{FF2B5EF4-FFF2-40B4-BE49-F238E27FC236}">
                <a16:creationId xmlns="" xmlns:a16="http://schemas.microsoft.com/office/drawing/2014/main" id="{74732F29-7DDA-4355-95AB-112D415DF47D}"/>
              </a:ext>
            </a:extLst>
          </p:cNvPr>
          <p:cNvSpPr txBox="1">
            <a:spLocks/>
          </p:cNvSpPr>
          <p:nvPr/>
        </p:nvSpPr>
        <p:spPr>
          <a:xfrm>
            <a:off x="7411986" y="4366610"/>
            <a:ext cx="1356401" cy="4433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Recycling and Circular economy dan waste generating disincentive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68" name="Title 17">
            <a:extLst>
              <a:ext uri="{FF2B5EF4-FFF2-40B4-BE49-F238E27FC236}">
                <a16:creationId xmlns="" xmlns:a16="http://schemas.microsoft.com/office/drawing/2014/main" id="{EE77ED36-2196-4AC2-9825-7DD0265C13FF}"/>
              </a:ext>
            </a:extLst>
          </p:cNvPr>
          <p:cNvSpPr txBox="1">
            <a:spLocks/>
          </p:cNvSpPr>
          <p:nvPr/>
        </p:nvSpPr>
        <p:spPr>
          <a:xfrm>
            <a:off x="9241965" y="2929858"/>
            <a:ext cx="1372103" cy="147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Circular water cycle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72CCC202-034F-4FCD-B4DF-47232764D343}"/>
              </a:ext>
            </a:extLst>
          </p:cNvPr>
          <p:cNvSpPr/>
          <p:nvPr/>
        </p:nvSpPr>
        <p:spPr>
          <a:xfrm>
            <a:off x="9041118" y="2983851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70" name="Title 17">
            <a:extLst>
              <a:ext uri="{FF2B5EF4-FFF2-40B4-BE49-F238E27FC236}">
                <a16:creationId xmlns="" xmlns:a16="http://schemas.microsoft.com/office/drawing/2014/main" id="{FA05671A-07AA-46E3-A027-1BBAC9345839}"/>
              </a:ext>
            </a:extLst>
          </p:cNvPr>
          <p:cNvSpPr txBox="1">
            <a:spLocks/>
          </p:cNvSpPr>
          <p:nvPr/>
        </p:nvSpPr>
        <p:spPr>
          <a:xfrm>
            <a:off x="7411986" y="4912950"/>
            <a:ext cx="1356401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deposit return for plastic waste</a:t>
            </a:r>
          </a:p>
        </p:txBody>
      </p:sp>
      <p:sp>
        <p:nvSpPr>
          <p:cNvPr id="72" name="TextBox 50">
            <a:extLst>
              <a:ext uri="{FF2B5EF4-FFF2-40B4-BE49-F238E27FC236}">
                <a16:creationId xmlns="" xmlns:a16="http://schemas.microsoft.com/office/drawing/2014/main" id="{37EAD952-E093-4F18-A51F-852C6020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5526" y="3482645"/>
            <a:ext cx="1718156" cy="280319"/>
          </a:xfrm>
          <a:prstGeom prst="roundRect">
            <a:avLst>
              <a:gd name="adj" fmla="val 3338"/>
            </a:avLst>
          </a:prstGeom>
          <a:solidFill>
            <a:schemeClr val="bg1">
              <a:lumMod val="95000"/>
            </a:schemeClr>
          </a:solidFill>
          <a:ln w="31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>
              <a:buFont typeface="Arial"/>
              <a:buNone/>
              <a:defRPr/>
            </a:pPr>
            <a:r>
              <a:rPr lang="en-US" sz="1067" b="1" i="1" dirty="0">
                <a:solidFill>
                  <a:prstClr val="black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Services</a:t>
            </a:r>
          </a:p>
        </p:txBody>
      </p:sp>
      <p:sp>
        <p:nvSpPr>
          <p:cNvPr id="73" name="Title 17">
            <a:extLst>
              <a:ext uri="{FF2B5EF4-FFF2-40B4-BE49-F238E27FC236}">
                <a16:creationId xmlns="" xmlns:a16="http://schemas.microsoft.com/office/drawing/2014/main" id="{DFB2A375-5C43-4911-BD61-EBBAB72C79F0}"/>
              </a:ext>
            </a:extLst>
          </p:cNvPr>
          <p:cNvSpPr txBox="1">
            <a:spLocks/>
          </p:cNvSpPr>
          <p:nvPr/>
        </p:nvSpPr>
        <p:spPr>
          <a:xfrm>
            <a:off x="9241965" y="4632738"/>
            <a:ext cx="1341409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hospital &amp; telemedicine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75" name="Title 17">
            <a:extLst>
              <a:ext uri="{FF2B5EF4-FFF2-40B4-BE49-F238E27FC236}">
                <a16:creationId xmlns="" xmlns:a16="http://schemas.microsoft.com/office/drawing/2014/main" id="{A766AFE7-58C0-4317-9A9E-5A5C46ABFA3B}"/>
              </a:ext>
            </a:extLst>
          </p:cNvPr>
          <p:cNvSpPr txBox="1">
            <a:spLocks/>
          </p:cNvSpPr>
          <p:nvPr/>
        </p:nvSpPr>
        <p:spPr>
          <a:xfrm>
            <a:off x="9241966" y="3806658"/>
            <a:ext cx="1341717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air quality monitoring system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77" name="Title 17">
            <a:extLst>
              <a:ext uri="{FF2B5EF4-FFF2-40B4-BE49-F238E27FC236}">
                <a16:creationId xmlns="" xmlns:a16="http://schemas.microsoft.com/office/drawing/2014/main" id="{AA7480C3-B9A1-426D-92F1-6804B6665D61}"/>
              </a:ext>
            </a:extLst>
          </p:cNvPr>
          <p:cNvSpPr txBox="1">
            <a:spLocks/>
          </p:cNvSpPr>
          <p:nvPr/>
        </p:nvSpPr>
        <p:spPr>
          <a:xfrm>
            <a:off x="9226972" y="5016064"/>
            <a:ext cx="1356403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Office, Digital Workplaces &amp; </a:t>
            </a:r>
            <a:r>
              <a:rPr lang="en-ID" sz="1067" b="0" i="1" err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WfH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79" name="Title 17">
            <a:extLst>
              <a:ext uri="{FF2B5EF4-FFF2-40B4-BE49-F238E27FC236}">
                <a16:creationId xmlns="" xmlns:a16="http://schemas.microsoft.com/office/drawing/2014/main" id="{0DD237D2-67F6-43E8-A9E3-EA4BF5B2E745}"/>
              </a:ext>
            </a:extLst>
          </p:cNvPr>
          <p:cNvSpPr txBox="1">
            <a:spLocks/>
          </p:cNvSpPr>
          <p:nvPr/>
        </p:nvSpPr>
        <p:spPr>
          <a:xfrm>
            <a:off x="9241965" y="5429870"/>
            <a:ext cx="1341409" cy="4433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school &amp; IoT based learning (School from Home)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87" name="Title 17">
            <a:extLst>
              <a:ext uri="{FF2B5EF4-FFF2-40B4-BE49-F238E27FC236}">
                <a16:creationId xmlns="" xmlns:a16="http://schemas.microsoft.com/office/drawing/2014/main" id="{61D92C54-FA74-4F3E-9D16-4F6F4875BC08}"/>
              </a:ext>
            </a:extLst>
          </p:cNvPr>
          <p:cNvSpPr txBox="1">
            <a:spLocks/>
          </p:cNvSpPr>
          <p:nvPr/>
        </p:nvSpPr>
        <p:spPr>
          <a:xfrm>
            <a:off x="9226971" y="4221341"/>
            <a:ext cx="1356403" cy="295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D" sz="1067" b="0" i="1">
                <a:solidFill>
                  <a:srgbClr val="000000"/>
                </a:solidFill>
                <a:latin typeface="Arial Nova Light" panose="020B0304020202020204" pitchFamily="34" charset="0"/>
                <a:ea typeface="Myriad Pro" charset="0"/>
                <a:cs typeface="Myriad Pro" charset="0"/>
                <a:sym typeface="Arial"/>
              </a:rPr>
              <a:t>Smart surveillance systems</a:t>
            </a:r>
            <a:endParaRPr sz="1067" b="0" i="1">
              <a:solidFill>
                <a:srgbClr val="000000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E05A2CA0-A2A9-4BD1-933A-FC3CF5B758D3}"/>
              </a:ext>
            </a:extLst>
          </p:cNvPr>
          <p:cNvSpPr/>
          <p:nvPr/>
        </p:nvSpPr>
        <p:spPr>
          <a:xfrm>
            <a:off x="9041118" y="3897363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7CE6D606-7803-4446-84E8-4DFD13BE455E}"/>
              </a:ext>
            </a:extLst>
          </p:cNvPr>
          <p:cNvSpPr/>
          <p:nvPr/>
        </p:nvSpPr>
        <p:spPr>
          <a:xfrm>
            <a:off x="9041118" y="4309549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FF807CE3-F60F-4C26-919C-8896AA910765}"/>
              </a:ext>
            </a:extLst>
          </p:cNvPr>
          <p:cNvSpPr/>
          <p:nvPr/>
        </p:nvSpPr>
        <p:spPr>
          <a:xfrm>
            <a:off x="9041118" y="4686065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1C22A051-9C94-49E2-90F6-C599D536D16D}"/>
              </a:ext>
            </a:extLst>
          </p:cNvPr>
          <p:cNvSpPr/>
          <p:nvPr/>
        </p:nvSpPr>
        <p:spPr>
          <a:xfrm>
            <a:off x="9041118" y="5081818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EB7D2BB6-F76E-4E42-AC9B-3E6B1F748CE7}"/>
              </a:ext>
            </a:extLst>
          </p:cNvPr>
          <p:cNvSpPr/>
          <p:nvPr/>
        </p:nvSpPr>
        <p:spPr>
          <a:xfrm>
            <a:off x="9041118" y="5551843"/>
            <a:ext cx="79964" cy="79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067" i="1" dirty="0">
              <a:solidFill>
                <a:srgbClr val="FFFFFF"/>
              </a:solidFill>
              <a:latin typeface="Arial Nova Light" panose="020B0304020202020204" pitchFamily="34" charset="0"/>
              <a:ea typeface="Myriad Pro" charset="0"/>
              <a:cs typeface="Myriad Pro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14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6;p17">
            <a:extLst>
              <a:ext uri="{FF2B5EF4-FFF2-40B4-BE49-F238E27FC236}">
                <a16:creationId xmlns="" xmlns:a16="http://schemas.microsoft.com/office/drawing/2014/main" id="{C5198FF2-95BE-46C7-A2AE-798FCB920A40}"/>
              </a:ext>
            </a:extLst>
          </p:cNvPr>
          <p:cNvSpPr txBox="1">
            <a:spLocks/>
          </p:cNvSpPr>
          <p:nvPr/>
        </p:nvSpPr>
        <p:spPr>
          <a:xfrm>
            <a:off x="402656" y="616892"/>
            <a:ext cx="10816720" cy="5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Unica One"/>
              <a:buNone/>
              <a:defRPr sz="6000" b="0" i="0" u="none" strike="noStrike" cap="none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>
              <a:buClr>
                <a:srgbClr val="77BE9C"/>
              </a:buClr>
              <a:defRPr/>
            </a:pPr>
            <a:r>
              <a:rPr lang="en-ID" sz="2800" kern="0" dirty="0">
                <a:solidFill>
                  <a:srgbClr val="77BE9C"/>
                </a:solidFill>
              </a:rPr>
              <a:t>AI APPLICATION FOR METROPOLITAN PLANNING:</a:t>
            </a:r>
            <a:r>
              <a:rPr lang="en-ID" sz="2800" i="1" kern="0" dirty="0">
                <a:solidFill>
                  <a:srgbClr val="2F5597"/>
                </a:solidFill>
              </a:rPr>
              <a:t> </a:t>
            </a:r>
          </a:p>
          <a:p>
            <a:pPr algn="l">
              <a:buClr>
                <a:srgbClr val="77BE9C"/>
              </a:buClr>
              <a:defRPr/>
            </a:pPr>
            <a:r>
              <a:rPr lang="en-ID" sz="2000" b="1" kern="0" dirty="0">
                <a:solidFill>
                  <a:srgbClr val="0097A7"/>
                </a:solidFill>
              </a:rPr>
              <a:t>METROPOLITAN STATISTICAL AREA (MSA)</a:t>
            </a:r>
            <a:endParaRPr lang="en-ID" sz="2000" b="1" kern="0" dirty="0">
              <a:solidFill>
                <a:srgbClr val="0DA39F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/>
          <a:srcRect l="5725" t="71958" r="70709" b="11719"/>
          <a:stretch/>
        </p:blipFill>
        <p:spPr>
          <a:xfrm>
            <a:off x="5718114" y="3669736"/>
            <a:ext cx="2138913" cy="832947"/>
          </a:xfrm>
          <a:prstGeom prst="rect">
            <a:avLst/>
          </a:prstGeom>
        </p:spPr>
      </p:pic>
      <p:sp>
        <p:nvSpPr>
          <p:cNvPr id="80" name="Rectangle: Rounded Corners 33"/>
          <p:cNvSpPr>
            <a:spLocks noChangeArrowheads="1"/>
          </p:cNvSpPr>
          <p:nvPr/>
        </p:nvSpPr>
        <p:spPr bwMode="auto">
          <a:xfrm>
            <a:off x="8152163" y="4663438"/>
            <a:ext cx="3615727" cy="22187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91440" tIns="45720" rIns="91440" bIns="4572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Needs for MSA Development</a:t>
            </a:r>
          </a:p>
        </p:txBody>
      </p:sp>
      <p:sp>
        <p:nvSpPr>
          <p:cNvPr id="82" name="TextBox 51"/>
          <p:cNvSpPr>
            <a:spLocks noChangeArrowheads="1"/>
          </p:cNvSpPr>
          <p:nvPr/>
        </p:nvSpPr>
        <p:spPr bwMode="auto">
          <a:xfrm>
            <a:off x="402656" y="4952999"/>
            <a:ext cx="7628517" cy="1558637"/>
          </a:xfrm>
          <a:prstGeom prst="roundRect">
            <a:avLst>
              <a:gd name="adj" fmla="val 3338"/>
            </a:avLst>
          </a:prstGeom>
          <a:noFill/>
          <a:ln w="3175">
            <a:solidFill>
              <a:srgbClr val="9AC5C9"/>
            </a:solidFill>
            <a:prstDash val="dash"/>
            <a:round/>
            <a:headEnd/>
            <a:tailEnd/>
          </a:ln>
        </p:spPr>
        <p:txBody>
          <a:bodyPr lIns="91440" tIns="45720" rIns="91440" bIns="45720">
            <a:prstTxWarp prst="textNoShape">
              <a:avLst/>
            </a:prstTxWarp>
          </a:bodyPr>
          <a:lstStyle/>
          <a:p>
            <a:pPr marL="171446" indent="-171446">
              <a:buClr>
                <a:srgbClr val="000000"/>
              </a:buClr>
              <a:buFont typeface="Arial" charset="0"/>
              <a:buChar char="•"/>
            </a:pPr>
            <a:r>
              <a:rPr lang="en-US" sz="1467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RPJMN 2020-2024: MSA will be carried out in all remaining Metropolitan Region using results from Metropolitan Bandung. In 2021, MSA is planned for Metropolitan Palembang and Banjarmasin. </a:t>
            </a:r>
          </a:p>
          <a:p>
            <a:pPr marL="171446" indent="-171446">
              <a:buClr>
                <a:srgbClr val="000000"/>
              </a:buClr>
              <a:buFont typeface="Arial" charset="0"/>
              <a:buChar char="•"/>
            </a:pPr>
            <a:r>
              <a:rPr lang="en-US" sz="1467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Target 2020-2024: MSA for 10 Metropolitan Region.</a:t>
            </a:r>
          </a:p>
          <a:p>
            <a:pPr marL="171446" indent="-171446">
              <a:buClr>
                <a:srgbClr val="000000"/>
              </a:buClr>
              <a:buFont typeface="Arial" charset="0"/>
              <a:buChar char="•"/>
            </a:pPr>
            <a:r>
              <a:rPr lang="en-US" sz="1467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MPD is essential input to identify urban area delineation </a:t>
            </a:r>
            <a:r>
              <a:rPr lang="en-US" sz="1467" i="1" kern="0" dirty="0" err="1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kecamatan</a:t>
            </a:r>
            <a:r>
              <a:rPr lang="en-US" sz="1467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level.</a:t>
            </a:r>
          </a:p>
        </p:txBody>
      </p:sp>
      <p:sp>
        <p:nvSpPr>
          <p:cNvPr id="83" name="Rectangle: Rounded Corners 52"/>
          <p:cNvSpPr>
            <a:spLocks noChangeArrowheads="1"/>
          </p:cNvSpPr>
          <p:nvPr/>
        </p:nvSpPr>
        <p:spPr bwMode="auto">
          <a:xfrm>
            <a:off x="429359" y="4661313"/>
            <a:ext cx="7601815" cy="224004"/>
          </a:xfrm>
          <a:prstGeom prst="roundRect">
            <a:avLst>
              <a:gd name="adj" fmla="val 1687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91440" tIns="45720" rIns="91440" bIns="4572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2020-2024 Plan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D390CCE1-52F3-C34B-9A68-1245BDAE82F9}"/>
              </a:ext>
            </a:extLst>
          </p:cNvPr>
          <p:cNvSpPr/>
          <p:nvPr/>
        </p:nvSpPr>
        <p:spPr>
          <a:xfrm>
            <a:off x="8152163" y="4953002"/>
            <a:ext cx="3615728" cy="1558634"/>
          </a:xfrm>
          <a:prstGeom prst="rect">
            <a:avLst/>
          </a:prstGeom>
          <a:solidFill>
            <a:srgbClr val="FFFFFF"/>
          </a:solidFill>
          <a:ln>
            <a:solidFill>
              <a:srgbClr val="9AC5C9"/>
            </a:solidFill>
            <a:prstDash val="dash"/>
          </a:ln>
        </p:spPr>
        <p:txBody>
          <a:bodyPr wrap="square" lIns="91440" tIns="45720" rIns="91440" bIns="45720">
            <a:noAutofit/>
          </a:bodyPr>
          <a:lstStyle/>
          <a:p>
            <a:pPr marL="177800" indent="-177800">
              <a:buClr>
                <a:srgbClr val="000000"/>
              </a:buClr>
              <a:buFont typeface="Arial"/>
              <a:buChar char="•"/>
            </a:pPr>
            <a:r>
              <a:rPr lang="en-ID" sz="1467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Data access </a:t>
            </a:r>
            <a:r>
              <a:rPr lang="en-ID" sz="1467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from telecommunication companies for development planning.</a:t>
            </a:r>
          </a:p>
          <a:p>
            <a:pPr marL="174621" indent="-17462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ID" sz="1467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Sampling improvement </a:t>
            </a:r>
            <a:r>
              <a:rPr lang="en-ID" sz="1467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in annual data collection by BPS to ensure the data can be concluded in sub-districts level.  </a:t>
            </a:r>
            <a:endParaRPr lang="en-US" sz="1467" kern="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2750FE8A-CE1F-4BF6-B825-FFE6DA5D7C6C}"/>
              </a:ext>
            </a:extLst>
          </p:cNvPr>
          <p:cNvGrpSpPr/>
          <p:nvPr/>
        </p:nvGrpSpPr>
        <p:grpSpPr>
          <a:xfrm>
            <a:off x="1727227" y="2384129"/>
            <a:ext cx="3840679" cy="897753"/>
            <a:chOff x="6734501" y="2850020"/>
            <a:chExt cx="4619656" cy="955891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A1810702-B2B8-468E-9573-D7DDA7307690}"/>
                </a:ext>
              </a:extLst>
            </p:cNvPr>
            <p:cNvSpPr/>
            <p:nvPr/>
          </p:nvSpPr>
          <p:spPr>
            <a:xfrm>
              <a:off x="6734501" y="2850020"/>
              <a:ext cx="4619656" cy="882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313A4F8D-FD80-4408-9243-E2A5A8FAB72D}"/>
                </a:ext>
              </a:extLst>
            </p:cNvPr>
            <p:cNvGrpSpPr/>
            <p:nvPr/>
          </p:nvGrpSpPr>
          <p:grpSpPr>
            <a:xfrm>
              <a:off x="7013200" y="2850022"/>
              <a:ext cx="4080508" cy="955889"/>
              <a:chOff x="1325610" y="1812131"/>
              <a:chExt cx="10040743" cy="2371725"/>
            </a:xfrm>
          </p:grpSpPr>
          <p:sp>
            <p:nvSpPr>
              <p:cNvPr id="88" name="Left-Right Arrow 13">
                <a:extLst>
                  <a:ext uri="{FF2B5EF4-FFF2-40B4-BE49-F238E27FC236}">
                    <a16:creationId xmlns="" xmlns:a16="http://schemas.microsoft.com/office/drawing/2014/main" id="{DE4B6BD5-52BA-4DAD-88F5-06870237E6AC}"/>
                  </a:ext>
                </a:extLst>
              </p:cNvPr>
              <p:cNvSpPr/>
              <p:nvPr/>
            </p:nvSpPr>
            <p:spPr>
              <a:xfrm>
                <a:off x="1325610" y="2523489"/>
                <a:ext cx="10040743" cy="872804"/>
              </a:xfrm>
              <a:prstGeom prst="left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US" sz="1867" kern="0">
                  <a:solidFill>
                    <a:srgbClr val="FFFFFF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="" xmlns:a16="http://schemas.microsoft.com/office/drawing/2014/main" id="{146A4370-A7ED-4D15-BDB4-3ACCFED35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8FAFB"/>
                  </a:clrFrom>
                  <a:clrTo>
                    <a:srgbClr val="F8FA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286306" y="1812131"/>
                <a:ext cx="1885949" cy="2371725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="" xmlns:a16="http://schemas.microsoft.com/office/drawing/2014/main" id="{A68818BD-B62C-417C-96A6-3BCD6A51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AFB"/>
                  </a:clrFrom>
                  <a:clrTo>
                    <a:srgbClr val="F8FA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561950" y="1812131"/>
                <a:ext cx="1619250" cy="2295526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="" xmlns:a16="http://schemas.microsoft.com/office/drawing/2014/main" id="{9A510BC3-FA15-4237-96AA-4FDC12DBA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8FAFB"/>
                  </a:clrFrom>
                  <a:clrTo>
                    <a:srgbClr val="F8FA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57415" y="1954212"/>
                <a:ext cx="2619375" cy="2190750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="" xmlns:a16="http://schemas.microsoft.com/office/drawing/2014/main" id="{18D8A801-92F5-4C17-9BDA-23FB0FA4D5F8}"/>
                  </a:ext>
                </a:extLst>
              </p:cNvPr>
              <p:cNvGrpSpPr/>
              <p:nvPr/>
            </p:nvGrpSpPr>
            <p:grpSpPr>
              <a:xfrm>
                <a:off x="6650260" y="2230280"/>
                <a:ext cx="407032" cy="407033"/>
                <a:chOff x="-527538" y="2145324"/>
                <a:chExt cx="890953" cy="890953"/>
              </a:xfrm>
            </p:grpSpPr>
            <p:sp>
              <p:nvSpPr>
                <p:cNvPr id="100" name="Teardrop 99">
                  <a:extLst>
                    <a:ext uri="{FF2B5EF4-FFF2-40B4-BE49-F238E27FC236}">
                      <a16:creationId xmlns="" xmlns:a16="http://schemas.microsoft.com/office/drawing/2014/main" id="{976BB2A1-79E2-42D4-A9C0-3D57F168BBE9}"/>
                    </a:ext>
                  </a:extLst>
                </p:cNvPr>
                <p:cNvSpPr/>
                <p:nvPr/>
              </p:nvSpPr>
              <p:spPr>
                <a:xfrm rot="8100000">
                  <a:off x="-527538" y="2145324"/>
                  <a:ext cx="890953" cy="890953"/>
                </a:xfrm>
                <a:prstGeom prst="teardrop">
                  <a:avLst>
                    <a:gd name="adj" fmla="val 121053"/>
                  </a:avLst>
                </a:prstGeom>
                <a:solidFill>
                  <a:srgbClr val="FFD1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id-ID" sz="1867" kern="0">
                    <a:solidFill>
                      <a:srgbClr val="FFFFFF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="" xmlns:a16="http://schemas.microsoft.com/office/drawing/2014/main" id="{AEB1E36F-1DA8-4A2D-81B0-3768FBD732D2}"/>
                    </a:ext>
                  </a:extLst>
                </p:cNvPr>
                <p:cNvSpPr/>
                <p:nvPr/>
              </p:nvSpPr>
              <p:spPr>
                <a:xfrm>
                  <a:off x="-318997" y="2353865"/>
                  <a:ext cx="473869" cy="4738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id-ID" sz="1867" kern="0">
                    <a:solidFill>
                      <a:srgbClr val="FFFFFF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="" xmlns:a16="http://schemas.microsoft.com/office/drawing/2014/main" id="{D978A9EB-A9C3-4BCE-9661-DE845E4327DB}"/>
                  </a:ext>
                </a:extLst>
              </p:cNvPr>
              <p:cNvGrpSpPr/>
              <p:nvPr/>
            </p:nvGrpSpPr>
            <p:grpSpPr>
              <a:xfrm>
                <a:off x="9125683" y="2253726"/>
                <a:ext cx="407032" cy="407033"/>
                <a:chOff x="-527538" y="2145324"/>
                <a:chExt cx="890953" cy="890953"/>
              </a:xfrm>
            </p:grpSpPr>
            <p:sp>
              <p:nvSpPr>
                <p:cNvPr id="96" name="Teardrop 95">
                  <a:extLst>
                    <a:ext uri="{FF2B5EF4-FFF2-40B4-BE49-F238E27FC236}">
                      <a16:creationId xmlns="" xmlns:a16="http://schemas.microsoft.com/office/drawing/2014/main" id="{92D902FF-8BAE-43BC-AA88-A8D2B5A479F3}"/>
                    </a:ext>
                  </a:extLst>
                </p:cNvPr>
                <p:cNvSpPr/>
                <p:nvPr/>
              </p:nvSpPr>
              <p:spPr>
                <a:xfrm rot="8100000">
                  <a:off x="-527538" y="2145324"/>
                  <a:ext cx="890953" cy="890953"/>
                </a:xfrm>
                <a:prstGeom prst="teardrop">
                  <a:avLst>
                    <a:gd name="adj" fmla="val 12105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id-ID" sz="1867" kern="0">
                    <a:solidFill>
                      <a:srgbClr val="FFFFFF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="" xmlns:a16="http://schemas.microsoft.com/office/drawing/2014/main" id="{BBA43D1E-7716-45F9-AD34-1BBC0BC715B2}"/>
                    </a:ext>
                  </a:extLst>
                </p:cNvPr>
                <p:cNvSpPr/>
                <p:nvPr/>
              </p:nvSpPr>
              <p:spPr>
                <a:xfrm>
                  <a:off x="-318997" y="2353865"/>
                  <a:ext cx="473869" cy="4738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id-ID" sz="1867" kern="0">
                    <a:solidFill>
                      <a:srgbClr val="FFFFFF"/>
                    </a:solidFill>
                    <a:latin typeface="Myriad Pro" charset="0"/>
                    <a:ea typeface="Myriad Pro" charset="0"/>
                    <a:cs typeface="Myriad Pro" charset="0"/>
                    <a:sym typeface="Arial"/>
                  </a:endParaRPr>
                </a:p>
              </p:txBody>
            </p:sp>
          </p:grpSp>
          <p:sp>
            <p:nvSpPr>
              <p:cNvPr id="95" name="Cross 94">
                <a:extLst>
                  <a:ext uri="{FF2B5EF4-FFF2-40B4-BE49-F238E27FC236}">
                    <a16:creationId xmlns="" xmlns:a16="http://schemas.microsoft.com/office/drawing/2014/main" id="{BF30A660-F443-4D9F-854E-F8D5157713DB}"/>
                  </a:ext>
                </a:extLst>
              </p:cNvPr>
              <p:cNvSpPr/>
              <p:nvPr/>
            </p:nvSpPr>
            <p:spPr>
              <a:xfrm rot="2678451">
                <a:off x="5313040" y="3304413"/>
                <a:ext cx="341468" cy="344698"/>
              </a:xfrm>
              <a:prstGeom prst="plus">
                <a:avLst>
                  <a:gd name="adj" fmla="val 39401"/>
                </a:avLst>
              </a:prstGeom>
              <a:solidFill>
                <a:srgbClr val="00CE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id-ID" sz="1867" kern="0">
                  <a:solidFill>
                    <a:srgbClr val="FFFFFF"/>
                  </a:solidFill>
                  <a:latin typeface="Myriad Pro" charset="0"/>
                  <a:ea typeface="Myriad Pro" charset="0"/>
                  <a:cs typeface="Myriad Pro" charset="0"/>
                  <a:sym typeface="Arial"/>
                </a:endParaRPr>
              </a:p>
            </p:txBody>
          </p:sp>
        </p:grpSp>
      </p:grpSp>
      <p:sp>
        <p:nvSpPr>
          <p:cNvPr id="103" name="Rectangle: Rounded Corners 33">
            <a:extLst>
              <a:ext uri="{FF2B5EF4-FFF2-40B4-BE49-F238E27FC236}">
                <a16:creationId xmlns="" xmlns:a16="http://schemas.microsoft.com/office/drawing/2014/main" id="{BBD70F65-E21C-47EE-AEE2-63B0D23F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12" y="1258576"/>
            <a:ext cx="11293437" cy="2633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91440" tIns="45720" rIns="91440" bIns="4572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Method and Result from MSA in Metropolitan Bandung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2EE9AB41-94AF-46B7-945E-B317909CF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164" y="3213377"/>
            <a:ext cx="3567386" cy="132298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</p:pic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0158E11D-50F7-4531-81B2-A20165FC5EC0}"/>
              </a:ext>
            </a:extLst>
          </p:cNvPr>
          <p:cNvSpPr/>
          <p:nvPr/>
        </p:nvSpPr>
        <p:spPr>
          <a:xfrm>
            <a:off x="425324" y="1590468"/>
            <a:ext cx="5142581" cy="72961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4621" indent="-174621">
              <a:buClr>
                <a:srgbClr val="000000"/>
              </a:buClr>
            </a:pPr>
            <a:r>
              <a:rPr lang="en-US" sz="1467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1. </a:t>
            </a:r>
            <a:r>
              <a:rPr lang="en-US" sz="1333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Mobile Positioning Data (MPD): </a:t>
            </a:r>
            <a:br>
              <a:rPr lang="en-US" sz="1333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</a:br>
            <a:r>
              <a:rPr lang="en-US" sz="1333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to estimate number of commuters and to provide inputs for metropolitan delineation and to plan transportation system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F6AB470F-341A-4253-89F5-EC23C42C7CAB}"/>
              </a:ext>
            </a:extLst>
          </p:cNvPr>
          <p:cNvSpPr/>
          <p:nvPr/>
        </p:nvSpPr>
        <p:spPr>
          <a:xfrm>
            <a:off x="8152163" y="1622998"/>
            <a:ext cx="3567387" cy="14632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67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2. </a:t>
            </a:r>
            <a:r>
              <a:rPr lang="en-US" sz="1333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Small Area Estimation (SAE):</a:t>
            </a:r>
          </a:p>
          <a:p>
            <a:pPr marL="174621" indent="-174621">
              <a:buClr>
                <a:srgbClr val="000000"/>
              </a:buClr>
            </a:pPr>
            <a:r>
              <a:rPr lang="en-US" sz="1333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	</a:t>
            </a:r>
            <a:r>
              <a:rPr lang="en-US" sz="1333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to estimate basic services and social-economy indicators in sub-districts (</a:t>
            </a:r>
            <a:r>
              <a:rPr lang="en-US" sz="1333" kern="0" dirty="0" err="1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kecamatan</a:t>
            </a:r>
            <a:r>
              <a:rPr lang="en-US" sz="1333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).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7A2B5B14-2876-4D2B-9859-9684AFBCD248}"/>
              </a:ext>
            </a:extLst>
          </p:cNvPr>
          <p:cNvSpPr/>
          <p:nvPr/>
        </p:nvSpPr>
        <p:spPr>
          <a:xfrm>
            <a:off x="1727229" y="3305640"/>
            <a:ext cx="3840679" cy="1256313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Analysis:</a:t>
            </a:r>
            <a:b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Bandung and </a:t>
            </a:r>
            <a:r>
              <a:rPr lang="en-US" sz="1200" b="1" kern="0" dirty="0" err="1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Cimahi</a:t>
            </a:r>
            <a: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Wingdings" panose="05000000000000000000" pitchFamily="2" charset="2"/>
              </a:rPr>
              <a:t> </a:t>
            </a:r>
            <a: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Core City</a:t>
            </a:r>
            <a:endParaRPr lang="id-ID" sz="1200" b="1" kern="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Sub-districts to be included in metropolitan Bandung with commuter percentage 1,5 - 5% (global reference 15%)</a:t>
            </a:r>
          </a:p>
          <a:p>
            <a:pPr marL="171446" indent="-17144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Threshold 1.5%: 60 from 73 sub-districts (82,2%)</a:t>
            </a:r>
          </a:p>
          <a:p>
            <a:pPr marL="171446" indent="-17144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Threshold 5%: 44 from 73 sub-districts (60,3%)</a:t>
            </a:r>
            <a:endParaRPr lang="en-US" sz="1200" kern="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20323" y="2384128"/>
            <a:ext cx="1189372" cy="2177823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Big data as input for MPD algorithm: </a:t>
            </a:r>
            <a:r>
              <a:rPr lang="en-US" sz="1200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monthly commuter data, trip annotation (distance, time, modes, activity)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0CFC5828-613C-4F37-8747-DD5F58FD68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853" t="27671" r="14612" b="36467"/>
          <a:stretch/>
        </p:blipFill>
        <p:spPr>
          <a:xfrm>
            <a:off x="5907666" y="2109360"/>
            <a:ext cx="1977967" cy="1695400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5646509" y="1593727"/>
            <a:ext cx="2384664" cy="2968224"/>
          </a:xfrm>
          <a:prstGeom prst="rect">
            <a:avLst/>
          </a:prstGeom>
          <a:noFill/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Comparation of MSA Result with Delineation from Spatial Plan</a:t>
            </a:r>
          </a:p>
        </p:txBody>
      </p:sp>
    </p:spTree>
    <p:extLst>
      <p:ext uri="{BB962C8B-B14F-4D97-AF65-F5344CB8AC3E}">
        <p14:creationId xmlns:p14="http://schemas.microsoft.com/office/powerpoint/2010/main" val="178456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Same Side Corner Rectangle 23">
            <a:extLst>
              <a:ext uri="{FF2B5EF4-FFF2-40B4-BE49-F238E27FC236}">
                <a16:creationId xmlns="" xmlns:a16="http://schemas.microsoft.com/office/drawing/2014/main" id="{67F35991-3713-4959-8C0C-3560D3CE16DB}"/>
              </a:ext>
            </a:extLst>
          </p:cNvPr>
          <p:cNvSpPr/>
          <p:nvPr/>
        </p:nvSpPr>
        <p:spPr>
          <a:xfrm>
            <a:off x="9883328" y="1176173"/>
            <a:ext cx="2043237" cy="80993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37" name="Round Same Side Corner Rectangle 36"/>
          <p:cNvSpPr/>
          <p:nvPr/>
        </p:nvSpPr>
        <p:spPr>
          <a:xfrm>
            <a:off x="4818476" y="1197377"/>
            <a:ext cx="2357900" cy="809939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167491" y="1202819"/>
            <a:ext cx="2244238" cy="80993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91" y="1324315"/>
            <a:ext cx="223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b="1" kern="0" dirty="0">
                <a:solidFill>
                  <a:prstClr val="whit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CLIMATE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400" kern="0" dirty="0">
                <a:solidFill>
                  <a:prstClr val="whit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The Green Area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4765742" y="1274080"/>
            <a:ext cx="2481543" cy="613053"/>
          </a:xfrm>
          <a:prstGeom prst="round2Same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b="1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CAPITAL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4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Symbol of National Identity</a:t>
            </a:r>
          </a:p>
        </p:txBody>
      </p:sp>
      <p:sp>
        <p:nvSpPr>
          <p:cNvPr id="19" name="Round Same Side Corner Rectangle 18"/>
          <p:cNvSpPr/>
          <p:nvPr/>
        </p:nvSpPr>
        <p:spPr>
          <a:xfrm>
            <a:off x="2525462" y="1199247"/>
            <a:ext cx="2244238" cy="809939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5462" y="1324766"/>
            <a:ext cx="2213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b="1" kern="0" dirty="0">
                <a:solidFill>
                  <a:prstClr val="whit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CONVENIENCE</a:t>
            </a:r>
            <a:endParaRPr lang="en-GB" sz="1600" b="1" kern="0" dirty="0">
              <a:solidFill>
                <a:prstClr val="white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400" kern="0" dirty="0">
                <a:solidFill>
                  <a:prstClr val="white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The Walkable City</a:t>
            </a:r>
          </a:p>
        </p:txBody>
      </p:sp>
      <p:sp>
        <p:nvSpPr>
          <p:cNvPr id="24" name="Round Same Side Corner Rectangle 23"/>
          <p:cNvSpPr/>
          <p:nvPr/>
        </p:nvSpPr>
        <p:spPr>
          <a:xfrm>
            <a:off x="7284620" y="1199247"/>
            <a:ext cx="2500763" cy="809939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5660" y="1327227"/>
            <a:ext cx="2494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b="1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COMMUNITY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4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Mixed Communities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93628" y="1330508"/>
            <a:ext cx="2032938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600" b="1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COLLABORATION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333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3 Cities Collaboration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107729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prstClr val="black"/>
              </a:solidFill>
              <a:latin typeface="Arial Nova Light" panose="020B03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508E39F0-6123-4858-987A-5BF2DBA03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2" t="12890" r="55462" b="58384"/>
          <a:stretch/>
        </p:blipFill>
        <p:spPr>
          <a:xfrm>
            <a:off x="5394799" y="1954064"/>
            <a:ext cx="1109613" cy="111307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D9CB2C59-B8AE-42F2-BB9D-6B230A31A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38" t="12890" r="5151" b="58384"/>
          <a:stretch/>
        </p:blipFill>
        <p:spPr>
          <a:xfrm>
            <a:off x="2930040" y="2073642"/>
            <a:ext cx="1352468" cy="110119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1EA649FA-9470-4FDA-824B-3502427FF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1" t="13107" r="52135" b="59937"/>
          <a:stretch/>
        </p:blipFill>
        <p:spPr>
          <a:xfrm>
            <a:off x="826194" y="2048246"/>
            <a:ext cx="841493" cy="104662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4D75B77F-5D41-48F7-AB4A-64034A40D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81" t="13522" r="6301" b="58117"/>
          <a:stretch/>
        </p:blipFill>
        <p:spPr>
          <a:xfrm>
            <a:off x="8152486" y="1986112"/>
            <a:ext cx="1335163" cy="11051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1A997601-55EC-43B5-B0F0-28B64B7E7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67" b="56411"/>
          <a:stretch/>
        </p:blipFill>
        <p:spPr>
          <a:xfrm>
            <a:off x="10405842" y="2006477"/>
            <a:ext cx="1677449" cy="1020299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4125A99-489D-44F3-9DA6-BD9C583243EB}"/>
              </a:ext>
            </a:extLst>
          </p:cNvPr>
          <p:cNvSpPr/>
          <p:nvPr/>
        </p:nvSpPr>
        <p:spPr>
          <a:xfrm>
            <a:off x="209461" y="3440062"/>
            <a:ext cx="2104548" cy="106715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Environmental Monitoring 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Circular Systems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Ecological Awareness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5CA6E44-78F2-4E8F-AD6E-43337FDFB0A0}"/>
              </a:ext>
            </a:extLst>
          </p:cNvPr>
          <p:cNvSpPr/>
          <p:nvPr/>
        </p:nvSpPr>
        <p:spPr>
          <a:xfrm>
            <a:off x="209461" y="4965064"/>
            <a:ext cx="2154072" cy="14750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Environment Monitoring Sensors</a:t>
            </a:r>
          </a:p>
          <a:p>
            <a:pPr marL="171446" indent="-171446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Smart Water Management</a:t>
            </a:r>
          </a:p>
          <a:p>
            <a:pPr marL="171446" indent="-171446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Smart Waste Management Systems</a:t>
            </a:r>
          </a:p>
          <a:p>
            <a:pPr marL="171446" indent="-171446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Green Gamification</a:t>
            </a:r>
          </a:p>
          <a:p>
            <a:pPr marL="171446" indent="-171446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Green Activism Platforms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B7E77435-5AFD-41FC-94A5-ADED75E97B85}"/>
              </a:ext>
            </a:extLst>
          </p:cNvPr>
          <p:cNvSpPr/>
          <p:nvPr/>
        </p:nvSpPr>
        <p:spPr>
          <a:xfrm>
            <a:off x="2639425" y="3445888"/>
            <a:ext cx="2055179" cy="106715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Integrated Mobility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Alternative Transportation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Smart Logistics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3FABD857-480A-49BF-B354-6B805031111B}"/>
              </a:ext>
            </a:extLst>
          </p:cNvPr>
          <p:cNvSpPr/>
          <p:nvPr/>
        </p:nvSpPr>
        <p:spPr>
          <a:xfrm>
            <a:off x="2600303" y="4961492"/>
            <a:ext cx="2117806" cy="1478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58" indent="-16985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Smart Parking Management Systems</a:t>
            </a:r>
          </a:p>
          <a:p>
            <a:pPr marL="169858" indent="-16985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Public Transportation on Demand</a:t>
            </a:r>
          </a:p>
          <a:p>
            <a:pPr marL="169858" indent="-16985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Integrated Mobility Platform</a:t>
            </a:r>
          </a:p>
          <a:p>
            <a:pPr marL="169858" indent="-16985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Personalized Wayfinding</a:t>
            </a:r>
          </a:p>
          <a:p>
            <a:pPr marL="169858" indent="-16985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PMD Network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9B696719-837C-4F39-933F-4D045B4EC9F8}"/>
              </a:ext>
            </a:extLst>
          </p:cNvPr>
          <p:cNvSpPr/>
          <p:nvPr/>
        </p:nvSpPr>
        <p:spPr>
          <a:xfrm>
            <a:off x="4899995" y="4965064"/>
            <a:ext cx="2226035" cy="1475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2" indent="-11747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Integrated Municipal Government Service Platform</a:t>
            </a:r>
          </a:p>
          <a:p>
            <a:pPr marL="117472" indent="-11747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Smart Citizen Feedback</a:t>
            </a:r>
          </a:p>
          <a:p>
            <a:pPr marL="117472" indent="-11747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City Scale Multi Layer 3D modelling</a:t>
            </a:r>
          </a:p>
          <a:p>
            <a:pPr marL="117472" indent="-11747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Flexible City Planning</a:t>
            </a:r>
          </a:p>
          <a:p>
            <a:pPr marL="117472" indent="-11747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Digital Identity Card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88BB807-479D-4E4C-A2F7-BF397F520D20}"/>
              </a:ext>
            </a:extLst>
          </p:cNvPr>
          <p:cNvSpPr/>
          <p:nvPr/>
        </p:nvSpPr>
        <p:spPr>
          <a:xfrm>
            <a:off x="4884267" y="3445888"/>
            <a:ext cx="2241763" cy="10718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180970" lvl="2" indent="-180970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35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Augmented Placemaking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35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Seamless Public Services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35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Digital Creative Hubs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00" kern="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EE7E9974-C37D-4FA6-B848-9D453D184705}"/>
              </a:ext>
            </a:extLst>
          </p:cNvPr>
          <p:cNvSpPr/>
          <p:nvPr/>
        </p:nvSpPr>
        <p:spPr>
          <a:xfrm>
            <a:off x="7380180" y="3451468"/>
            <a:ext cx="2342172" cy="107465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Community cohesion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Enhanced security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Augmented inclusiveness</a:t>
            </a:r>
          </a:p>
          <a:p>
            <a:pPr marL="180970" lvl="2" indent="-18097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6A48C91D-5F77-44E5-B3AB-FF40F1A3552D}"/>
              </a:ext>
            </a:extLst>
          </p:cNvPr>
          <p:cNvSpPr/>
          <p:nvPr/>
        </p:nvSpPr>
        <p:spPr>
          <a:xfrm>
            <a:off x="7319562" y="4959274"/>
            <a:ext cx="2410184" cy="14808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297" indent="-114297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Real Time Monitoring Security Systems</a:t>
            </a:r>
          </a:p>
          <a:p>
            <a:pPr marL="114297" indent="-114297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Elderly Support Platforms</a:t>
            </a:r>
          </a:p>
          <a:p>
            <a:pPr marL="114297" indent="-114297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Digital Communities</a:t>
            </a:r>
          </a:p>
          <a:p>
            <a:pPr marL="114297" indent="-114297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Thematic Trails on the History of IKN</a:t>
            </a:r>
          </a:p>
          <a:p>
            <a:pPr marL="114297" indent="-114297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Digital Nighttime Experiences at the Heart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02658253-BAEE-4F7F-AF04-665C7E4718A7}"/>
              </a:ext>
            </a:extLst>
          </p:cNvPr>
          <p:cNvSpPr/>
          <p:nvPr/>
        </p:nvSpPr>
        <p:spPr>
          <a:xfrm>
            <a:off x="9943938" y="3440062"/>
            <a:ext cx="1982627" cy="301858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lvl="2">
              <a:lnSpc>
                <a:spcPct val="114000"/>
              </a:lnSpc>
              <a:buClr>
                <a:srgbClr val="000000"/>
              </a:buClr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Connecting 3 Main Cities (IKN-Balikpapan-</a:t>
            </a:r>
            <a:r>
              <a:rPr lang="en-US" sz="1400" kern="0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Samarinda</a:t>
            </a: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) to support:</a:t>
            </a:r>
          </a:p>
          <a:p>
            <a:pPr marL="223838" lvl="3" indent="-198438">
              <a:lnSpc>
                <a:spcPct val="114000"/>
              </a:lnSpc>
              <a:buClr>
                <a:srgbClr val="000000"/>
              </a:buClr>
              <a:buFont typeface="Wingdings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Diversification and New Economic Sectors</a:t>
            </a:r>
          </a:p>
          <a:p>
            <a:pPr marL="223838" lvl="3" indent="-198438">
              <a:lnSpc>
                <a:spcPct val="114000"/>
              </a:lnSpc>
              <a:buClr>
                <a:srgbClr val="000000"/>
              </a:buClr>
              <a:buFont typeface="Wingdings" charset="2"/>
              <a:buChar char="§"/>
            </a:pPr>
            <a:r>
              <a:rPr lang="en-US" sz="1400" kern="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  <a:sym typeface="Arial"/>
              </a:rPr>
              <a:t>Industry 4.0: Sustainable, Green and Technology Advanced</a:t>
            </a:r>
          </a:p>
          <a:p>
            <a:pPr marL="223838" lvl="3" indent="-198438">
              <a:lnSpc>
                <a:spcPct val="114000"/>
              </a:lnSpc>
              <a:buClr>
                <a:srgbClr val="000000"/>
              </a:buClr>
              <a:buFont typeface="Wingdings" charset="2"/>
              <a:buChar char="§"/>
            </a:pPr>
            <a:endParaRPr lang="en-US" sz="1200" kern="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  <a:sym typeface="Arial"/>
            </a:endParaRPr>
          </a:p>
        </p:txBody>
      </p:sp>
      <p:sp>
        <p:nvSpPr>
          <p:cNvPr id="42" name="Google Shape;86;p17">
            <a:extLst>
              <a:ext uri="{FF2B5EF4-FFF2-40B4-BE49-F238E27FC236}">
                <a16:creationId xmlns="" xmlns:a16="http://schemas.microsoft.com/office/drawing/2014/main" id="{2F942143-1611-4027-BEC9-39B4677CB3F3}"/>
              </a:ext>
            </a:extLst>
          </p:cNvPr>
          <p:cNvSpPr txBox="1">
            <a:spLocks/>
          </p:cNvSpPr>
          <p:nvPr/>
        </p:nvSpPr>
        <p:spPr>
          <a:xfrm>
            <a:off x="-93609" y="172029"/>
            <a:ext cx="11667708" cy="92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Unica One"/>
              <a:buNone/>
              <a:defRPr sz="6000" b="0" i="0" u="none" strike="noStrike" cap="none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>
              <a:buClr>
                <a:srgbClr val="77BE9C"/>
              </a:buClr>
              <a:defRPr/>
            </a:pPr>
            <a:r>
              <a:rPr lang="en-ID" sz="2667" kern="0" dirty="0">
                <a:solidFill>
                  <a:srgbClr val="77BE9C"/>
                </a:solidFill>
              </a:rPr>
              <a:t>IMPLEMENTATION OF ARTIFICIAL INTELLIGENCE FOR </a:t>
            </a:r>
            <a:r>
              <a:rPr lang="en-ID" sz="2667" kern="0" dirty="0">
                <a:solidFill>
                  <a:srgbClr val="0DA39F"/>
                </a:solidFill>
              </a:rPr>
              <a:t>INDONESIA NEW CAPITAL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822718" y="2006477"/>
            <a:ext cx="0" cy="4433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9461" y="3117804"/>
            <a:ext cx="11717104" cy="263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CONCEPTS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7224009" y="1994933"/>
            <a:ext cx="0" cy="4433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88434" y="2023183"/>
            <a:ext cx="0" cy="4433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73891" y="1986112"/>
            <a:ext cx="0" cy="4433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09461" y="4613173"/>
            <a:ext cx="9520285" cy="2777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44279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https://feature.undp.org/the-way-we-live-now/images/buildings-homepage-large.png">
            <a:extLst>
              <a:ext uri="{FF2B5EF4-FFF2-40B4-BE49-F238E27FC236}">
                <a16:creationId xmlns="" xmlns:a16="http://schemas.microsoft.com/office/drawing/2014/main" id="{D3EAC7FE-30A5-4646-9B7D-FA1967EA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3963"/>
            <a:ext cx="1219200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005EA37-0762-4493-9F6C-40343192A0E5}"/>
              </a:ext>
            </a:extLst>
          </p:cNvPr>
          <p:cNvSpPr/>
          <p:nvPr/>
        </p:nvSpPr>
        <p:spPr>
          <a:xfrm>
            <a:off x="0" y="-7882"/>
            <a:ext cx="12192000" cy="62147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A1D075FE-C8A4-48E5-A047-993EAF209DA6}"/>
              </a:ext>
            </a:extLst>
          </p:cNvPr>
          <p:cNvSpPr txBox="1">
            <a:spLocks/>
          </p:cNvSpPr>
          <p:nvPr/>
        </p:nvSpPr>
        <p:spPr>
          <a:xfrm>
            <a:off x="0" y="2586182"/>
            <a:ext cx="12192000" cy="169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3A4A6A"/>
                </a:solidFill>
                <a:latin typeface="Myriad Pro" charset="0"/>
                <a:ea typeface="Myriad Pro" charset="0"/>
                <a:cs typeface="Myriad Pro" charset="0"/>
              </a:rPr>
              <a:t>Thank you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32ED86A-7AFC-4BC6-A86A-395750C7C244}"/>
              </a:ext>
            </a:extLst>
          </p:cNvPr>
          <p:cNvGrpSpPr/>
          <p:nvPr/>
        </p:nvGrpSpPr>
        <p:grpSpPr>
          <a:xfrm>
            <a:off x="-240634" y="6785811"/>
            <a:ext cx="12673267" cy="91440"/>
            <a:chOff x="-240633" y="6689558"/>
            <a:chExt cx="12673266" cy="168442"/>
          </a:xfrm>
        </p:grpSpPr>
        <p:sp>
          <p:nvSpPr>
            <p:cNvPr id="29" name="Rectangle: Rounded Corners 55">
              <a:extLst>
                <a:ext uri="{FF2B5EF4-FFF2-40B4-BE49-F238E27FC236}">
                  <a16:creationId xmlns="" xmlns:a16="http://schemas.microsoft.com/office/drawing/2014/main" id="{3869EFF2-A965-4874-97BA-813574AA6E49}"/>
                </a:ext>
              </a:extLst>
            </p:cNvPr>
            <p:cNvSpPr/>
            <p:nvPr/>
          </p:nvSpPr>
          <p:spPr>
            <a:xfrm>
              <a:off x="3148263" y="6689558"/>
              <a:ext cx="5895474" cy="168442"/>
            </a:xfrm>
            <a:prstGeom prst="roundRect">
              <a:avLst>
                <a:gd name="adj" fmla="val 50000"/>
              </a:avLst>
            </a:prstGeom>
            <a:solidFill>
              <a:srgbClr val="44C1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30" name="Rectangle: Rounded Corners 56">
              <a:extLst>
                <a:ext uri="{FF2B5EF4-FFF2-40B4-BE49-F238E27FC236}">
                  <a16:creationId xmlns="" xmlns:a16="http://schemas.microsoft.com/office/drawing/2014/main" id="{2622581B-ACF7-45EA-AED4-D22645C3C773}"/>
                </a:ext>
              </a:extLst>
            </p:cNvPr>
            <p:cNvSpPr/>
            <p:nvPr/>
          </p:nvSpPr>
          <p:spPr>
            <a:xfrm>
              <a:off x="-240633" y="6689558"/>
              <a:ext cx="3188369" cy="168442"/>
            </a:xfrm>
            <a:prstGeom prst="roundRect">
              <a:avLst>
                <a:gd name="adj" fmla="val 50000"/>
              </a:avLst>
            </a:prstGeom>
            <a:solidFill>
              <a:srgbClr val="0445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462F6EF8-97E9-4EAF-A397-BF2804B7ACEC}"/>
                </a:ext>
              </a:extLst>
            </p:cNvPr>
            <p:cNvSpPr/>
            <p:nvPr/>
          </p:nvSpPr>
          <p:spPr>
            <a:xfrm>
              <a:off x="9244264" y="6689558"/>
              <a:ext cx="3188369" cy="168442"/>
            </a:xfrm>
            <a:prstGeom prst="roundRect">
              <a:avLst>
                <a:gd name="adj" fmla="val 50000"/>
              </a:avLst>
            </a:prstGeom>
            <a:solidFill>
              <a:srgbClr val="99CB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CDF609E-A643-403C-BF4A-13798961F9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49" b="57017" l="9489" r="16893"/>
                    </a14:imgEffect>
                  </a14:imgLayer>
                </a14:imgProps>
              </a:ext>
            </a:extLst>
          </a:blip>
          <a:srcRect l="8563" t="49291" r="82182" b="42125"/>
          <a:stretch/>
        </p:blipFill>
        <p:spPr>
          <a:xfrm>
            <a:off x="8169043" y="1399198"/>
            <a:ext cx="774541" cy="45693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="" xmlns:a16="http://schemas.microsoft.com/office/drawing/2014/main" id="{BC8266C6-3892-4F94-988F-F4B86885EA7C}"/>
              </a:ext>
            </a:extLst>
          </p:cNvPr>
          <p:cNvSpPr txBox="1">
            <a:spLocks/>
          </p:cNvSpPr>
          <p:nvPr/>
        </p:nvSpPr>
        <p:spPr>
          <a:xfrm>
            <a:off x="2050452" y="6457137"/>
            <a:ext cx="5339904" cy="32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dirty="0">
              <a:solidFill>
                <a:prstClr val="white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Image result for logo bappenas">
            <a:extLst>
              <a:ext uri="{FF2B5EF4-FFF2-40B4-BE49-F238E27FC236}">
                <a16:creationId xmlns="" xmlns:a16="http://schemas.microsoft.com/office/drawing/2014/main" id="{398ABA84-464B-4C73-ABE0-B9A93640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56" y="1373394"/>
            <a:ext cx="1207886" cy="1207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59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kK1jP3SQSWmu3T0UH7YQ"/>
</p:tagLst>
</file>

<file path=ppt/theme/theme1.xml><?xml version="1.0" encoding="utf-8"?>
<a:theme xmlns:a="http://schemas.openxmlformats.org/drawingml/2006/main" name="SlidesGo Final Pages">
  <a:themeElements>
    <a:clrScheme name="Greeneration">
      <a:dk1>
        <a:srgbClr val="000000"/>
      </a:dk1>
      <a:lt1>
        <a:srgbClr val="FFFFFF"/>
      </a:lt1>
      <a:dk2>
        <a:srgbClr val="22262D"/>
      </a:dk2>
      <a:lt2>
        <a:srgbClr val="3B424C"/>
      </a:lt2>
      <a:accent1>
        <a:srgbClr val="589EA5"/>
      </a:accent1>
      <a:accent2>
        <a:srgbClr val="77BE9C"/>
      </a:accent2>
      <a:accent3>
        <a:srgbClr val="A8DBA7"/>
      </a:accent3>
      <a:accent4>
        <a:srgbClr val="D0F09F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761</Words>
  <Application>Microsoft Macintosh PowerPoint</Application>
  <PresentationFormat>Widescreen</PresentationFormat>
  <Paragraphs>157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9" baseType="lpstr">
      <vt:lpstr>Adobe Fan Heiti Std B</vt:lpstr>
      <vt:lpstr>Arial Nova</vt:lpstr>
      <vt:lpstr>Arial Nova Light</vt:lpstr>
      <vt:lpstr>Arvo</vt:lpstr>
      <vt:lpstr>Calibri</vt:lpstr>
      <vt:lpstr>Calibri Light</vt:lpstr>
      <vt:lpstr>Cambria</vt:lpstr>
      <vt:lpstr>Century Gothic</vt:lpstr>
      <vt:lpstr>Georgia</vt:lpstr>
      <vt:lpstr>Lato</vt:lpstr>
      <vt:lpstr>Lato Light</vt:lpstr>
      <vt:lpstr>Myriad Pro</vt:lpstr>
      <vt:lpstr>Proxima Nova</vt:lpstr>
      <vt:lpstr>Proxima Nova Semibold</vt:lpstr>
      <vt:lpstr>Segoe UI</vt:lpstr>
      <vt:lpstr>Segoe UI Light</vt:lpstr>
      <vt:lpstr>Trebuchet MS</vt:lpstr>
      <vt:lpstr>Unica One</vt:lpstr>
      <vt:lpstr>Wingdings</vt:lpstr>
      <vt:lpstr>Arial</vt:lpstr>
      <vt:lpstr>SlidesGo Final Pages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</cp:revision>
  <cp:lastPrinted>2020-11-07T08:54:52Z</cp:lastPrinted>
  <dcterms:created xsi:type="dcterms:W3CDTF">2020-11-07T07:20:29Z</dcterms:created>
  <dcterms:modified xsi:type="dcterms:W3CDTF">2020-11-10T11:42:25Z</dcterms:modified>
</cp:coreProperties>
</file>