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4103" r:id="rId1"/>
  </p:sldMasterIdLst>
  <p:notesMasterIdLst>
    <p:notesMasterId r:id="rId15"/>
  </p:notesMasterIdLst>
  <p:handoutMasterIdLst>
    <p:handoutMasterId r:id="rId16"/>
  </p:handoutMasterIdLst>
  <p:sldIdLst>
    <p:sldId id="256" r:id="rId2"/>
    <p:sldId id="474" r:id="rId3"/>
    <p:sldId id="476" r:id="rId4"/>
    <p:sldId id="477" r:id="rId5"/>
    <p:sldId id="484" r:id="rId6"/>
    <p:sldId id="478" r:id="rId7"/>
    <p:sldId id="258" r:id="rId8"/>
    <p:sldId id="320" r:id="rId9"/>
    <p:sldId id="481" r:id="rId10"/>
    <p:sldId id="483" r:id="rId11"/>
    <p:sldId id="299" r:id="rId12"/>
    <p:sldId id="270" r:id="rId13"/>
    <p:sldId id="268" r:id="rId14"/>
  </p:sldIdLst>
  <p:sldSz cx="12192000" cy="6858000"/>
  <p:notesSz cx="6888163" cy="10020300"/>
  <p:embeddedFontLst>
    <p:embeddedFont>
      <p:font typeface="Arial Black" panose="020B0A04020102020204" pitchFamily="3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Franklin Gothic Demi Cond" panose="020B0706030402020204" pitchFamily="34" charset="0"/>
      <p:regular r:id="rId24"/>
    </p:embeddedFont>
    <p:embeddedFont>
      <p:font typeface="Tw Cen MT Condensed Extra Bold" panose="020B0803020202020204" pitchFamily="3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yan A Nugrah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CC33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889" autoAdjust="0"/>
  </p:normalViewPr>
  <p:slideViewPr>
    <p:cSldViewPr>
      <p:cViewPr>
        <p:scale>
          <a:sx n="66" d="100"/>
          <a:sy n="66" d="100"/>
        </p:scale>
        <p:origin x="72" y="55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40" y="78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3BC26-ED30-D447-8DA2-7545A269AF06}" type="doc">
      <dgm:prSet loTypeId="urn:microsoft.com/office/officeart/2005/8/layout/chevron1" loCatId="" qsTypeId="urn:microsoft.com/office/officeart/2005/8/quickstyle/simple4" qsCatId="simple" csTypeId="urn:microsoft.com/office/officeart/2005/8/colors/colorful5" csCatId="colorful" phldr="1"/>
      <dgm:spPr/>
    </dgm:pt>
    <dgm:pt modelId="{FADD7E20-B20C-254C-B9C5-9C7BD70116DD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What (description)</a:t>
          </a:r>
        </a:p>
      </dgm:t>
    </dgm:pt>
    <dgm:pt modelId="{A0A81C28-2A9F-274A-B434-7540E6BE81D4}" type="parTrans" cxnId="{7F2027DD-FA90-5E4D-AB73-3CF98F30A075}">
      <dgm:prSet/>
      <dgm:spPr/>
      <dgm:t>
        <a:bodyPr/>
        <a:lstStyle/>
        <a:p>
          <a:endParaRPr lang="en-US"/>
        </a:p>
      </dgm:t>
    </dgm:pt>
    <dgm:pt modelId="{881B78D6-BEFE-D144-8F1F-426AD779E08E}" type="sibTrans" cxnId="{7F2027DD-FA90-5E4D-AB73-3CF98F30A075}">
      <dgm:prSet/>
      <dgm:spPr/>
      <dgm:t>
        <a:bodyPr/>
        <a:lstStyle/>
        <a:p>
          <a:endParaRPr lang="en-US"/>
        </a:p>
      </dgm:t>
    </dgm:pt>
    <dgm:pt modelId="{07FDDF10-B180-4E40-AD0B-5CB8C512EB48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Why (</a:t>
          </a:r>
          <a:r>
            <a:rPr lang="en-US" dirty="0" err="1">
              <a:solidFill>
                <a:srgbClr val="FF0000"/>
              </a:solidFill>
            </a:rPr>
            <a:t>diagnoze</a:t>
          </a:r>
          <a:r>
            <a:rPr lang="en-US" dirty="0">
              <a:solidFill>
                <a:srgbClr val="FF0000"/>
              </a:solidFill>
            </a:rPr>
            <a:t>)</a:t>
          </a:r>
        </a:p>
      </dgm:t>
    </dgm:pt>
    <dgm:pt modelId="{FBD152AB-09C1-C54D-988D-2CD07EC45B0B}" type="parTrans" cxnId="{EEE5091D-8EF3-7A4D-87B9-221B928EDF41}">
      <dgm:prSet/>
      <dgm:spPr/>
      <dgm:t>
        <a:bodyPr/>
        <a:lstStyle/>
        <a:p>
          <a:endParaRPr lang="en-US"/>
        </a:p>
      </dgm:t>
    </dgm:pt>
    <dgm:pt modelId="{7C4B0CCF-5665-B046-8610-DF21F6E253EB}" type="sibTrans" cxnId="{EEE5091D-8EF3-7A4D-87B9-221B928EDF41}">
      <dgm:prSet/>
      <dgm:spPr/>
      <dgm:t>
        <a:bodyPr/>
        <a:lstStyle/>
        <a:p>
          <a:endParaRPr lang="en-US"/>
        </a:p>
      </dgm:t>
    </dgm:pt>
    <dgm:pt modelId="{3B8D2EBF-7352-9E4C-85C3-417700565D25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What will happen (prediction</a:t>
          </a:r>
          <a:r>
            <a:rPr lang="en-US" dirty="0"/>
            <a:t>)</a:t>
          </a:r>
        </a:p>
      </dgm:t>
    </dgm:pt>
    <dgm:pt modelId="{FFAD337B-4AF0-454F-97A2-16D03A8F6D63}" type="parTrans" cxnId="{0EB46919-5E42-B847-9856-DA3085BD78F9}">
      <dgm:prSet/>
      <dgm:spPr/>
      <dgm:t>
        <a:bodyPr/>
        <a:lstStyle/>
        <a:p>
          <a:endParaRPr lang="en-US"/>
        </a:p>
      </dgm:t>
    </dgm:pt>
    <dgm:pt modelId="{9917ADA5-7DA1-DF4B-B7C1-CE58F05949D9}" type="sibTrans" cxnId="{0EB46919-5E42-B847-9856-DA3085BD78F9}">
      <dgm:prSet/>
      <dgm:spPr/>
      <dgm:t>
        <a:bodyPr/>
        <a:lstStyle/>
        <a:p>
          <a:endParaRPr lang="en-US"/>
        </a:p>
      </dgm:t>
    </dgm:pt>
    <dgm:pt modelId="{5D8C76C1-92E4-E84F-B971-FDC115DE0871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What should we do (prescription)</a:t>
          </a:r>
        </a:p>
      </dgm:t>
    </dgm:pt>
    <dgm:pt modelId="{5E8AC7BB-B12B-C540-BBB4-E3D9BBBDB014}" type="parTrans" cxnId="{1AF8C46B-F2E3-3743-A8C0-E36E987B89F2}">
      <dgm:prSet/>
      <dgm:spPr/>
      <dgm:t>
        <a:bodyPr/>
        <a:lstStyle/>
        <a:p>
          <a:endParaRPr lang="en-US"/>
        </a:p>
      </dgm:t>
    </dgm:pt>
    <dgm:pt modelId="{E74D3B0B-DEE0-334C-BCBA-ECB5BE7436E4}" type="sibTrans" cxnId="{1AF8C46B-F2E3-3743-A8C0-E36E987B89F2}">
      <dgm:prSet/>
      <dgm:spPr/>
      <dgm:t>
        <a:bodyPr/>
        <a:lstStyle/>
        <a:p>
          <a:endParaRPr lang="en-US"/>
        </a:p>
      </dgm:t>
    </dgm:pt>
    <dgm:pt modelId="{3197B712-D1FC-5943-989B-3928856CF167}" type="pres">
      <dgm:prSet presAssocID="{6763BC26-ED30-D447-8DA2-7545A269AF06}" presName="Name0" presStyleCnt="0">
        <dgm:presLayoutVars>
          <dgm:dir/>
          <dgm:animLvl val="lvl"/>
          <dgm:resizeHandles val="exact"/>
        </dgm:presLayoutVars>
      </dgm:prSet>
      <dgm:spPr/>
    </dgm:pt>
    <dgm:pt modelId="{5DB3F629-CBA5-CF4E-BDDC-6C1498CB682D}" type="pres">
      <dgm:prSet presAssocID="{FADD7E20-B20C-254C-B9C5-9C7BD70116D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E67AACA-81A7-9146-A7F7-6881872CBC4D}" type="pres">
      <dgm:prSet presAssocID="{881B78D6-BEFE-D144-8F1F-426AD779E08E}" presName="parTxOnlySpace" presStyleCnt="0"/>
      <dgm:spPr/>
    </dgm:pt>
    <dgm:pt modelId="{D8A3927E-C758-ED40-BED9-E50D08EE8B62}" type="pres">
      <dgm:prSet presAssocID="{07FDDF10-B180-4E40-AD0B-5CB8C512EB4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59F2AD0-F46C-D240-84E6-4C02EBF306F4}" type="pres">
      <dgm:prSet presAssocID="{7C4B0CCF-5665-B046-8610-DF21F6E253EB}" presName="parTxOnlySpace" presStyleCnt="0"/>
      <dgm:spPr/>
    </dgm:pt>
    <dgm:pt modelId="{69DA65A3-E5B6-7F4F-89FC-EF081DFDFF38}" type="pres">
      <dgm:prSet presAssocID="{3B8D2EBF-7352-9E4C-85C3-417700565D2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F95F2B6-E67A-1942-A8CD-ABDF99847A1F}" type="pres">
      <dgm:prSet presAssocID="{9917ADA5-7DA1-DF4B-B7C1-CE58F05949D9}" presName="parTxOnlySpace" presStyleCnt="0"/>
      <dgm:spPr/>
    </dgm:pt>
    <dgm:pt modelId="{2D949DB5-AF34-AF4D-9CDF-B8DCB12DFDAB}" type="pres">
      <dgm:prSet presAssocID="{5D8C76C1-92E4-E84F-B971-FDC115DE087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B0A0E00-4C6A-FA4A-A7BB-86461EC3A8F9}" type="presOf" srcId="{FADD7E20-B20C-254C-B9C5-9C7BD70116DD}" destId="{5DB3F629-CBA5-CF4E-BDDC-6C1498CB682D}" srcOrd="0" destOrd="0" presId="urn:microsoft.com/office/officeart/2005/8/layout/chevron1"/>
    <dgm:cxn modelId="{0EB46919-5E42-B847-9856-DA3085BD78F9}" srcId="{6763BC26-ED30-D447-8DA2-7545A269AF06}" destId="{3B8D2EBF-7352-9E4C-85C3-417700565D25}" srcOrd="2" destOrd="0" parTransId="{FFAD337B-4AF0-454F-97A2-16D03A8F6D63}" sibTransId="{9917ADA5-7DA1-DF4B-B7C1-CE58F05949D9}"/>
    <dgm:cxn modelId="{EEE5091D-8EF3-7A4D-87B9-221B928EDF41}" srcId="{6763BC26-ED30-D447-8DA2-7545A269AF06}" destId="{07FDDF10-B180-4E40-AD0B-5CB8C512EB48}" srcOrd="1" destOrd="0" parTransId="{FBD152AB-09C1-C54D-988D-2CD07EC45B0B}" sibTransId="{7C4B0CCF-5665-B046-8610-DF21F6E253EB}"/>
    <dgm:cxn modelId="{21035F1F-4194-0B4C-80C0-58191CDD2D55}" type="presOf" srcId="{07FDDF10-B180-4E40-AD0B-5CB8C512EB48}" destId="{D8A3927E-C758-ED40-BED9-E50D08EE8B62}" srcOrd="0" destOrd="0" presId="urn:microsoft.com/office/officeart/2005/8/layout/chevron1"/>
    <dgm:cxn modelId="{A5897160-5A9E-A441-86DB-01BCBDF79C9B}" type="presOf" srcId="{6763BC26-ED30-D447-8DA2-7545A269AF06}" destId="{3197B712-D1FC-5943-989B-3928856CF167}" srcOrd="0" destOrd="0" presId="urn:microsoft.com/office/officeart/2005/8/layout/chevron1"/>
    <dgm:cxn modelId="{D37DB065-C9C8-AD4C-88B3-6250A2919455}" type="presOf" srcId="{3B8D2EBF-7352-9E4C-85C3-417700565D25}" destId="{69DA65A3-E5B6-7F4F-89FC-EF081DFDFF38}" srcOrd="0" destOrd="0" presId="urn:microsoft.com/office/officeart/2005/8/layout/chevron1"/>
    <dgm:cxn modelId="{1AF8C46B-F2E3-3743-A8C0-E36E987B89F2}" srcId="{6763BC26-ED30-D447-8DA2-7545A269AF06}" destId="{5D8C76C1-92E4-E84F-B971-FDC115DE0871}" srcOrd="3" destOrd="0" parTransId="{5E8AC7BB-B12B-C540-BBB4-E3D9BBBDB014}" sibTransId="{E74D3B0B-DEE0-334C-BCBA-ECB5BE7436E4}"/>
    <dgm:cxn modelId="{15AD1A89-DCDE-D349-8068-9B472D772B3C}" type="presOf" srcId="{5D8C76C1-92E4-E84F-B971-FDC115DE0871}" destId="{2D949DB5-AF34-AF4D-9CDF-B8DCB12DFDAB}" srcOrd="0" destOrd="0" presId="urn:microsoft.com/office/officeart/2005/8/layout/chevron1"/>
    <dgm:cxn modelId="{7F2027DD-FA90-5E4D-AB73-3CF98F30A075}" srcId="{6763BC26-ED30-D447-8DA2-7545A269AF06}" destId="{FADD7E20-B20C-254C-B9C5-9C7BD70116DD}" srcOrd="0" destOrd="0" parTransId="{A0A81C28-2A9F-274A-B434-7540E6BE81D4}" sibTransId="{881B78D6-BEFE-D144-8F1F-426AD779E08E}"/>
    <dgm:cxn modelId="{FC87DCA8-7F9B-4F43-A6E9-46C11BDBA70A}" type="presParOf" srcId="{3197B712-D1FC-5943-989B-3928856CF167}" destId="{5DB3F629-CBA5-CF4E-BDDC-6C1498CB682D}" srcOrd="0" destOrd="0" presId="urn:microsoft.com/office/officeart/2005/8/layout/chevron1"/>
    <dgm:cxn modelId="{08D5541F-9DDF-704D-B89C-332E9B79CF24}" type="presParOf" srcId="{3197B712-D1FC-5943-989B-3928856CF167}" destId="{1E67AACA-81A7-9146-A7F7-6881872CBC4D}" srcOrd="1" destOrd="0" presId="urn:microsoft.com/office/officeart/2005/8/layout/chevron1"/>
    <dgm:cxn modelId="{D6AF0E56-88A0-5F46-B678-5D48FD3567B5}" type="presParOf" srcId="{3197B712-D1FC-5943-989B-3928856CF167}" destId="{D8A3927E-C758-ED40-BED9-E50D08EE8B62}" srcOrd="2" destOrd="0" presId="urn:microsoft.com/office/officeart/2005/8/layout/chevron1"/>
    <dgm:cxn modelId="{E67F712D-3F81-8742-B1AE-96B97294D641}" type="presParOf" srcId="{3197B712-D1FC-5943-989B-3928856CF167}" destId="{359F2AD0-F46C-D240-84E6-4C02EBF306F4}" srcOrd="3" destOrd="0" presId="urn:microsoft.com/office/officeart/2005/8/layout/chevron1"/>
    <dgm:cxn modelId="{3593B3EA-1255-4944-BA88-308571446D1F}" type="presParOf" srcId="{3197B712-D1FC-5943-989B-3928856CF167}" destId="{69DA65A3-E5B6-7F4F-89FC-EF081DFDFF38}" srcOrd="4" destOrd="0" presId="urn:microsoft.com/office/officeart/2005/8/layout/chevron1"/>
    <dgm:cxn modelId="{A8D8A819-F342-0C42-BDFE-9B17B112BFAE}" type="presParOf" srcId="{3197B712-D1FC-5943-989B-3928856CF167}" destId="{5F95F2B6-E67A-1942-A8CD-ABDF99847A1F}" srcOrd="5" destOrd="0" presId="urn:microsoft.com/office/officeart/2005/8/layout/chevron1"/>
    <dgm:cxn modelId="{2CD221F9-0520-BF49-9398-8A6769EA4566}" type="presParOf" srcId="{3197B712-D1FC-5943-989B-3928856CF167}" destId="{2D949DB5-AF34-AF4D-9CDF-B8DCB12DFDA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50751F-1982-684C-B020-7360C00D0B6C}" type="doc">
      <dgm:prSet loTypeId="urn:microsoft.com/office/officeart/2008/layout/RadialCluster" loCatId="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6A13C2-6C8B-0C4E-BB6C-261006EAB7F7}">
      <dgm:prSet phldrT="[Text]" custT="1"/>
      <dgm:spPr/>
      <dgm:t>
        <a:bodyPr/>
        <a:lstStyle/>
        <a:p>
          <a:pPr algn="ctr"/>
          <a:r>
            <a:rPr lang="en-US" sz="2400" dirty="0"/>
            <a:t>Smart City</a:t>
          </a:r>
        </a:p>
      </dgm:t>
    </dgm:pt>
    <dgm:pt modelId="{437E3A1E-D713-5442-9A1F-CAD7DCE091E4}" type="parTrans" cxnId="{643901A1-22EC-F04F-9A3E-C367F694551A}">
      <dgm:prSet/>
      <dgm:spPr/>
      <dgm:t>
        <a:bodyPr/>
        <a:lstStyle/>
        <a:p>
          <a:pPr algn="ctr"/>
          <a:endParaRPr lang="en-US" sz="2400"/>
        </a:p>
      </dgm:t>
    </dgm:pt>
    <dgm:pt modelId="{4B2B7043-D1DD-6944-9484-15A56145F2D9}" type="sibTrans" cxnId="{643901A1-22EC-F04F-9A3E-C367F694551A}">
      <dgm:prSet/>
      <dgm:spPr/>
      <dgm:t>
        <a:bodyPr/>
        <a:lstStyle/>
        <a:p>
          <a:pPr algn="ctr"/>
          <a:endParaRPr lang="en-US" sz="2400"/>
        </a:p>
      </dgm:t>
    </dgm:pt>
    <dgm:pt modelId="{38F0177E-D44E-2549-8AEB-269AF64B7264}">
      <dgm:prSet phldrT="[Text]" custT="1"/>
      <dgm:spPr/>
      <dgm:t>
        <a:bodyPr/>
        <a:lstStyle/>
        <a:p>
          <a:pPr algn="ctr"/>
          <a:r>
            <a:rPr lang="en-US" sz="2000" b="1" dirty="0"/>
            <a:t>People</a:t>
          </a:r>
        </a:p>
      </dgm:t>
    </dgm:pt>
    <dgm:pt modelId="{D6365DF2-02D1-A44E-8F58-817DF86E1C8A}" type="parTrans" cxnId="{063253F3-83DA-B146-9F66-740EDBB00204}">
      <dgm:prSet/>
      <dgm:spPr/>
      <dgm:t>
        <a:bodyPr/>
        <a:lstStyle/>
        <a:p>
          <a:pPr algn="ctr"/>
          <a:endParaRPr lang="en-US" sz="2400"/>
        </a:p>
      </dgm:t>
    </dgm:pt>
    <dgm:pt modelId="{D85DF712-6A86-F541-A7F8-4E4159D8D9C1}" type="sibTrans" cxnId="{063253F3-83DA-B146-9F66-740EDBB00204}">
      <dgm:prSet/>
      <dgm:spPr/>
      <dgm:t>
        <a:bodyPr/>
        <a:lstStyle/>
        <a:p>
          <a:pPr algn="ctr"/>
          <a:endParaRPr lang="en-US" sz="2400"/>
        </a:p>
      </dgm:t>
    </dgm:pt>
    <dgm:pt modelId="{AB661844-D69B-D144-B476-0DF07A79FDF1}">
      <dgm:prSet phldrT="[Text]" custT="1"/>
      <dgm:spPr/>
      <dgm:t>
        <a:bodyPr/>
        <a:lstStyle/>
        <a:p>
          <a:pPr algn="ctr"/>
          <a:r>
            <a:rPr lang="en-US" sz="1800" b="1" dirty="0"/>
            <a:t>Technology</a:t>
          </a:r>
        </a:p>
      </dgm:t>
    </dgm:pt>
    <dgm:pt modelId="{6EE4BF99-9F63-954B-91C8-86236B309A6B}" type="parTrans" cxnId="{7DEF1E46-F1BE-2541-8C3F-2E9BA1FC557E}">
      <dgm:prSet/>
      <dgm:spPr/>
      <dgm:t>
        <a:bodyPr/>
        <a:lstStyle/>
        <a:p>
          <a:pPr algn="ctr"/>
          <a:endParaRPr lang="en-US" sz="2400"/>
        </a:p>
      </dgm:t>
    </dgm:pt>
    <dgm:pt modelId="{0537E8A7-9FCC-BB4A-A221-D2D7EDB88372}" type="sibTrans" cxnId="{7DEF1E46-F1BE-2541-8C3F-2E9BA1FC557E}">
      <dgm:prSet/>
      <dgm:spPr/>
      <dgm:t>
        <a:bodyPr/>
        <a:lstStyle/>
        <a:p>
          <a:pPr algn="ctr"/>
          <a:endParaRPr lang="en-US" sz="2400"/>
        </a:p>
      </dgm:t>
    </dgm:pt>
    <dgm:pt modelId="{0DBD2806-F7BF-A641-BF2E-0FEA0E2C9B7C}">
      <dgm:prSet phldrT="[Text]" custT="1"/>
      <dgm:spPr/>
      <dgm:t>
        <a:bodyPr/>
        <a:lstStyle/>
        <a:p>
          <a:pPr algn="ctr"/>
          <a:r>
            <a:rPr lang="en-US" sz="1800" b="1" dirty="0"/>
            <a:t>Process</a:t>
          </a:r>
        </a:p>
      </dgm:t>
    </dgm:pt>
    <dgm:pt modelId="{D40EB9DD-B569-5B4C-BF01-E031AEB01EF4}" type="parTrans" cxnId="{AC2E52B4-3687-FE49-AAB7-2EA4F9007551}">
      <dgm:prSet/>
      <dgm:spPr/>
      <dgm:t>
        <a:bodyPr/>
        <a:lstStyle/>
        <a:p>
          <a:pPr algn="ctr"/>
          <a:endParaRPr lang="en-US" sz="2400"/>
        </a:p>
      </dgm:t>
    </dgm:pt>
    <dgm:pt modelId="{37AF8106-A3CA-E34C-ADC0-1F5086874BA9}" type="sibTrans" cxnId="{AC2E52B4-3687-FE49-AAB7-2EA4F9007551}">
      <dgm:prSet/>
      <dgm:spPr/>
      <dgm:t>
        <a:bodyPr/>
        <a:lstStyle/>
        <a:p>
          <a:pPr algn="ctr"/>
          <a:endParaRPr lang="en-US" sz="2400"/>
        </a:p>
      </dgm:t>
    </dgm:pt>
    <dgm:pt modelId="{C72537F2-9D9A-4040-ACC5-7BC73CB3DA08}" type="pres">
      <dgm:prSet presAssocID="{2550751F-1982-684C-B020-7360C00D0B6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6259D9F-4850-CC4F-88C2-11A69B5E695C}" type="pres">
      <dgm:prSet presAssocID="{526A13C2-6C8B-0C4E-BB6C-261006EAB7F7}" presName="singleCycle" presStyleCnt="0"/>
      <dgm:spPr/>
    </dgm:pt>
    <dgm:pt modelId="{FEA38A02-28FE-3740-BBD5-CFFE5EC8EFE3}" type="pres">
      <dgm:prSet presAssocID="{526A13C2-6C8B-0C4E-BB6C-261006EAB7F7}" presName="singleCenter" presStyleLbl="node1" presStyleIdx="0" presStyleCnt="4" custScaleX="202636" custLinFactNeighborX="-1106" custLinFactNeighborY="-8325">
        <dgm:presLayoutVars>
          <dgm:chMax val="7"/>
          <dgm:chPref val="7"/>
        </dgm:presLayoutVars>
      </dgm:prSet>
      <dgm:spPr/>
    </dgm:pt>
    <dgm:pt modelId="{65A08A72-9E64-F545-9C9F-7DD0BD738896}" type="pres">
      <dgm:prSet presAssocID="{D6365DF2-02D1-A44E-8F58-817DF86E1C8A}" presName="Name56" presStyleLbl="parChTrans1D2" presStyleIdx="0" presStyleCnt="3"/>
      <dgm:spPr/>
    </dgm:pt>
    <dgm:pt modelId="{D62064A8-6DED-054F-9C27-BF2B864C8DD4}" type="pres">
      <dgm:prSet presAssocID="{38F0177E-D44E-2549-8AEB-269AF64B7264}" presName="text0" presStyleLbl="node1" presStyleIdx="1" presStyleCnt="4" custScaleX="224030">
        <dgm:presLayoutVars>
          <dgm:bulletEnabled val="1"/>
        </dgm:presLayoutVars>
      </dgm:prSet>
      <dgm:spPr/>
    </dgm:pt>
    <dgm:pt modelId="{86B603E5-3321-4D40-8822-0CC3FA7B5BC2}" type="pres">
      <dgm:prSet presAssocID="{6EE4BF99-9F63-954B-91C8-86236B309A6B}" presName="Name56" presStyleLbl="parChTrans1D2" presStyleIdx="1" presStyleCnt="3"/>
      <dgm:spPr/>
    </dgm:pt>
    <dgm:pt modelId="{A5ED190C-23AE-9343-8C26-A58F15D49422}" type="pres">
      <dgm:prSet presAssocID="{AB661844-D69B-D144-B476-0DF07A79FDF1}" presName="text0" presStyleLbl="node1" presStyleIdx="2" presStyleCnt="4" custScaleX="286874">
        <dgm:presLayoutVars>
          <dgm:bulletEnabled val="1"/>
        </dgm:presLayoutVars>
      </dgm:prSet>
      <dgm:spPr/>
    </dgm:pt>
    <dgm:pt modelId="{A1D658D5-D199-AF40-8DE9-BF551552993E}" type="pres">
      <dgm:prSet presAssocID="{D40EB9DD-B569-5B4C-BF01-E031AEB01EF4}" presName="Name56" presStyleLbl="parChTrans1D2" presStyleIdx="2" presStyleCnt="3"/>
      <dgm:spPr/>
    </dgm:pt>
    <dgm:pt modelId="{72226D77-188C-4E4C-A29D-5B41A1E51AF8}" type="pres">
      <dgm:prSet presAssocID="{0DBD2806-F7BF-A641-BF2E-0FEA0E2C9B7C}" presName="text0" presStyleLbl="node1" presStyleIdx="3" presStyleCnt="4" custScaleX="174188">
        <dgm:presLayoutVars>
          <dgm:bulletEnabled val="1"/>
        </dgm:presLayoutVars>
      </dgm:prSet>
      <dgm:spPr/>
    </dgm:pt>
  </dgm:ptLst>
  <dgm:cxnLst>
    <dgm:cxn modelId="{5050255C-A050-B74B-9CB0-80A04C12B064}" type="presOf" srcId="{38F0177E-D44E-2549-8AEB-269AF64B7264}" destId="{D62064A8-6DED-054F-9C27-BF2B864C8DD4}" srcOrd="0" destOrd="0" presId="urn:microsoft.com/office/officeart/2008/layout/RadialCluster"/>
    <dgm:cxn modelId="{5052015E-6B1C-F64E-A7A9-CD335316110B}" type="presOf" srcId="{6EE4BF99-9F63-954B-91C8-86236B309A6B}" destId="{86B603E5-3321-4D40-8822-0CC3FA7B5BC2}" srcOrd="0" destOrd="0" presId="urn:microsoft.com/office/officeart/2008/layout/RadialCluster"/>
    <dgm:cxn modelId="{96986465-308A-934D-9E40-F069D87CAB26}" type="presOf" srcId="{2550751F-1982-684C-B020-7360C00D0B6C}" destId="{C72537F2-9D9A-4040-ACC5-7BC73CB3DA08}" srcOrd="0" destOrd="0" presId="urn:microsoft.com/office/officeart/2008/layout/RadialCluster"/>
    <dgm:cxn modelId="{7DEF1E46-F1BE-2541-8C3F-2E9BA1FC557E}" srcId="{526A13C2-6C8B-0C4E-BB6C-261006EAB7F7}" destId="{AB661844-D69B-D144-B476-0DF07A79FDF1}" srcOrd="1" destOrd="0" parTransId="{6EE4BF99-9F63-954B-91C8-86236B309A6B}" sibTransId="{0537E8A7-9FCC-BB4A-A221-D2D7EDB88372}"/>
    <dgm:cxn modelId="{FC88289E-1E4F-2841-BDC4-2B589179350A}" type="presOf" srcId="{526A13C2-6C8B-0C4E-BB6C-261006EAB7F7}" destId="{FEA38A02-28FE-3740-BBD5-CFFE5EC8EFE3}" srcOrd="0" destOrd="0" presId="urn:microsoft.com/office/officeart/2008/layout/RadialCluster"/>
    <dgm:cxn modelId="{643901A1-22EC-F04F-9A3E-C367F694551A}" srcId="{2550751F-1982-684C-B020-7360C00D0B6C}" destId="{526A13C2-6C8B-0C4E-BB6C-261006EAB7F7}" srcOrd="0" destOrd="0" parTransId="{437E3A1E-D713-5442-9A1F-CAD7DCE091E4}" sibTransId="{4B2B7043-D1DD-6944-9484-15A56145F2D9}"/>
    <dgm:cxn modelId="{AC2E52B4-3687-FE49-AAB7-2EA4F9007551}" srcId="{526A13C2-6C8B-0C4E-BB6C-261006EAB7F7}" destId="{0DBD2806-F7BF-A641-BF2E-0FEA0E2C9B7C}" srcOrd="2" destOrd="0" parTransId="{D40EB9DD-B569-5B4C-BF01-E031AEB01EF4}" sibTransId="{37AF8106-A3CA-E34C-ADC0-1F5086874BA9}"/>
    <dgm:cxn modelId="{4159B7C9-38B9-7441-8F22-E1D85624516F}" type="presOf" srcId="{D40EB9DD-B569-5B4C-BF01-E031AEB01EF4}" destId="{A1D658D5-D199-AF40-8DE9-BF551552993E}" srcOrd="0" destOrd="0" presId="urn:microsoft.com/office/officeart/2008/layout/RadialCluster"/>
    <dgm:cxn modelId="{1E7272D3-7D6A-8B45-B499-90524C754DF3}" type="presOf" srcId="{AB661844-D69B-D144-B476-0DF07A79FDF1}" destId="{A5ED190C-23AE-9343-8C26-A58F15D49422}" srcOrd="0" destOrd="0" presId="urn:microsoft.com/office/officeart/2008/layout/RadialCluster"/>
    <dgm:cxn modelId="{A1511CDF-2EF5-B646-9C7A-F9B4109E8A34}" type="presOf" srcId="{D6365DF2-02D1-A44E-8F58-817DF86E1C8A}" destId="{65A08A72-9E64-F545-9C9F-7DD0BD738896}" srcOrd="0" destOrd="0" presId="urn:microsoft.com/office/officeart/2008/layout/RadialCluster"/>
    <dgm:cxn modelId="{570C30F2-57B4-3047-B69F-798921BFD86E}" type="presOf" srcId="{0DBD2806-F7BF-A641-BF2E-0FEA0E2C9B7C}" destId="{72226D77-188C-4E4C-A29D-5B41A1E51AF8}" srcOrd="0" destOrd="0" presId="urn:microsoft.com/office/officeart/2008/layout/RadialCluster"/>
    <dgm:cxn modelId="{063253F3-83DA-B146-9F66-740EDBB00204}" srcId="{526A13C2-6C8B-0C4E-BB6C-261006EAB7F7}" destId="{38F0177E-D44E-2549-8AEB-269AF64B7264}" srcOrd="0" destOrd="0" parTransId="{D6365DF2-02D1-A44E-8F58-817DF86E1C8A}" sibTransId="{D85DF712-6A86-F541-A7F8-4E4159D8D9C1}"/>
    <dgm:cxn modelId="{1BAAC572-3EF6-334B-B6C3-5AA4B5104855}" type="presParOf" srcId="{C72537F2-9D9A-4040-ACC5-7BC73CB3DA08}" destId="{36259D9F-4850-CC4F-88C2-11A69B5E695C}" srcOrd="0" destOrd="0" presId="urn:microsoft.com/office/officeart/2008/layout/RadialCluster"/>
    <dgm:cxn modelId="{6C9E38E4-08B8-5340-B944-2049E4035456}" type="presParOf" srcId="{36259D9F-4850-CC4F-88C2-11A69B5E695C}" destId="{FEA38A02-28FE-3740-BBD5-CFFE5EC8EFE3}" srcOrd="0" destOrd="0" presId="urn:microsoft.com/office/officeart/2008/layout/RadialCluster"/>
    <dgm:cxn modelId="{5A4B9E6F-13A2-8E42-84B9-1E1298728A21}" type="presParOf" srcId="{36259D9F-4850-CC4F-88C2-11A69B5E695C}" destId="{65A08A72-9E64-F545-9C9F-7DD0BD738896}" srcOrd="1" destOrd="0" presId="urn:microsoft.com/office/officeart/2008/layout/RadialCluster"/>
    <dgm:cxn modelId="{7EE70883-10F9-2849-92F1-0E75B390D170}" type="presParOf" srcId="{36259D9F-4850-CC4F-88C2-11A69B5E695C}" destId="{D62064A8-6DED-054F-9C27-BF2B864C8DD4}" srcOrd="2" destOrd="0" presId="urn:microsoft.com/office/officeart/2008/layout/RadialCluster"/>
    <dgm:cxn modelId="{8D7416AC-AE76-2141-BD2C-60FE3B6FAA6C}" type="presParOf" srcId="{36259D9F-4850-CC4F-88C2-11A69B5E695C}" destId="{86B603E5-3321-4D40-8822-0CC3FA7B5BC2}" srcOrd="3" destOrd="0" presId="urn:microsoft.com/office/officeart/2008/layout/RadialCluster"/>
    <dgm:cxn modelId="{5EC92B7A-4EE8-7C4A-8768-44B96B66B359}" type="presParOf" srcId="{36259D9F-4850-CC4F-88C2-11A69B5E695C}" destId="{A5ED190C-23AE-9343-8C26-A58F15D49422}" srcOrd="4" destOrd="0" presId="urn:microsoft.com/office/officeart/2008/layout/RadialCluster"/>
    <dgm:cxn modelId="{70C80FC4-5D59-3847-A561-24581A244CA2}" type="presParOf" srcId="{36259D9F-4850-CC4F-88C2-11A69B5E695C}" destId="{A1D658D5-D199-AF40-8DE9-BF551552993E}" srcOrd="5" destOrd="0" presId="urn:microsoft.com/office/officeart/2008/layout/RadialCluster"/>
    <dgm:cxn modelId="{684FC17C-C3BB-5443-B867-E0FA1D9EFA69}" type="presParOf" srcId="{36259D9F-4850-CC4F-88C2-11A69B5E695C}" destId="{72226D77-188C-4E4C-A29D-5B41A1E51AF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4E4A3B-A20D-416A-8067-EF6418BC1324}" type="doc">
      <dgm:prSet loTypeId="urn:microsoft.com/office/officeart/2005/8/layout/venn2" loCatId="relationship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id-ID"/>
        </a:p>
      </dgm:t>
    </dgm:pt>
    <dgm:pt modelId="{A07E43D4-E016-4EC1-84FC-419285747779}">
      <dgm:prSet phldrT="[Text]"/>
      <dgm:spPr/>
      <dgm:t>
        <a:bodyPr/>
        <a:lstStyle/>
        <a:p>
          <a:r>
            <a:rPr lang="en-GB" dirty="0"/>
            <a:t>Smart Indonesia</a:t>
          </a:r>
          <a:endParaRPr lang="id-ID" dirty="0"/>
        </a:p>
      </dgm:t>
    </dgm:pt>
    <dgm:pt modelId="{298482A1-D8CE-477B-A1E3-030A5636A737}" type="parTrans" cxnId="{C64596E1-322D-485F-B11B-951379E98A52}">
      <dgm:prSet/>
      <dgm:spPr/>
      <dgm:t>
        <a:bodyPr/>
        <a:lstStyle/>
        <a:p>
          <a:endParaRPr lang="id-ID"/>
        </a:p>
      </dgm:t>
    </dgm:pt>
    <dgm:pt modelId="{C7723E87-2A12-4C9C-B9C2-FD815CE4B6B8}" type="sibTrans" cxnId="{C64596E1-322D-485F-B11B-951379E98A52}">
      <dgm:prSet/>
      <dgm:spPr/>
      <dgm:t>
        <a:bodyPr/>
        <a:lstStyle/>
        <a:p>
          <a:endParaRPr lang="id-ID"/>
        </a:p>
      </dgm:t>
    </dgm:pt>
    <dgm:pt modelId="{5F212716-79E3-4716-AED3-56FA3B311894}">
      <dgm:prSet phldrT="[Text]"/>
      <dgm:spPr/>
      <dgm:t>
        <a:bodyPr/>
        <a:lstStyle/>
        <a:p>
          <a:r>
            <a:rPr lang="en-GB" dirty="0"/>
            <a:t>Smart City/District</a:t>
          </a:r>
          <a:endParaRPr lang="id-ID" dirty="0"/>
        </a:p>
      </dgm:t>
    </dgm:pt>
    <dgm:pt modelId="{ED830A18-8767-4D28-8D74-021AE26E48B7}" type="parTrans" cxnId="{66D38A41-4546-417C-8FFA-5EC40B3B0B5F}">
      <dgm:prSet/>
      <dgm:spPr/>
      <dgm:t>
        <a:bodyPr/>
        <a:lstStyle/>
        <a:p>
          <a:endParaRPr lang="id-ID"/>
        </a:p>
      </dgm:t>
    </dgm:pt>
    <dgm:pt modelId="{9DF44E1B-7F49-46FF-866E-8FF5C811E778}" type="sibTrans" cxnId="{66D38A41-4546-417C-8FFA-5EC40B3B0B5F}">
      <dgm:prSet/>
      <dgm:spPr/>
      <dgm:t>
        <a:bodyPr/>
        <a:lstStyle/>
        <a:p>
          <a:endParaRPr lang="id-ID"/>
        </a:p>
      </dgm:t>
    </dgm:pt>
    <dgm:pt modelId="{C60388B4-1AA4-4C5F-ADB2-B396FE6B3465}">
      <dgm:prSet phldrT="[Text]"/>
      <dgm:spPr/>
      <dgm:t>
        <a:bodyPr/>
        <a:lstStyle/>
        <a:p>
          <a:r>
            <a:rPr lang="en-GB" dirty="0"/>
            <a:t>Smart “</a:t>
          </a:r>
          <a:r>
            <a:rPr lang="en-GB" dirty="0" err="1"/>
            <a:t>Kecamatan</a:t>
          </a:r>
          <a:r>
            <a:rPr lang="en-GB" dirty="0"/>
            <a:t>”</a:t>
          </a:r>
          <a:endParaRPr lang="id-ID" dirty="0"/>
        </a:p>
      </dgm:t>
    </dgm:pt>
    <dgm:pt modelId="{B1C46ED9-3D00-4DCF-B4FE-3293CCADF02C}" type="parTrans" cxnId="{53F7B2FB-8A66-4591-8D5C-69FAE6C77348}">
      <dgm:prSet/>
      <dgm:spPr/>
      <dgm:t>
        <a:bodyPr/>
        <a:lstStyle/>
        <a:p>
          <a:endParaRPr lang="id-ID"/>
        </a:p>
      </dgm:t>
    </dgm:pt>
    <dgm:pt modelId="{EF864205-A2DE-4247-B29C-BE77C8AAFCB7}" type="sibTrans" cxnId="{53F7B2FB-8A66-4591-8D5C-69FAE6C77348}">
      <dgm:prSet/>
      <dgm:spPr/>
      <dgm:t>
        <a:bodyPr/>
        <a:lstStyle/>
        <a:p>
          <a:endParaRPr lang="id-ID"/>
        </a:p>
      </dgm:t>
    </dgm:pt>
    <dgm:pt modelId="{CB9ACE92-BC92-4441-943B-F3EB56A7433E}">
      <dgm:prSet phldrT="[Text]"/>
      <dgm:spPr/>
      <dgm:t>
        <a:bodyPr/>
        <a:lstStyle/>
        <a:p>
          <a:r>
            <a:rPr lang="en-GB" dirty="0"/>
            <a:t>Smart Village</a:t>
          </a:r>
          <a:endParaRPr lang="id-ID" dirty="0"/>
        </a:p>
      </dgm:t>
    </dgm:pt>
    <dgm:pt modelId="{252E48FF-C971-469F-A869-E21D112AA002}" type="parTrans" cxnId="{D9E519B4-773E-45CE-870C-BDC17DE2005A}">
      <dgm:prSet/>
      <dgm:spPr/>
      <dgm:t>
        <a:bodyPr/>
        <a:lstStyle/>
        <a:p>
          <a:endParaRPr lang="id-ID"/>
        </a:p>
      </dgm:t>
    </dgm:pt>
    <dgm:pt modelId="{6F38BA77-6AEE-47F3-9D44-B8DC4C5C9193}" type="sibTrans" cxnId="{D9E519B4-773E-45CE-870C-BDC17DE2005A}">
      <dgm:prSet/>
      <dgm:spPr/>
      <dgm:t>
        <a:bodyPr/>
        <a:lstStyle/>
        <a:p>
          <a:endParaRPr lang="id-ID"/>
        </a:p>
      </dgm:t>
    </dgm:pt>
    <dgm:pt modelId="{66F09267-4E73-4F00-B86A-C62D4E9E5461}" type="pres">
      <dgm:prSet presAssocID="{CF4E4A3B-A20D-416A-8067-EF6418BC1324}" presName="Name0" presStyleCnt="0">
        <dgm:presLayoutVars>
          <dgm:chMax val="7"/>
          <dgm:resizeHandles val="exact"/>
        </dgm:presLayoutVars>
      </dgm:prSet>
      <dgm:spPr/>
    </dgm:pt>
    <dgm:pt modelId="{BFA44C08-2DBF-46F3-8349-D083612D78FB}" type="pres">
      <dgm:prSet presAssocID="{CF4E4A3B-A20D-416A-8067-EF6418BC1324}" presName="comp1" presStyleCnt="0"/>
      <dgm:spPr/>
    </dgm:pt>
    <dgm:pt modelId="{EE888D9C-E762-45D8-A255-F72C5AEA5AE1}" type="pres">
      <dgm:prSet presAssocID="{CF4E4A3B-A20D-416A-8067-EF6418BC1324}" presName="circle1" presStyleLbl="node1" presStyleIdx="0" presStyleCnt="4"/>
      <dgm:spPr/>
    </dgm:pt>
    <dgm:pt modelId="{B7CFBAE4-0B58-4240-9DBA-06F9AF0E54A7}" type="pres">
      <dgm:prSet presAssocID="{CF4E4A3B-A20D-416A-8067-EF6418BC1324}" presName="c1text" presStyleLbl="node1" presStyleIdx="0" presStyleCnt="4">
        <dgm:presLayoutVars>
          <dgm:bulletEnabled val="1"/>
        </dgm:presLayoutVars>
      </dgm:prSet>
      <dgm:spPr/>
    </dgm:pt>
    <dgm:pt modelId="{EAA21953-7C09-4168-B70E-BB99054EDBFF}" type="pres">
      <dgm:prSet presAssocID="{CF4E4A3B-A20D-416A-8067-EF6418BC1324}" presName="comp2" presStyleCnt="0"/>
      <dgm:spPr/>
    </dgm:pt>
    <dgm:pt modelId="{14226D8F-65BB-49DF-8434-AD567CA72C29}" type="pres">
      <dgm:prSet presAssocID="{CF4E4A3B-A20D-416A-8067-EF6418BC1324}" presName="circle2" presStyleLbl="node1" presStyleIdx="1" presStyleCnt="4"/>
      <dgm:spPr/>
    </dgm:pt>
    <dgm:pt modelId="{EEB8159B-01CF-4849-9030-78D33B591EFF}" type="pres">
      <dgm:prSet presAssocID="{CF4E4A3B-A20D-416A-8067-EF6418BC1324}" presName="c2text" presStyleLbl="node1" presStyleIdx="1" presStyleCnt="4">
        <dgm:presLayoutVars>
          <dgm:bulletEnabled val="1"/>
        </dgm:presLayoutVars>
      </dgm:prSet>
      <dgm:spPr/>
    </dgm:pt>
    <dgm:pt modelId="{8B5851DE-5D40-4057-B8CB-4977CBC4F172}" type="pres">
      <dgm:prSet presAssocID="{CF4E4A3B-A20D-416A-8067-EF6418BC1324}" presName="comp3" presStyleCnt="0"/>
      <dgm:spPr/>
    </dgm:pt>
    <dgm:pt modelId="{010EF2A6-A0C5-4F49-9D75-996964B167CB}" type="pres">
      <dgm:prSet presAssocID="{CF4E4A3B-A20D-416A-8067-EF6418BC1324}" presName="circle3" presStyleLbl="node1" presStyleIdx="2" presStyleCnt="4"/>
      <dgm:spPr/>
    </dgm:pt>
    <dgm:pt modelId="{3303A0FA-EEB1-4E20-B6D7-88AB47FE66C9}" type="pres">
      <dgm:prSet presAssocID="{CF4E4A3B-A20D-416A-8067-EF6418BC1324}" presName="c3text" presStyleLbl="node1" presStyleIdx="2" presStyleCnt="4">
        <dgm:presLayoutVars>
          <dgm:bulletEnabled val="1"/>
        </dgm:presLayoutVars>
      </dgm:prSet>
      <dgm:spPr/>
    </dgm:pt>
    <dgm:pt modelId="{6BBD4C35-F555-4BF3-B5A2-EBD0EFB27E16}" type="pres">
      <dgm:prSet presAssocID="{CF4E4A3B-A20D-416A-8067-EF6418BC1324}" presName="comp4" presStyleCnt="0"/>
      <dgm:spPr/>
    </dgm:pt>
    <dgm:pt modelId="{5AB0C07C-4357-41C8-80C4-726229C64FE2}" type="pres">
      <dgm:prSet presAssocID="{CF4E4A3B-A20D-416A-8067-EF6418BC1324}" presName="circle4" presStyleLbl="node1" presStyleIdx="3" presStyleCnt="4"/>
      <dgm:spPr/>
    </dgm:pt>
    <dgm:pt modelId="{8EF71D77-9FA7-4FB5-8E33-67C4FD199442}" type="pres">
      <dgm:prSet presAssocID="{CF4E4A3B-A20D-416A-8067-EF6418BC1324}" presName="c4text" presStyleLbl="node1" presStyleIdx="3" presStyleCnt="4">
        <dgm:presLayoutVars>
          <dgm:bulletEnabled val="1"/>
        </dgm:presLayoutVars>
      </dgm:prSet>
      <dgm:spPr/>
    </dgm:pt>
  </dgm:ptLst>
  <dgm:cxnLst>
    <dgm:cxn modelId="{0C599C1E-CBBF-DF42-822D-5F5E1737EEB6}" type="presOf" srcId="{CB9ACE92-BC92-4441-943B-F3EB56A7433E}" destId="{5AB0C07C-4357-41C8-80C4-726229C64FE2}" srcOrd="0" destOrd="0" presId="urn:microsoft.com/office/officeart/2005/8/layout/venn2"/>
    <dgm:cxn modelId="{66D38A41-4546-417C-8FFA-5EC40B3B0B5F}" srcId="{CF4E4A3B-A20D-416A-8067-EF6418BC1324}" destId="{5F212716-79E3-4716-AED3-56FA3B311894}" srcOrd="1" destOrd="0" parTransId="{ED830A18-8767-4D28-8D74-021AE26E48B7}" sibTransId="{9DF44E1B-7F49-46FF-866E-8FF5C811E778}"/>
    <dgm:cxn modelId="{AD3CCB7F-E3AE-4C4A-8D8B-87CCFB2EDE39}" type="presOf" srcId="{C60388B4-1AA4-4C5F-ADB2-B396FE6B3465}" destId="{010EF2A6-A0C5-4F49-9D75-996964B167CB}" srcOrd="0" destOrd="0" presId="urn:microsoft.com/office/officeart/2005/8/layout/venn2"/>
    <dgm:cxn modelId="{3E215B85-3040-3D46-ADFB-ACB36CCEF276}" type="presOf" srcId="{CB9ACE92-BC92-4441-943B-F3EB56A7433E}" destId="{8EF71D77-9FA7-4FB5-8E33-67C4FD199442}" srcOrd="1" destOrd="0" presId="urn:microsoft.com/office/officeart/2005/8/layout/venn2"/>
    <dgm:cxn modelId="{2CBD8491-50B4-144F-94F5-67BA209AB2FC}" type="presOf" srcId="{CF4E4A3B-A20D-416A-8067-EF6418BC1324}" destId="{66F09267-4E73-4F00-B86A-C62D4E9E5461}" srcOrd="0" destOrd="0" presId="urn:microsoft.com/office/officeart/2005/8/layout/venn2"/>
    <dgm:cxn modelId="{A01C12A2-E118-BD4F-912E-10AB87C5B930}" type="presOf" srcId="{C60388B4-1AA4-4C5F-ADB2-B396FE6B3465}" destId="{3303A0FA-EEB1-4E20-B6D7-88AB47FE66C9}" srcOrd="1" destOrd="0" presId="urn:microsoft.com/office/officeart/2005/8/layout/venn2"/>
    <dgm:cxn modelId="{F2FB90A5-8DA3-2A48-AFF6-90722EF68B9C}" type="presOf" srcId="{A07E43D4-E016-4EC1-84FC-419285747779}" destId="{EE888D9C-E762-45D8-A255-F72C5AEA5AE1}" srcOrd="0" destOrd="0" presId="urn:microsoft.com/office/officeart/2005/8/layout/venn2"/>
    <dgm:cxn modelId="{D9E519B4-773E-45CE-870C-BDC17DE2005A}" srcId="{CF4E4A3B-A20D-416A-8067-EF6418BC1324}" destId="{CB9ACE92-BC92-4441-943B-F3EB56A7433E}" srcOrd="3" destOrd="0" parTransId="{252E48FF-C971-469F-A869-E21D112AA002}" sibTransId="{6F38BA77-6AEE-47F3-9D44-B8DC4C5C9193}"/>
    <dgm:cxn modelId="{01596CD7-7C1E-BB41-B6D6-941DB03D43AB}" type="presOf" srcId="{5F212716-79E3-4716-AED3-56FA3B311894}" destId="{EEB8159B-01CF-4849-9030-78D33B591EFF}" srcOrd="1" destOrd="0" presId="urn:microsoft.com/office/officeart/2005/8/layout/venn2"/>
    <dgm:cxn modelId="{CAF466DD-2F62-C04C-91E3-DC02FC829569}" type="presOf" srcId="{5F212716-79E3-4716-AED3-56FA3B311894}" destId="{14226D8F-65BB-49DF-8434-AD567CA72C29}" srcOrd="0" destOrd="0" presId="urn:microsoft.com/office/officeart/2005/8/layout/venn2"/>
    <dgm:cxn modelId="{C64596E1-322D-485F-B11B-951379E98A52}" srcId="{CF4E4A3B-A20D-416A-8067-EF6418BC1324}" destId="{A07E43D4-E016-4EC1-84FC-419285747779}" srcOrd="0" destOrd="0" parTransId="{298482A1-D8CE-477B-A1E3-030A5636A737}" sibTransId="{C7723E87-2A12-4C9C-B9C2-FD815CE4B6B8}"/>
    <dgm:cxn modelId="{F3F3A6EF-1E1A-D242-B32F-03FBAF4ACD36}" type="presOf" srcId="{A07E43D4-E016-4EC1-84FC-419285747779}" destId="{B7CFBAE4-0B58-4240-9DBA-06F9AF0E54A7}" srcOrd="1" destOrd="0" presId="urn:microsoft.com/office/officeart/2005/8/layout/venn2"/>
    <dgm:cxn modelId="{53F7B2FB-8A66-4591-8D5C-69FAE6C77348}" srcId="{CF4E4A3B-A20D-416A-8067-EF6418BC1324}" destId="{C60388B4-1AA4-4C5F-ADB2-B396FE6B3465}" srcOrd="2" destOrd="0" parTransId="{B1C46ED9-3D00-4DCF-B4FE-3293CCADF02C}" sibTransId="{EF864205-A2DE-4247-B29C-BE77C8AAFCB7}"/>
    <dgm:cxn modelId="{82527B7C-2BAB-084A-84F9-B4D568F3AA8D}" type="presParOf" srcId="{66F09267-4E73-4F00-B86A-C62D4E9E5461}" destId="{BFA44C08-2DBF-46F3-8349-D083612D78FB}" srcOrd="0" destOrd="0" presId="urn:microsoft.com/office/officeart/2005/8/layout/venn2"/>
    <dgm:cxn modelId="{4CBD7073-3DC4-5E46-875B-2E000AE05B41}" type="presParOf" srcId="{BFA44C08-2DBF-46F3-8349-D083612D78FB}" destId="{EE888D9C-E762-45D8-A255-F72C5AEA5AE1}" srcOrd="0" destOrd="0" presId="urn:microsoft.com/office/officeart/2005/8/layout/venn2"/>
    <dgm:cxn modelId="{A6A5724B-B744-EA43-A547-EC4E0E197406}" type="presParOf" srcId="{BFA44C08-2DBF-46F3-8349-D083612D78FB}" destId="{B7CFBAE4-0B58-4240-9DBA-06F9AF0E54A7}" srcOrd="1" destOrd="0" presId="urn:microsoft.com/office/officeart/2005/8/layout/venn2"/>
    <dgm:cxn modelId="{0A4EEBE1-1F46-654B-A8AA-E714B83777AE}" type="presParOf" srcId="{66F09267-4E73-4F00-B86A-C62D4E9E5461}" destId="{EAA21953-7C09-4168-B70E-BB99054EDBFF}" srcOrd="1" destOrd="0" presId="urn:microsoft.com/office/officeart/2005/8/layout/venn2"/>
    <dgm:cxn modelId="{594D8692-4871-F847-8361-8B9271300342}" type="presParOf" srcId="{EAA21953-7C09-4168-B70E-BB99054EDBFF}" destId="{14226D8F-65BB-49DF-8434-AD567CA72C29}" srcOrd="0" destOrd="0" presId="urn:microsoft.com/office/officeart/2005/8/layout/venn2"/>
    <dgm:cxn modelId="{B74835D2-85E5-4C46-9082-90198B6FCD2B}" type="presParOf" srcId="{EAA21953-7C09-4168-B70E-BB99054EDBFF}" destId="{EEB8159B-01CF-4849-9030-78D33B591EFF}" srcOrd="1" destOrd="0" presId="urn:microsoft.com/office/officeart/2005/8/layout/venn2"/>
    <dgm:cxn modelId="{A7110168-E44B-FC49-8B6A-ADE8D3A6ECC0}" type="presParOf" srcId="{66F09267-4E73-4F00-B86A-C62D4E9E5461}" destId="{8B5851DE-5D40-4057-B8CB-4977CBC4F172}" srcOrd="2" destOrd="0" presId="urn:microsoft.com/office/officeart/2005/8/layout/venn2"/>
    <dgm:cxn modelId="{A45B03E1-EBAC-FF40-8735-100EAAA92E4E}" type="presParOf" srcId="{8B5851DE-5D40-4057-B8CB-4977CBC4F172}" destId="{010EF2A6-A0C5-4F49-9D75-996964B167CB}" srcOrd="0" destOrd="0" presId="urn:microsoft.com/office/officeart/2005/8/layout/venn2"/>
    <dgm:cxn modelId="{9CB34005-EA46-BC49-8680-3972BD514463}" type="presParOf" srcId="{8B5851DE-5D40-4057-B8CB-4977CBC4F172}" destId="{3303A0FA-EEB1-4E20-B6D7-88AB47FE66C9}" srcOrd="1" destOrd="0" presId="urn:microsoft.com/office/officeart/2005/8/layout/venn2"/>
    <dgm:cxn modelId="{818CEF6D-D805-D444-B4E1-53DE30902CF0}" type="presParOf" srcId="{66F09267-4E73-4F00-B86A-C62D4E9E5461}" destId="{6BBD4C35-F555-4BF3-B5A2-EBD0EFB27E16}" srcOrd="3" destOrd="0" presId="urn:microsoft.com/office/officeart/2005/8/layout/venn2"/>
    <dgm:cxn modelId="{3A14B919-C2BF-BB43-B4C5-591CC4166082}" type="presParOf" srcId="{6BBD4C35-F555-4BF3-B5A2-EBD0EFB27E16}" destId="{5AB0C07C-4357-41C8-80C4-726229C64FE2}" srcOrd="0" destOrd="0" presId="urn:microsoft.com/office/officeart/2005/8/layout/venn2"/>
    <dgm:cxn modelId="{BC2EC0D0-B362-3D46-ACBF-43E87712CF50}" type="presParOf" srcId="{6BBD4C35-F555-4BF3-B5A2-EBD0EFB27E16}" destId="{8EF71D77-9FA7-4FB5-8E33-67C4FD19944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2B0783-6D2E-4470-AD71-73FA4DA6E083}" type="doc">
      <dgm:prSet loTypeId="urn:microsoft.com/office/officeart/2005/8/layout/chart3" loCatId="cycle" qsTypeId="urn:microsoft.com/office/officeart/2005/8/quickstyle/simple1" qsCatId="simple" csTypeId="urn:microsoft.com/office/officeart/2005/8/colors/colorful2" csCatId="colorful" phldr="1"/>
      <dgm:spPr/>
    </dgm:pt>
    <dgm:pt modelId="{5D2AAC86-CB44-4ED7-A1AB-36D6D31F368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baseline="0" dirty="0"/>
            <a:t> </a:t>
          </a:r>
        </a:p>
      </dgm:t>
    </dgm:pt>
    <dgm:pt modelId="{B801F456-BC66-4CE0-8BA9-AE92C439788D}" type="parTrans" cxnId="{F12F39AA-BAC5-42B8-AB17-BE4F9DE0A50F}">
      <dgm:prSet/>
      <dgm:spPr/>
      <dgm:t>
        <a:bodyPr/>
        <a:lstStyle/>
        <a:p>
          <a:endParaRPr lang="en-US"/>
        </a:p>
      </dgm:t>
    </dgm:pt>
    <dgm:pt modelId="{647EB8E7-FD9D-4DD4-87CC-9FFB74AC0AEC}" type="sibTrans" cxnId="{F12F39AA-BAC5-42B8-AB17-BE4F9DE0A50F}">
      <dgm:prSet/>
      <dgm:spPr/>
      <dgm:t>
        <a:bodyPr/>
        <a:lstStyle/>
        <a:p>
          <a:endParaRPr lang="en-US"/>
        </a:p>
      </dgm:t>
    </dgm:pt>
    <dgm:pt modelId="{A812DA70-60AB-456A-8677-9B2C350347BB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36681C66-D7FA-4218-9881-D7439EEA2A57}" type="parTrans" cxnId="{129BF05A-943F-4ED5-95D8-A33B6AED4832}">
      <dgm:prSet/>
      <dgm:spPr/>
      <dgm:t>
        <a:bodyPr/>
        <a:lstStyle/>
        <a:p>
          <a:endParaRPr lang="en-US"/>
        </a:p>
      </dgm:t>
    </dgm:pt>
    <dgm:pt modelId="{404625F3-A6CF-4F76-B0E6-569E2AB696F8}" type="sibTrans" cxnId="{129BF05A-943F-4ED5-95D8-A33B6AED4832}">
      <dgm:prSet/>
      <dgm:spPr/>
      <dgm:t>
        <a:bodyPr/>
        <a:lstStyle/>
        <a:p>
          <a:endParaRPr lang="en-US"/>
        </a:p>
      </dgm:t>
    </dgm:pt>
    <dgm:pt modelId="{2290B9B4-CCDF-432C-8FD0-25365565C7B8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95670CD7-46B0-475F-BBA2-C99540AF9620}" type="parTrans" cxnId="{C4C7632B-A654-4AC6-ABEF-D820670D69A5}">
      <dgm:prSet/>
      <dgm:spPr/>
      <dgm:t>
        <a:bodyPr/>
        <a:lstStyle/>
        <a:p>
          <a:endParaRPr lang="en-US"/>
        </a:p>
      </dgm:t>
    </dgm:pt>
    <dgm:pt modelId="{CE57B57E-E10A-4F7C-9A81-C556FD9C3CC1}" type="sibTrans" cxnId="{C4C7632B-A654-4AC6-ABEF-D820670D69A5}">
      <dgm:prSet/>
      <dgm:spPr/>
      <dgm:t>
        <a:bodyPr/>
        <a:lstStyle/>
        <a:p>
          <a:endParaRPr lang="en-US"/>
        </a:p>
      </dgm:t>
    </dgm:pt>
    <dgm:pt modelId="{1E60F5F9-95BD-490D-983A-C971CDCE75A9}" type="pres">
      <dgm:prSet presAssocID="{8F2B0783-6D2E-4470-AD71-73FA4DA6E083}" presName="compositeShape" presStyleCnt="0">
        <dgm:presLayoutVars>
          <dgm:chMax val="7"/>
          <dgm:dir/>
          <dgm:resizeHandles val="exact"/>
        </dgm:presLayoutVars>
      </dgm:prSet>
      <dgm:spPr/>
    </dgm:pt>
    <dgm:pt modelId="{E5315D4F-28C7-471F-8758-AFD5E36E26ED}" type="pres">
      <dgm:prSet presAssocID="{8F2B0783-6D2E-4470-AD71-73FA4DA6E083}" presName="wedge1" presStyleLbl="node1" presStyleIdx="0" presStyleCnt="3" custLinFactNeighborX="-5611" custLinFactNeighborY="2571"/>
      <dgm:spPr/>
    </dgm:pt>
    <dgm:pt modelId="{B9EC6C6B-412E-452C-8F57-9A411D7B33D2}" type="pres">
      <dgm:prSet presAssocID="{8F2B0783-6D2E-4470-AD71-73FA4DA6E08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014267F-7748-40CC-8CC8-D8D9DFBCBDC0}" type="pres">
      <dgm:prSet presAssocID="{8F2B0783-6D2E-4470-AD71-73FA4DA6E083}" presName="wedge2" presStyleLbl="node1" presStyleIdx="1" presStyleCnt="3"/>
      <dgm:spPr/>
    </dgm:pt>
    <dgm:pt modelId="{A0E5147C-5457-4914-8D1B-3164452AE343}" type="pres">
      <dgm:prSet presAssocID="{8F2B0783-6D2E-4470-AD71-73FA4DA6E08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A2AF43C-4242-4EE6-BCE4-A114653A5712}" type="pres">
      <dgm:prSet presAssocID="{8F2B0783-6D2E-4470-AD71-73FA4DA6E083}" presName="wedge3" presStyleLbl="node1" presStyleIdx="2" presStyleCnt="3"/>
      <dgm:spPr/>
    </dgm:pt>
    <dgm:pt modelId="{066BE1D6-866A-4696-9FB5-54A82DC06994}" type="pres">
      <dgm:prSet presAssocID="{8F2B0783-6D2E-4470-AD71-73FA4DA6E08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4C7632B-A654-4AC6-ABEF-D820670D69A5}" srcId="{8F2B0783-6D2E-4470-AD71-73FA4DA6E083}" destId="{2290B9B4-CCDF-432C-8FD0-25365565C7B8}" srcOrd="2" destOrd="0" parTransId="{95670CD7-46B0-475F-BBA2-C99540AF9620}" sibTransId="{CE57B57E-E10A-4F7C-9A81-C556FD9C3CC1}"/>
    <dgm:cxn modelId="{466BD278-ECA0-43B5-83EC-35BF38161379}" type="presOf" srcId="{5D2AAC86-CB44-4ED7-A1AB-36D6D31F3689}" destId="{E5315D4F-28C7-471F-8758-AFD5E36E26ED}" srcOrd="0" destOrd="0" presId="urn:microsoft.com/office/officeart/2005/8/layout/chart3"/>
    <dgm:cxn modelId="{129BF05A-943F-4ED5-95D8-A33B6AED4832}" srcId="{8F2B0783-6D2E-4470-AD71-73FA4DA6E083}" destId="{A812DA70-60AB-456A-8677-9B2C350347BB}" srcOrd="1" destOrd="0" parTransId="{36681C66-D7FA-4218-9881-D7439EEA2A57}" sibTransId="{404625F3-A6CF-4F76-B0E6-569E2AB696F8}"/>
    <dgm:cxn modelId="{9010898A-5E3B-48AD-A204-296228C666AB}" type="presOf" srcId="{2290B9B4-CCDF-432C-8FD0-25365565C7B8}" destId="{066BE1D6-866A-4696-9FB5-54A82DC06994}" srcOrd="1" destOrd="0" presId="urn:microsoft.com/office/officeart/2005/8/layout/chart3"/>
    <dgm:cxn modelId="{8369928A-BF9C-45DE-B61E-2BF596CDBC6B}" type="presOf" srcId="{A812DA70-60AB-456A-8677-9B2C350347BB}" destId="{A0E5147C-5457-4914-8D1B-3164452AE343}" srcOrd="1" destOrd="0" presId="urn:microsoft.com/office/officeart/2005/8/layout/chart3"/>
    <dgm:cxn modelId="{F12F39AA-BAC5-42B8-AB17-BE4F9DE0A50F}" srcId="{8F2B0783-6D2E-4470-AD71-73FA4DA6E083}" destId="{5D2AAC86-CB44-4ED7-A1AB-36D6D31F3689}" srcOrd="0" destOrd="0" parTransId="{B801F456-BC66-4CE0-8BA9-AE92C439788D}" sibTransId="{647EB8E7-FD9D-4DD4-87CC-9FFB74AC0AEC}"/>
    <dgm:cxn modelId="{86D0F5AC-FAFF-4518-A1A2-AC5E46FD0167}" type="presOf" srcId="{2290B9B4-CCDF-432C-8FD0-25365565C7B8}" destId="{DA2AF43C-4242-4EE6-BCE4-A114653A5712}" srcOrd="0" destOrd="0" presId="urn:microsoft.com/office/officeart/2005/8/layout/chart3"/>
    <dgm:cxn modelId="{32CD30CA-B16B-4E1A-86D3-95B43C785643}" type="presOf" srcId="{5D2AAC86-CB44-4ED7-A1AB-36D6D31F3689}" destId="{B9EC6C6B-412E-452C-8F57-9A411D7B33D2}" srcOrd="1" destOrd="0" presId="urn:microsoft.com/office/officeart/2005/8/layout/chart3"/>
    <dgm:cxn modelId="{22633CD8-76B0-48F7-854A-E3760C73E5F3}" type="presOf" srcId="{A812DA70-60AB-456A-8677-9B2C350347BB}" destId="{5014267F-7748-40CC-8CC8-D8D9DFBCBDC0}" srcOrd="0" destOrd="0" presId="urn:microsoft.com/office/officeart/2005/8/layout/chart3"/>
    <dgm:cxn modelId="{61CBFFE8-18E1-4A0F-9A9C-8000700AAC27}" type="presOf" srcId="{8F2B0783-6D2E-4470-AD71-73FA4DA6E083}" destId="{1E60F5F9-95BD-490D-983A-C971CDCE75A9}" srcOrd="0" destOrd="0" presId="urn:microsoft.com/office/officeart/2005/8/layout/chart3"/>
    <dgm:cxn modelId="{C208A23E-8AE1-4EFA-B2BE-E3ABD9D2CACC}" type="presParOf" srcId="{1E60F5F9-95BD-490D-983A-C971CDCE75A9}" destId="{E5315D4F-28C7-471F-8758-AFD5E36E26ED}" srcOrd="0" destOrd="0" presId="urn:microsoft.com/office/officeart/2005/8/layout/chart3"/>
    <dgm:cxn modelId="{0E8F1BCE-8A9D-4099-9802-46DE9E331272}" type="presParOf" srcId="{1E60F5F9-95BD-490D-983A-C971CDCE75A9}" destId="{B9EC6C6B-412E-452C-8F57-9A411D7B33D2}" srcOrd="1" destOrd="0" presId="urn:microsoft.com/office/officeart/2005/8/layout/chart3"/>
    <dgm:cxn modelId="{F418E672-91CF-43FA-844E-138866339E8E}" type="presParOf" srcId="{1E60F5F9-95BD-490D-983A-C971CDCE75A9}" destId="{5014267F-7748-40CC-8CC8-D8D9DFBCBDC0}" srcOrd="2" destOrd="0" presId="urn:microsoft.com/office/officeart/2005/8/layout/chart3"/>
    <dgm:cxn modelId="{ABA4F990-20EC-47B0-8C1F-C101A2478064}" type="presParOf" srcId="{1E60F5F9-95BD-490D-983A-C971CDCE75A9}" destId="{A0E5147C-5457-4914-8D1B-3164452AE343}" srcOrd="3" destOrd="0" presId="urn:microsoft.com/office/officeart/2005/8/layout/chart3"/>
    <dgm:cxn modelId="{4CFA7554-E89A-4628-AE5A-D3221CC4800C}" type="presParOf" srcId="{1E60F5F9-95BD-490D-983A-C971CDCE75A9}" destId="{DA2AF43C-4242-4EE6-BCE4-A114653A5712}" srcOrd="4" destOrd="0" presId="urn:microsoft.com/office/officeart/2005/8/layout/chart3"/>
    <dgm:cxn modelId="{4DA3CDF8-44C6-4E88-B6EA-7A4E373A6CD8}" type="presParOf" srcId="{1E60F5F9-95BD-490D-983A-C971CDCE75A9}" destId="{066BE1D6-866A-4696-9FB5-54A82DC06994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3F629-CBA5-CF4E-BDDC-6C1498CB682D}">
      <dsp:nvSpPr>
        <dsp:cNvPr id="0" name=""/>
        <dsp:cNvSpPr/>
      </dsp:nvSpPr>
      <dsp:spPr>
        <a:xfrm>
          <a:off x="2832" y="662282"/>
          <a:ext cx="1649033" cy="65961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0000"/>
              </a:solidFill>
            </a:rPr>
            <a:t>What (description)</a:t>
          </a:r>
        </a:p>
      </dsp:txBody>
      <dsp:txXfrm>
        <a:off x="332639" y="662282"/>
        <a:ext cx="989420" cy="659613"/>
      </dsp:txXfrm>
    </dsp:sp>
    <dsp:sp modelId="{D8A3927E-C758-ED40-BED9-E50D08EE8B62}">
      <dsp:nvSpPr>
        <dsp:cNvPr id="0" name=""/>
        <dsp:cNvSpPr/>
      </dsp:nvSpPr>
      <dsp:spPr>
        <a:xfrm>
          <a:off x="1486962" y="662282"/>
          <a:ext cx="1649033" cy="659613"/>
        </a:xfrm>
        <a:prstGeom prst="chevr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0000"/>
              </a:solidFill>
            </a:rPr>
            <a:t>Why (</a:t>
          </a:r>
          <a:r>
            <a:rPr lang="en-US" sz="1200" kern="1200" dirty="0" err="1">
              <a:solidFill>
                <a:srgbClr val="FF0000"/>
              </a:solidFill>
            </a:rPr>
            <a:t>diagnoze</a:t>
          </a:r>
          <a:r>
            <a:rPr lang="en-US" sz="1200" kern="1200" dirty="0">
              <a:solidFill>
                <a:srgbClr val="FF0000"/>
              </a:solidFill>
            </a:rPr>
            <a:t>)</a:t>
          </a:r>
        </a:p>
      </dsp:txBody>
      <dsp:txXfrm>
        <a:off x="1816769" y="662282"/>
        <a:ext cx="989420" cy="659613"/>
      </dsp:txXfrm>
    </dsp:sp>
    <dsp:sp modelId="{69DA65A3-E5B6-7F4F-89FC-EF081DFDFF38}">
      <dsp:nvSpPr>
        <dsp:cNvPr id="0" name=""/>
        <dsp:cNvSpPr/>
      </dsp:nvSpPr>
      <dsp:spPr>
        <a:xfrm>
          <a:off x="2971092" y="662282"/>
          <a:ext cx="1649033" cy="659613"/>
        </a:xfrm>
        <a:prstGeom prst="chevr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0000"/>
              </a:solidFill>
            </a:rPr>
            <a:t>What will happen (prediction</a:t>
          </a:r>
          <a:r>
            <a:rPr lang="en-US" sz="1200" kern="1200" dirty="0"/>
            <a:t>)</a:t>
          </a:r>
        </a:p>
      </dsp:txBody>
      <dsp:txXfrm>
        <a:off x="3300899" y="662282"/>
        <a:ext cx="989420" cy="659613"/>
      </dsp:txXfrm>
    </dsp:sp>
    <dsp:sp modelId="{2D949DB5-AF34-AF4D-9CDF-B8DCB12DFDAB}">
      <dsp:nvSpPr>
        <dsp:cNvPr id="0" name=""/>
        <dsp:cNvSpPr/>
      </dsp:nvSpPr>
      <dsp:spPr>
        <a:xfrm>
          <a:off x="4455222" y="662282"/>
          <a:ext cx="1649033" cy="659613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0000"/>
              </a:solidFill>
            </a:rPr>
            <a:t>What should we do (prescription)</a:t>
          </a:r>
        </a:p>
      </dsp:txBody>
      <dsp:txXfrm>
        <a:off x="4785029" y="662282"/>
        <a:ext cx="989420" cy="6596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38A02-28FE-3740-BBD5-CFFE5EC8EFE3}">
      <dsp:nvSpPr>
        <dsp:cNvPr id="0" name=""/>
        <dsp:cNvSpPr/>
      </dsp:nvSpPr>
      <dsp:spPr>
        <a:xfrm>
          <a:off x="1681301" y="1012189"/>
          <a:ext cx="1583877" cy="7816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Smart City</a:t>
          </a:r>
        </a:p>
      </dsp:txBody>
      <dsp:txXfrm>
        <a:off x="1719457" y="1050345"/>
        <a:ext cx="1507565" cy="705324"/>
      </dsp:txXfrm>
    </dsp:sp>
    <dsp:sp modelId="{65A08A72-9E64-F545-9C9F-7DD0BD738896}">
      <dsp:nvSpPr>
        <dsp:cNvPr id="0" name=""/>
        <dsp:cNvSpPr/>
      </dsp:nvSpPr>
      <dsp:spPr>
        <a:xfrm rot="16291212">
          <a:off x="2314009" y="838025"/>
          <a:ext cx="3484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8449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064A8-6DED-054F-9C27-BF2B864C8DD4}">
      <dsp:nvSpPr>
        <dsp:cNvPr id="0" name=""/>
        <dsp:cNvSpPr/>
      </dsp:nvSpPr>
      <dsp:spPr>
        <a:xfrm>
          <a:off x="1913186" y="140165"/>
          <a:ext cx="1173237" cy="523696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People</a:t>
          </a:r>
        </a:p>
      </dsp:txBody>
      <dsp:txXfrm>
        <a:off x="1938751" y="165730"/>
        <a:ext cx="1122107" cy="472566"/>
      </dsp:txXfrm>
    </dsp:sp>
    <dsp:sp modelId="{86B603E5-3321-4D40-8822-0CC3FA7B5BC2}">
      <dsp:nvSpPr>
        <dsp:cNvPr id="0" name=""/>
        <dsp:cNvSpPr/>
      </dsp:nvSpPr>
      <dsp:spPr>
        <a:xfrm rot="2213162">
          <a:off x="2969386" y="1867709"/>
          <a:ext cx="2461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187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D190C-23AE-9343-8C26-A58F15D49422}">
      <dsp:nvSpPr>
        <dsp:cNvPr id="0" name=""/>
        <dsp:cNvSpPr/>
      </dsp:nvSpPr>
      <dsp:spPr>
        <a:xfrm>
          <a:off x="2788686" y="1941593"/>
          <a:ext cx="1502349" cy="523696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Technology</a:t>
          </a:r>
        </a:p>
      </dsp:txBody>
      <dsp:txXfrm>
        <a:off x="2814251" y="1967158"/>
        <a:ext cx="1451219" cy="472566"/>
      </dsp:txXfrm>
    </dsp:sp>
    <dsp:sp modelId="{A1D658D5-D199-AF40-8DE9-BF551552993E}">
      <dsp:nvSpPr>
        <dsp:cNvPr id="0" name=""/>
        <dsp:cNvSpPr/>
      </dsp:nvSpPr>
      <dsp:spPr>
        <a:xfrm rot="8501941">
          <a:off x="1765638" y="1867709"/>
          <a:ext cx="2384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841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26D77-188C-4E4C-A29D-5B41A1E51AF8}">
      <dsp:nvSpPr>
        <dsp:cNvPr id="0" name=""/>
        <dsp:cNvSpPr/>
      </dsp:nvSpPr>
      <dsp:spPr>
        <a:xfrm>
          <a:off x="1003642" y="1941593"/>
          <a:ext cx="912216" cy="523696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Process</a:t>
          </a:r>
        </a:p>
      </dsp:txBody>
      <dsp:txXfrm>
        <a:off x="1029207" y="1967158"/>
        <a:ext cx="861086" cy="4725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88D9C-E762-45D8-A255-F72C5AEA5AE1}">
      <dsp:nvSpPr>
        <dsp:cNvPr id="0" name=""/>
        <dsp:cNvSpPr/>
      </dsp:nvSpPr>
      <dsp:spPr>
        <a:xfrm>
          <a:off x="2098477" y="0"/>
          <a:ext cx="3823312" cy="3823312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Smart Indonesia</a:t>
          </a:r>
          <a:endParaRPr lang="id-ID" sz="1200" kern="1200" dirty="0"/>
        </a:p>
      </dsp:txBody>
      <dsp:txXfrm>
        <a:off x="3475633" y="191165"/>
        <a:ext cx="1068998" cy="573496"/>
      </dsp:txXfrm>
    </dsp:sp>
    <dsp:sp modelId="{14226D8F-65BB-49DF-8434-AD567CA72C29}">
      <dsp:nvSpPr>
        <dsp:cNvPr id="0" name=""/>
        <dsp:cNvSpPr/>
      </dsp:nvSpPr>
      <dsp:spPr>
        <a:xfrm>
          <a:off x="2480808" y="764662"/>
          <a:ext cx="3058649" cy="305864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Smart City/District</a:t>
          </a:r>
          <a:endParaRPr lang="id-ID" sz="1200" kern="1200" dirty="0"/>
        </a:p>
      </dsp:txBody>
      <dsp:txXfrm>
        <a:off x="3475633" y="948181"/>
        <a:ext cx="1068998" cy="550556"/>
      </dsp:txXfrm>
    </dsp:sp>
    <dsp:sp modelId="{010EF2A6-A0C5-4F49-9D75-996964B167CB}">
      <dsp:nvSpPr>
        <dsp:cNvPr id="0" name=""/>
        <dsp:cNvSpPr/>
      </dsp:nvSpPr>
      <dsp:spPr>
        <a:xfrm>
          <a:off x="2863139" y="1529324"/>
          <a:ext cx="2293987" cy="229398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Smart “</a:t>
          </a:r>
          <a:r>
            <a:rPr lang="en-GB" sz="1200" kern="1200" dirty="0" err="1"/>
            <a:t>Kecamatan</a:t>
          </a:r>
          <a:r>
            <a:rPr lang="en-GB" sz="1200" kern="1200" dirty="0"/>
            <a:t>”</a:t>
          </a:r>
          <a:endParaRPr lang="id-ID" sz="1200" kern="1200" dirty="0"/>
        </a:p>
      </dsp:txBody>
      <dsp:txXfrm>
        <a:off x="3475633" y="1701373"/>
        <a:ext cx="1068998" cy="516147"/>
      </dsp:txXfrm>
    </dsp:sp>
    <dsp:sp modelId="{5AB0C07C-4357-41C8-80C4-726229C64FE2}">
      <dsp:nvSpPr>
        <dsp:cNvPr id="0" name=""/>
        <dsp:cNvSpPr/>
      </dsp:nvSpPr>
      <dsp:spPr>
        <a:xfrm>
          <a:off x="3245470" y="2293987"/>
          <a:ext cx="1529324" cy="152932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Smart Village</a:t>
          </a:r>
          <a:endParaRPr lang="id-ID" sz="1200" kern="1200" dirty="0"/>
        </a:p>
      </dsp:txBody>
      <dsp:txXfrm>
        <a:off x="3469435" y="2676318"/>
        <a:ext cx="1081395" cy="7646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15D4F-28C7-471F-8758-AFD5E36E26ED}">
      <dsp:nvSpPr>
        <dsp:cNvPr id="0" name=""/>
        <dsp:cNvSpPr/>
      </dsp:nvSpPr>
      <dsp:spPr>
        <a:xfrm>
          <a:off x="3470163" y="403247"/>
          <a:ext cx="3801808" cy="3801808"/>
        </a:xfrm>
        <a:prstGeom prst="pie">
          <a:avLst>
            <a:gd name="adj1" fmla="val 16200000"/>
            <a:gd name="adj2" fmla="val 180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baseline="0" dirty="0"/>
            <a:t> </a:t>
          </a:r>
        </a:p>
      </dsp:txBody>
      <dsp:txXfrm>
        <a:off x="5537170" y="1104771"/>
        <a:ext cx="1289899" cy="1267269"/>
      </dsp:txXfrm>
    </dsp:sp>
    <dsp:sp modelId="{5014267F-7748-40CC-8CC8-D8D9DFBCBDC0}">
      <dsp:nvSpPr>
        <dsp:cNvPr id="0" name=""/>
        <dsp:cNvSpPr/>
      </dsp:nvSpPr>
      <dsp:spPr>
        <a:xfrm>
          <a:off x="3487508" y="418651"/>
          <a:ext cx="3801808" cy="3801808"/>
        </a:xfrm>
        <a:prstGeom prst="pie">
          <a:avLst>
            <a:gd name="adj1" fmla="val 1800000"/>
            <a:gd name="adj2" fmla="val 9000000"/>
          </a:avLst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4528479" y="2817411"/>
        <a:ext cx="1719865" cy="1176750"/>
      </dsp:txXfrm>
    </dsp:sp>
    <dsp:sp modelId="{DA2AF43C-4242-4EE6-BCE4-A114653A5712}">
      <dsp:nvSpPr>
        <dsp:cNvPr id="0" name=""/>
        <dsp:cNvSpPr/>
      </dsp:nvSpPr>
      <dsp:spPr>
        <a:xfrm>
          <a:off x="3487508" y="418651"/>
          <a:ext cx="3801808" cy="3801808"/>
        </a:xfrm>
        <a:prstGeom prst="pie">
          <a:avLst>
            <a:gd name="adj1" fmla="val 9000000"/>
            <a:gd name="adj2" fmla="val 1620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3894845" y="1165435"/>
        <a:ext cx="1289899" cy="1267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09744-AE6B-4458-81F7-ADCEFD018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488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82BAA60-EF3C-4F2E-A599-4C4917FA03C1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4"/>
            <a:ext cx="5510530" cy="4509134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548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7548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BFBBB6E-2D58-4279-844D-D21386277D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705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BBB6E-2D58-4279-844D-D21386277D4E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1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" y="6380116"/>
            <a:ext cx="3129280" cy="249385"/>
          </a:xfrm>
          <a:prstGeom prst="rect">
            <a:avLst/>
          </a:prstGeom>
        </p:spPr>
        <p:txBody>
          <a:bodyPr/>
          <a:lstStyle/>
          <a:p>
            <a:fld id="{298CB977-39FC-DE4E-B30D-DC2AFBF3D290}" type="datetime1">
              <a:rPr lang="en-ID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72560" y="6395172"/>
            <a:ext cx="4246880" cy="2493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Rating Kota Cerdas Indonesia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3788" y="6395172"/>
            <a:ext cx="3129280" cy="249385"/>
          </a:xfrm>
          <a:prstGeom prst="rect">
            <a:avLst/>
          </a:prstGeom>
        </p:spPr>
        <p:txBody>
          <a:bodyPr/>
          <a:lstStyle/>
          <a:p>
            <a:fld id="{43D81B2C-E8DB-6144-9975-77A43BCD4A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" y="6380116"/>
            <a:ext cx="3129280" cy="249385"/>
          </a:xfrm>
          <a:prstGeom prst="rect">
            <a:avLst/>
          </a:prstGeom>
        </p:spPr>
        <p:txBody>
          <a:bodyPr/>
          <a:lstStyle/>
          <a:p>
            <a:fld id="{3A2ADE9C-7474-C84F-B510-E1D4047D4EFC}" type="datetime1">
              <a:rPr lang="en-ID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72560" y="6395172"/>
            <a:ext cx="4246880" cy="2493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Rating Kota Cerdas Indonesia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3788" y="6395172"/>
            <a:ext cx="3129280" cy="249385"/>
          </a:xfrm>
          <a:prstGeom prst="rect">
            <a:avLst/>
          </a:prstGeom>
        </p:spPr>
        <p:txBody>
          <a:bodyPr/>
          <a:lstStyle/>
          <a:p>
            <a:fld id="{43D81B2C-E8DB-6144-9975-77A43BCD4A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00808"/>
            <a:ext cx="5384800" cy="424847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00808"/>
            <a:ext cx="5384800" cy="424847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" y="6380116"/>
            <a:ext cx="3129280" cy="249385"/>
          </a:xfrm>
          <a:prstGeom prst="rect">
            <a:avLst/>
          </a:prstGeom>
        </p:spPr>
        <p:txBody>
          <a:bodyPr/>
          <a:lstStyle/>
          <a:p>
            <a:fld id="{5DF2183C-E0AD-1D49-9F98-18018B3BD4B0}" type="datetime1">
              <a:rPr lang="en-ID" smtClean="0"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72560" y="6395172"/>
            <a:ext cx="4246880" cy="2493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Rating Kota Cerdas Indonesia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53788" y="6395172"/>
            <a:ext cx="3129280" cy="249385"/>
          </a:xfrm>
          <a:prstGeom prst="rect">
            <a:avLst/>
          </a:prstGeom>
        </p:spPr>
        <p:txBody>
          <a:bodyPr/>
          <a:lstStyle/>
          <a:p>
            <a:fld id="{43D81B2C-E8DB-6144-9975-77A43BCD4A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" y="6380116"/>
            <a:ext cx="3129280" cy="249385"/>
          </a:xfrm>
          <a:prstGeom prst="rect">
            <a:avLst/>
          </a:prstGeom>
        </p:spPr>
        <p:txBody>
          <a:bodyPr/>
          <a:lstStyle/>
          <a:p>
            <a:fld id="{83A515D9-F559-4B46-B2C7-2A05699EA4D6}" type="datetime1">
              <a:rPr lang="en-ID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72560" y="6395172"/>
            <a:ext cx="4246880" cy="2493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Rating Kota Cerdas Indonesia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53788" y="6395172"/>
            <a:ext cx="3129280" cy="249385"/>
          </a:xfrm>
          <a:prstGeom prst="rect">
            <a:avLst/>
          </a:prstGeom>
        </p:spPr>
        <p:txBody>
          <a:bodyPr/>
          <a:lstStyle/>
          <a:p>
            <a:fld id="{43D81B2C-E8DB-6144-9975-77A43BCD4A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0348649" y="6604515"/>
            <a:ext cx="1843351" cy="2534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ounded Rectangle 3"/>
          <p:cNvSpPr/>
          <p:nvPr userDrawn="1"/>
        </p:nvSpPr>
        <p:spPr>
          <a:xfrm>
            <a:off x="10941222" y="6093296"/>
            <a:ext cx="1080120" cy="6379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4659" y="6604514"/>
            <a:ext cx="10353308" cy="253486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26321"/>
            <a:ext cx="10972800" cy="858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605" y="6391614"/>
            <a:ext cx="903354" cy="30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400" b="0" kern="1200" cap="none" baseline="0">
          <a:solidFill>
            <a:schemeClr val="accent1">
              <a:lumMod val="75000"/>
            </a:schemeClr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package" Target="../embeddings/Microsoft_Word_Document.docx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6.png"/><Relationship Id="rId5" Type="http://schemas.openxmlformats.org/officeDocument/2006/relationships/diagramData" Target="../diagrams/data1.xml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352" y="1484784"/>
            <a:ext cx="11399520" cy="1440160"/>
          </a:xfrm>
        </p:spPr>
        <p:txBody>
          <a:bodyPr/>
          <a:lstStyle/>
          <a:p>
            <a:pPr algn="ctr"/>
            <a:br>
              <a:rPr lang="en-US" sz="5400" b="1" dirty="0">
                <a:latin typeface="Calibri Light" pitchFamily="34" charset="0"/>
              </a:rPr>
            </a:br>
            <a:r>
              <a:rPr lang="en-US" sz="5400" b="1" i="1" dirty="0">
                <a:solidFill>
                  <a:srgbClr val="FF3300"/>
                </a:solidFill>
                <a:latin typeface="Calibri Light" pitchFamily="34" charset="0"/>
              </a:rPr>
              <a:t>National Priority</a:t>
            </a:r>
            <a:br>
              <a:rPr lang="en-US" sz="5400" b="1" dirty="0">
                <a:latin typeface="Calibri Light" pitchFamily="34" charset="0"/>
              </a:rPr>
            </a:br>
            <a:br>
              <a:rPr lang="en-US" sz="5400" b="1" dirty="0">
                <a:latin typeface="Calibri Light" pitchFamily="34" charset="0"/>
              </a:rPr>
            </a:br>
            <a:r>
              <a:rPr lang="en-US" sz="5400" b="1" dirty="0">
                <a:latin typeface="Calibri Light" pitchFamily="34" charset="0"/>
              </a:rPr>
              <a:t>AI for Smart City</a:t>
            </a:r>
            <a:br>
              <a:rPr lang="en-US" sz="5400" b="1" dirty="0">
                <a:latin typeface="Calibri Light" pitchFamily="34" charset="0"/>
              </a:rPr>
            </a:br>
            <a:r>
              <a:rPr lang="en-US" sz="5400" b="1" dirty="0">
                <a:latin typeface="Calibri Light" pitchFamily="34" charset="0"/>
              </a:rPr>
              <a:t>Smart Mobility &amp; Governme</a:t>
            </a:r>
            <a:r>
              <a:rPr lang="en-US" sz="4800" b="1" dirty="0">
                <a:latin typeface="Calibri Light" pitchFamily="34" charset="0"/>
              </a:rPr>
              <a:t>nt</a:t>
            </a:r>
            <a:r>
              <a:rPr lang="en-US" sz="4800" dirty="0">
                <a:latin typeface="Calibri Light" pitchFamily="34" charset="0"/>
              </a:rPr>
              <a:t>.</a:t>
            </a:r>
            <a:br>
              <a:rPr lang="en-US" sz="4800" dirty="0">
                <a:latin typeface="Calibri Light" pitchFamily="34" charset="0"/>
              </a:rPr>
            </a:br>
            <a:br>
              <a:rPr lang="en-US" sz="4800" dirty="0">
                <a:latin typeface="Calibri Light" pitchFamily="34" charset="0"/>
              </a:rPr>
            </a:br>
            <a:r>
              <a:rPr lang="en-US" sz="2800" i="1" dirty="0">
                <a:latin typeface="Calibri Light" pitchFamily="34" charset="0"/>
              </a:rPr>
              <a:t>Prof.  Suhono </a:t>
            </a:r>
            <a:r>
              <a:rPr lang="en-US" sz="2800" i="1" dirty="0" err="1">
                <a:latin typeface="Calibri Light" pitchFamily="34" charset="0"/>
              </a:rPr>
              <a:t>Harso</a:t>
            </a:r>
            <a:r>
              <a:rPr lang="en-US" sz="2800" i="1" dirty="0">
                <a:latin typeface="Calibri Light" pitchFamily="34" charset="0"/>
              </a:rPr>
              <a:t> Supangkat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5052567"/>
            <a:ext cx="1515930" cy="50452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47528" y="5877272"/>
            <a:ext cx="9144000" cy="505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Smart City &amp; Community Innovation Center ITB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University National Center of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Excellece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endParaRPr lang="en-US" sz="2800" dirty="0"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585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4600" dirty="0">
                <a:solidFill>
                  <a:srgbClr val="C00000"/>
                </a:solidFill>
              </a:rPr>
              <a:t>Smart</a:t>
            </a:r>
            <a:r>
              <a:rPr lang="en-GB" sz="4600" dirty="0">
                <a:solidFill>
                  <a:srgbClr val="C00000"/>
                </a:solidFill>
              </a:rPr>
              <a:t> </a:t>
            </a:r>
            <a:r>
              <a:rPr lang="id-ID" sz="4600" dirty="0">
                <a:solidFill>
                  <a:srgbClr val="C00000"/>
                </a:solidFill>
              </a:rPr>
              <a:t> Indonesia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5" y="1556678"/>
            <a:ext cx="10972798" cy="4007407"/>
          </a:xfrm>
        </p:spPr>
        <p:txBody>
          <a:bodyPr/>
          <a:lstStyle/>
          <a:p>
            <a:r>
              <a:rPr lang="en-GB" dirty="0"/>
              <a:t>Consists of Smart City</a:t>
            </a:r>
            <a:r>
              <a:rPr lang="id-ID" dirty="0"/>
              <a:t>, </a:t>
            </a:r>
            <a:r>
              <a:rPr lang="en-GB" dirty="0"/>
              <a:t>Smart “</a:t>
            </a:r>
            <a:r>
              <a:rPr lang="id-ID" dirty="0"/>
              <a:t>Kabupaten</a:t>
            </a:r>
            <a:r>
              <a:rPr lang="en-GB" dirty="0"/>
              <a:t>” (District)</a:t>
            </a:r>
            <a:r>
              <a:rPr lang="id-ID" dirty="0"/>
              <a:t> </a:t>
            </a:r>
            <a:r>
              <a:rPr lang="en-GB" dirty="0"/>
              <a:t>and Smart Village</a:t>
            </a:r>
            <a:r>
              <a:rPr lang="id-ID" dirty="0"/>
              <a:t> </a:t>
            </a:r>
          </a:p>
          <a:p>
            <a:pPr marL="0" indent="0">
              <a:buNone/>
            </a:pPr>
            <a:endParaRPr lang="id-ID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111525" y="2242538"/>
          <a:ext cx="8020266" cy="382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4128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/>
          <p:cNvGrpSpPr/>
          <p:nvPr/>
        </p:nvGrpSpPr>
        <p:grpSpPr>
          <a:xfrm>
            <a:off x="335359" y="1412776"/>
            <a:ext cx="11747420" cy="1575284"/>
            <a:chOff x="335359" y="1412776"/>
            <a:chExt cx="11747420" cy="1575284"/>
          </a:xfrm>
        </p:grpSpPr>
        <p:sp>
          <p:nvSpPr>
            <p:cNvPr id="233" name="Rectangle 232"/>
            <p:cNvSpPr/>
            <p:nvPr/>
          </p:nvSpPr>
          <p:spPr>
            <a:xfrm>
              <a:off x="335359" y="1412776"/>
              <a:ext cx="11747419" cy="157528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2772" y="2277463"/>
              <a:ext cx="1106095" cy="498966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Smart City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Definition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83632" y="2260896"/>
              <a:ext cx="1106095" cy="524691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Smart City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Model</a:t>
              </a:r>
            </a:p>
          </p:txBody>
        </p:sp>
        <p:cxnSp>
          <p:nvCxnSpPr>
            <p:cNvPr id="23" name="Straight Arrow Connector 22"/>
            <p:cNvCxnSpPr>
              <a:stCxn id="4" idx="3"/>
              <a:endCxn id="17" idx="1"/>
            </p:cNvCxnSpPr>
            <p:nvPr/>
          </p:nvCxnSpPr>
          <p:spPr>
            <a:xfrm flipV="1">
              <a:off x="1798867" y="2523242"/>
              <a:ext cx="984765" cy="3704"/>
            </a:xfrm>
            <a:prstGeom prst="straightConnector1">
              <a:avLst/>
            </a:prstGeom>
            <a:ln w="12700"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Rectangle 212"/>
            <p:cNvSpPr/>
            <p:nvPr/>
          </p:nvSpPr>
          <p:spPr>
            <a:xfrm>
              <a:off x="4269176" y="2268018"/>
              <a:ext cx="1106095" cy="524691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SC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Measurement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Model</a:t>
              </a: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23711" y="2268018"/>
              <a:ext cx="1106095" cy="524691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SC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Collaboration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Model</a:t>
              </a: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6956600" y="2268018"/>
              <a:ext cx="1106095" cy="524691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SC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Development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Model</a:t>
              </a: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8335529" y="2266252"/>
              <a:ext cx="1106095" cy="524691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SC’s Enterprise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Architecture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10808073" y="2251737"/>
              <a:ext cx="1106095" cy="524691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SC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Services</a:t>
              </a:r>
            </a:p>
          </p:txBody>
        </p:sp>
        <p:cxnSp>
          <p:nvCxnSpPr>
            <p:cNvPr id="219" name="Elbow Connector 218"/>
            <p:cNvCxnSpPr>
              <a:stCxn id="17" idx="0"/>
              <a:endCxn id="213" idx="0"/>
            </p:cNvCxnSpPr>
            <p:nvPr/>
          </p:nvCxnSpPr>
          <p:spPr>
            <a:xfrm rot="16200000" flipH="1">
              <a:off x="4075891" y="1521685"/>
              <a:ext cx="7122" cy="1485544"/>
            </a:xfrm>
            <a:prstGeom prst="bentConnector3">
              <a:avLst>
                <a:gd name="adj1" fmla="val -3209773"/>
              </a:avLst>
            </a:prstGeom>
            <a:ln w="12700"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Elbow Connector 220"/>
            <p:cNvCxnSpPr>
              <a:stCxn id="17" idx="0"/>
              <a:endCxn id="214" idx="0"/>
            </p:cNvCxnSpPr>
            <p:nvPr/>
          </p:nvCxnSpPr>
          <p:spPr>
            <a:xfrm rot="16200000" flipH="1">
              <a:off x="4753158" y="844418"/>
              <a:ext cx="7122" cy="2840079"/>
            </a:xfrm>
            <a:prstGeom prst="bentConnector3">
              <a:avLst>
                <a:gd name="adj1" fmla="val -3929725"/>
              </a:avLst>
            </a:prstGeom>
            <a:ln w="12700"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Elbow Connector 226"/>
            <p:cNvCxnSpPr>
              <a:stCxn id="17" idx="0"/>
              <a:endCxn id="215" idx="0"/>
            </p:cNvCxnSpPr>
            <p:nvPr/>
          </p:nvCxnSpPr>
          <p:spPr>
            <a:xfrm rot="16200000" flipH="1">
              <a:off x="5419603" y="177973"/>
              <a:ext cx="7122" cy="4172968"/>
            </a:xfrm>
            <a:prstGeom prst="bentConnector3">
              <a:avLst>
                <a:gd name="adj1" fmla="val -4889652"/>
              </a:avLst>
            </a:prstGeom>
            <a:ln w="12700"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Elbow Connector 228"/>
            <p:cNvCxnSpPr>
              <a:stCxn id="17" idx="0"/>
              <a:endCxn id="216" idx="0"/>
            </p:cNvCxnSpPr>
            <p:nvPr/>
          </p:nvCxnSpPr>
          <p:spPr>
            <a:xfrm rot="16200000" flipH="1">
              <a:off x="6109950" y="-512374"/>
              <a:ext cx="5356" cy="5551897"/>
            </a:xfrm>
            <a:prstGeom prst="bentConnector3">
              <a:avLst>
                <a:gd name="adj1" fmla="val -7778323"/>
              </a:avLst>
            </a:prstGeom>
            <a:ln w="12700"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Elbow Connector 230"/>
            <p:cNvCxnSpPr>
              <a:stCxn id="17" idx="0"/>
              <a:endCxn id="217" idx="0"/>
            </p:cNvCxnSpPr>
            <p:nvPr/>
          </p:nvCxnSpPr>
          <p:spPr>
            <a:xfrm rot="5400000" flipH="1" flipV="1">
              <a:off x="7344321" y="-1755903"/>
              <a:ext cx="9159" cy="8024441"/>
            </a:xfrm>
            <a:prstGeom prst="bentConnector3">
              <a:avLst>
                <a:gd name="adj1" fmla="val 6608014"/>
              </a:avLst>
            </a:prstGeom>
            <a:ln w="12700"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/>
            <p:cNvSpPr txBox="1"/>
            <p:nvPr/>
          </p:nvSpPr>
          <p:spPr>
            <a:xfrm>
              <a:off x="11064552" y="1750070"/>
              <a:ext cx="10182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latin typeface="Calibri Light" pitchFamily="34" charset="0"/>
                </a:rPr>
                <a:t>Conceptually</a:t>
              </a:r>
              <a:br>
                <a:rPr lang="en-US" sz="1000" b="1" dirty="0">
                  <a:latin typeface="Calibri Light" pitchFamily="34" charset="0"/>
                </a:rPr>
              </a:br>
              <a:r>
                <a:rPr lang="en-US" sz="1000" b="1" dirty="0">
                  <a:latin typeface="Calibri Light" pitchFamily="34" charset="0"/>
                </a:rPr>
                <a:t>Implemented by</a:t>
              </a: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8888575" y="1874583"/>
              <a:ext cx="9653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latin typeface="Calibri Light" pitchFamily="34" charset="0"/>
                </a:rPr>
                <a:t>Described as</a:t>
              </a:r>
              <a:br>
                <a:rPr lang="en-US" sz="1000" b="1" dirty="0">
                  <a:latin typeface="Calibri Light" pitchFamily="34" charset="0"/>
                </a:rPr>
              </a:br>
              <a:r>
                <a:rPr lang="en-US" sz="1000" b="1" dirty="0">
                  <a:latin typeface="Calibri Light" pitchFamily="34" charset="0"/>
                </a:rPr>
                <a:t>Architecture by</a:t>
              </a: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7501819" y="1928572"/>
              <a:ext cx="88036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latin typeface="Calibri Light" pitchFamily="34" charset="0"/>
                </a:rPr>
                <a:t>Developed by</a:t>
              </a: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6167959" y="1877352"/>
              <a:ext cx="7697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latin typeface="Calibri Light" pitchFamily="34" charset="0"/>
                </a:rPr>
                <a:t>Collaborate</a:t>
              </a:r>
              <a:br>
                <a:rPr lang="en-US" sz="1000" b="1" dirty="0">
                  <a:latin typeface="Calibri Light" pitchFamily="34" charset="0"/>
                </a:rPr>
              </a:br>
              <a:r>
                <a:rPr lang="en-US" sz="1000" b="1" dirty="0">
                  <a:latin typeface="Calibri Light" pitchFamily="34" charset="0"/>
                </a:rPr>
                <a:t>Using</a:t>
              </a: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4815533" y="2005516"/>
              <a:ext cx="8483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latin typeface="Calibri Light" pitchFamily="34" charset="0"/>
                </a:rPr>
                <a:t>Measured by</a:t>
              </a:r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9594024" y="2272147"/>
              <a:ext cx="1106095" cy="524691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SC’s </a:t>
              </a:r>
              <a:br>
                <a:rPr lang="en-US" sz="1100" b="1" dirty="0">
                  <a:solidFill>
                    <a:schemeClr val="bg1"/>
                  </a:solidFill>
                </a:rPr>
              </a:br>
              <a:r>
                <a:rPr lang="en-US" sz="1100" b="1" dirty="0">
                  <a:solidFill>
                    <a:schemeClr val="bg1"/>
                  </a:solidFill>
                </a:rPr>
                <a:t>Standards</a:t>
              </a:r>
            </a:p>
          </p:txBody>
        </p:sp>
        <p:cxnSp>
          <p:nvCxnSpPr>
            <p:cNvPr id="287" name="Elbow Connector 286"/>
            <p:cNvCxnSpPr>
              <a:stCxn id="17" idx="0"/>
              <a:endCxn id="284" idx="0"/>
            </p:cNvCxnSpPr>
            <p:nvPr/>
          </p:nvCxnSpPr>
          <p:spPr>
            <a:xfrm rot="16200000" flipH="1">
              <a:off x="6736250" y="-1138675"/>
              <a:ext cx="11251" cy="6810392"/>
            </a:xfrm>
            <a:prstGeom prst="bentConnector3">
              <a:avLst>
                <a:gd name="adj1" fmla="val -4462430"/>
              </a:avLst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TextBox 288"/>
            <p:cNvSpPr txBox="1"/>
            <p:nvPr/>
          </p:nvSpPr>
          <p:spPr>
            <a:xfrm>
              <a:off x="10143574" y="1827015"/>
              <a:ext cx="93326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latin typeface="Calibri Light" pitchFamily="34" charset="0"/>
                </a:rPr>
                <a:t>Standardize by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046184" y="2390971"/>
              <a:ext cx="593432" cy="2462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latin typeface="Calibri Light" pitchFamily="34" charset="0"/>
                </a:rPr>
                <a:t>Refer to</a:t>
              </a: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405526" y="1488460"/>
              <a:ext cx="13724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SMART CITY</a:t>
              </a:r>
              <a:br>
                <a:rPr lang="en-US" sz="1400" dirty="0"/>
              </a:br>
              <a:r>
                <a:rPr lang="en-US" sz="1400" dirty="0"/>
                <a:t>FRAMEWORK</a:t>
              </a:r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405526" y="2776428"/>
            <a:ext cx="11379106" cy="3800018"/>
            <a:chOff x="405526" y="2776428"/>
            <a:chExt cx="11379106" cy="3800018"/>
          </a:xfrm>
        </p:grpSpPr>
        <p:grpSp>
          <p:nvGrpSpPr>
            <p:cNvPr id="246" name="Group 245"/>
            <p:cNvGrpSpPr/>
            <p:nvPr/>
          </p:nvGrpSpPr>
          <p:grpSpPr>
            <a:xfrm>
              <a:off x="405526" y="2776428"/>
              <a:ext cx="11379106" cy="3800018"/>
              <a:chOff x="405526" y="2776428"/>
              <a:chExt cx="11379106" cy="3800018"/>
            </a:xfrm>
          </p:grpSpPr>
          <p:cxnSp>
            <p:nvCxnSpPr>
              <p:cNvPr id="250" name="Elbow Connector 249"/>
              <p:cNvCxnSpPr>
                <a:stCxn id="215" idx="2"/>
                <a:endCxn id="9" idx="0"/>
              </p:cNvCxnSpPr>
              <p:nvPr/>
            </p:nvCxnSpPr>
            <p:spPr>
              <a:xfrm rot="5400000">
                <a:off x="6490297" y="3488598"/>
                <a:ext cx="1715241" cy="323462"/>
              </a:xfrm>
              <a:prstGeom prst="bentConnector3">
                <a:avLst>
                  <a:gd name="adj1" fmla="val 35053"/>
                </a:avLst>
              </a:prstGeom>
              <a:ln w="12700">
                <a:solidFill>
                  <a:srgbClr val="C00000"/>
                </a:solidFill>
                <a:prstDash val="dash"/>
                <a:headEnd type="triangle" w="med" len="med"/>
                <a:tailEnd type="oval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3" name="Group 242"/>
              <p:cNvGrpSpPr/>
              <p:nvPr/>
            </p:nvGrpSpPr>
            <p:grpSpPr>
              <a:xfrm>
                <a:off x="1245820" y="2776428"/>
                <a:ext cx="10361019" cy="3229930"/>
                <a:chOff x="1245820" y="2776428"/>
                <a:chExt cx="10361019" cy="3229930"/>
              </a:xfrm>
            </p:grpSpPr>
            <p:cxnSp>
              <p:nvCxnSpPr>
                <p:cNvPr id="22" name="Straight Arrow Connector 21"/>
                <p:cNvCxnSpPr>
                  <a:stCxn id="4" idx="2"/>
                  <a:endCxn id="5" idx="1"/>
                </p:cNvCxnSpPr>
                <p:nvPr/>
              </p:nvCxnSpPr>
              <p:spPr>
                <a:xfrm>
                  <a:off x="1245820" y="2776429"/>
                  <a:ext cx="1537812" cy="1993869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prstDash val="dash"/>
                  <a:headEnd type="triangl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>
                  <a:stCxn id="5" idx="0"/>
                  <a:endCxn id="17" idx="2"/>
                </p:cNvCxnSpPr>
                <p:nvPr/>
              </p:nvCxnSpPr>
              <p:spPr>
                <a:xfrm flipV="1">
                  <a:off x="3336680" y="2785587"/>
                  <a:ext cx="0" cy="172236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prstDash val="dash"/>
                  <a:headEnd type="non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/>
                <p:cNvSpPr txBox="1"/>
                <p:nvPr/>
              </p:nvSpPr>
              <p:spPr>
                <a:xfrm>
                  <a:off x="2926950" y="3084061"/>
                  <a:ext cx="819455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>
                      <a:solidFill>
                        <a:srgbClr val="C00000"/>
                      </a:solidFill>
                      <a:latin typeface="Calibri Light" pitchFamily="34" charset="0"/>
                    </a:rPr>
                    <a:t>Modeled by</a:t>
                  </a:r>
                </a:p>
              </p:txBody>
            </p:sp>
            <p:cxnSp>
              <p:nvCxnSpPr>
                <p:cNvPr id="242" name="Elbow Connector 241"/>
                <p:cNvCxnSpPr>
                  <a:stCxn id="213" idx="2"/>
                  <a:endCxn id="187" idx="0"/>
                </p:cNvCxnSpPr>
                <p:nvPr/>
              </p:nvCxnSpPr>
              <p:spPr>
                <a:xfrm rot="5400000">
                  <a:off x="2210918" y="1902247"/>
                  <a:ext cx="1720845" cy="3501769"/>
                </a:xfrm>
                <a:prstGeom prst="bentConnector3">
                  <a:avLst>
                    <a:gd name="adj1" fmla="val 75824"/>
                  </a:avLst>
                </a:prstGeom>
                <a:ln w="12700">
                  <a:solidFill>
                    <a:srgbClr val="C00000"/>
                  </a:solidFill>
                  <a:prstDash val="dash"/>
                  <a:headEnd type="triangle" w="med" len="med"/>
                  <a:tailEnd type="oval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TextBox 7"/>
                <p:cNvSpPr txBox="1"/>
                <p:nvPr/>
              </p:nvSpPr>
              <p:spPr>
                <a:xfrm>
                  <a:off x="1407473" y="3352976"/>
                  <a:ext cx="593432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>
                      <a:solidFill>
                        <a:srgbClr val="C00000"/>
                      </a:solidFill>
                      <a:latin typeface="Calibri Light" pitchFamily="34" charset="0"/>
                    </a:rPr>
                    <a:t>Refer to</a:t>
                  </a:r>
                </a:p>
              </p:txBody>
            </p:sp>
            <p:sp>
              <p:nvSpPr>
                <p:cNvPr id="244" name="TextBox 243"/>
                <p:cNvSpPr txBox="1"/>
                <p:nvPr/>
              </p:nvSpPr>
              <p:spPr>
                <a:xfrm>
                  <a:off x="4518817" y="3062624"/>
                  <a:ext cx="593432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>
                      <a:solidFill>
                        <a:srgbClr val="C00000"/>
                      </a:solidFill>
                      <a:latin typeface="Calibri Light" pitchFamily="34" charset="0"/>
                    </a:rPr>
                    <a:t>Refer to</a:t>
                  </a:r>
                </a:p>
              </p:txBody>
            </p:sp>
            <p:cxnSp>
              <p:nvCxnSpPr>
                <p:cNvPr id="245" name="Elbow Connector 244"/>
                <p:cNvCxnSpPr>
                  <a:stCxn id="214" idx="2"/>
                  <a:endCxn id="85" idx="0"/>
                </p:cNvCxnSpPr>
                <p:nvPr/>
              </p:nvCxnSpPr>
              <p:spPr>
                <a:xfrm rot="5400000">
                  <a:off x="4120620" y="3872506"/>
                  <a:ext cx="3135936" cy="976343"/>
                </a:xfrm>
                <a:prstGeom prst="bentConnector3">
                  <a:avLst>
                    <a:gd name="adj1" fmla="val 77524"/>
                  </a:avLst>
                </a:prstGeom>
                <a:ln w="12700">
                  <a:solidFill>
                    <a:srgbClr val="C00000"/>
                  </a:solidFill>
                  <a:prstDash val="dash"/>
                  <a:headEnd type="triangle" w="med" len="med"/>
                  <a:tailEnd type="oval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9" name="TextBox 248"/>
                <p:cNvSpPr txBox="1"/>
                <p:nvPr/>
              </p:nvSpPr>
              <p:spPr>
                <a:xfrm>
                  <a:off x="5838529" y="3062623"/>
                  <a:ext cx="593432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>
                      <a:solidFill>
                        <a:srgbClr val="C00000"/>
                      </a:solidFill>
                      <a:latin typeface="Calibri Light" pitchFamily="34" charset="0"/>
                    </a:rPr>
                    <a:t>Refer to</a:t>
                  </a:r>
                </a:p>
              </p:txBody>
            </p:sp>
            <p:sp>
              <p:nvSpPr>
                <p:cNvPr id="257" name="TextBox 256"/>
                <p:cNvSpPr txBox="1"/>
                <p:nvPr/>
              </p:nvSpPr>
              <p:spPr>
                <a:xfrm>
                  <a:off x="7169464" y="3038763"/>
                  <a:ext cx="593432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>
                      <a:solidFill>
                        <a:srgbClr val="C00000"/>
                      </a:solidFill>
                      <a:latin typeface="Calibri Light" pitchFamily="34" charset="0"/>
                    </a:rPr>
                    <a:t>Refer to</a:t>
                  </a:r>
                </a:p>
              </p:txBody>
            </p:sp>
            <p:cxnSp>
              <p:nvCxnSpPr>
                <p:cNvPr id="290" name="Elbow Connector 289"/>
                <p:cNvCxnSpPr>
                  <a:stCxn id="216" idx="2"/>
                  <a:endCxn id="199" idx="3"/>
                </p:cNvCxnSpPr>
                <p:nvPr/>
              </p:nvCxnSpPr>
              <p:spPr>
                <a:xfrm rot="5400000">
                  <a:off x="7771361" y="2791899"/>
                  <a:ext cx="1118172" cy="1116261"/>
                </a:xfrm>
                <a:prstGeom prst="bentConnector2">
                  <a:avLst/>
                </a:prstGeom>
                <a:ln w="12700">
                  <a:solidFill>
                    <a:srgbClr val="C00000"/>
                  </a:solidFill>
                  <a:prstDash val="dash"/>
                  <a:headEnd type="triangle" w="med" len="med"/>
                  <a:tailEnd type="oval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Elbow Connector 297"/>
                <p:cNvCxnSpPr>
                  <a:stCxn id="284" idx="2"/>
                  <a:endCxn id="199" idx="3"/>
                </p:cNvCxnSpPr>
                <p:nvPr/>
              </p:nvCxnSpPr>
              <p:spPr>
                <a:xfrm rot="5400000">
                  <a:off x="8403556" y="2165598"/>
                  <a:ext cx="1112277" cy="2374756"/>
                </a:xfrm>
                <a:prstGeom prst="bentConnector2">
                  <a:avLst/>
                </a:prstGeom>
                <a:ln w="12700">
                  <a:solidFill>
                    <a:srgbClr val="C00000"/>
                  </a:solidFill>
                  <a:prstDash val="dash"/>
                  <a:headEnd type="triangle" w="med" len="med"/>
                  <a:tailEnd type="oval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2" name="TextBox 301"/>
                <p:cNvSpPr txBox="1"/>
                <p:nvPr/>
              </p:nvSpPr>
              <p:spPr>
                <a:xfrm>
                  <a:off x="8553091" y="3052001"/>
                  <a:ext cx="593432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>
                      <a:solidFill>
                        <a:srgbClr val="C00000"/>
                      </a:solidFill>
                      <a:latin typeface="Calibri Light" pitchFamily="34" charset="0"/>
                    </a:rPr>
                    <a:t>Refer to</a:t>
                  </a:r>
                </a:p>
              </p:txBody>
            </p:sp>
            <p:sp>
              <p:nvSpPr>
                <p:cNvPr id="303" name="TextBox 302"/>
                <p:cNvSpPr txBox="1"/>
                <p:nvPr/>
              </p:nvSpPr>
              <p:spPr>
                <a:xfrm>
                  <a:off x="9829154" y="3051999"/>
                  <a:ext cx="593432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>
                      <a:solidFill>
                        <a:srgbClr val="C00000"/>
                      </a:solidFill>
                      <a:latin typeface="Calibri Light" pitchFamily="34" charset="0"/>
                    </a:rPr>
                    <a:t>Refer to</a:t>
                  </a:r>
                </a:p>
              </p:txBody>
            </p:sp>
            <p:cxnSp>
              <p:nvCxnSpPr>
                <p:cNvPr id="304" name="Elbow Connector 303"/>
                <p:cNvCxnSpPr>
                  <a:stCxn id="217" idx="2"/>
                  <a:endCxn id="9" idx="0"/>
                </p:cNvCxnSpPr>
                <p:nvPr/>
              </p:nvCxnSpPr>
              <p:spPr>
                <a:xfrm rot="5400000">
                  <a:off x="8407893" y="1554722"/>
                  <a:ext cx="1731522" cy="4174935"/>
                </a:xfrm>
                <a:prstGeom prst="bentConnector3">
                  <a:avLst>
                    <a:gd name="adj1" fmla="val 92938"/>
                  </a:avLst>
                </a:prstGeom>
                <a:ln w="12700">
                  <a:solidFill>
                    <a:srgbClr val="C00000"/>
                  </a:solidFill>
                  <a:prstDash val="dash"/>
                  <a:headEnd type="triangle" w="med" len="med"/>
                  <a:tailEnd type="oval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Elbow Connector 309"/>
                <p:cNvCxnSpPr>
                  <a:stCxn id="217" idx="2"/>
                  <a:endCxn id="169" idx="2"/>
                </p:cNvCxnSpPr>
                <p:nvPr/>
              </p:nvCxnSpPr>
              <p:spPr>
                <a:xfrm rot="5400000">
                  <a:off x="5733935" y="379172"/>
                  <a:ext cx="3229930" cy="8024442"/>
                </a:xfrm>
                <a:prstGeom prst="bentConnector3">
                  <a:avLst>
                    <a:gd name="adj1" fmla="val 107078"/>
                  </a:avLst>
                </a:prstGeom>
                <a:ln w="12700">
                  <a:solidFill>
                    <a:srgbClr val="C00000"/>
                  </a:solidFill>
                  <a:prstDash val="dash"/>
                  <a:headEnd type="triangle" w="med" len="med"/>
                  <a:tailEnd type="oval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7" name="TextBox 306"/>
                <p:cNvSpPr txBox="1"/>
                <p:nvPr/>
              </p:nvSpPr>
              <p:spPr>
                <a:xfrm>
                  <a:off x="11013407" y="3051725"/>
                  <a:ext cx="593432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>
                      <a:solidFill>
                        <a:srgbClr val="C00000"/>
                      </a:solidFill>
                      <a:latin typeface="Calibri Light" pitchFamily="34" charset="0"/>
                    </a:rPr>
                    <a:t>Refer to</a:t>
                  </a:r>
                </a:p>
              </p:txBody>
            </p:sp>
            <p:cxnSp>
              <p:nvCxnSpPr>
                <p:cNvPr id="278" name="Elbow Connector 277"/>
                <p:cNvCxnSpPr>
                  <a:stCxn id="215" idx="2"/>
                  <a:endCxn id="266" idx="0"/>
                </p:cNvCxnSpPr>
                <p:nvPr/>
              </p:nvCxnSpPr>
              <p:spPr>
                <a:xfrm rot="5400000">
                  <a:off x="6063336" y="3925545"/>
                  <a:ext cx="2579149" cy="313476"/>
                </a:xfrm>
                <a:prstGeom prst="bentConnector3">
                  <a:avLst>
                    <a:gd name="adj1" fmla="val 92743"/>
                  </a:avLst>
                </a:prstGeom>
                <a:ln w="12700">
                  <a:solidFill>
                    <a:srgbClr val="C00000"/>
                  </a:solidFill>
                  <a:prstDash val="dash"/>
                  <a:headEnd type="triangle" w="med" len="med"/>
                  <a:tailEnd type="oval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1" name="Group 240"/>
              <p:cNvGrpSpPr/>
              <p:nvPr/>
            </p:nvGrpSpPr>
            <p:grpSpPr>
              <a:xfrm>
                <a:off x="405526" y="3646769"/>
                <a:ext cx="11379106" cy="2929677"/>
                <a:chOff x="405526" y="3646769"/>
                <a:chExt cx="11379106" cy="2929677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6600056" y="4507950"/>
                  <a:ext cx="1172260" cy="52469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Smart City</a:t>
                  </a:r>
                  <a:br>
                    <a:rPr lang="en-US" sz="1100" dirty="0">
                      <a:solidFill>
                        <a:schemeClr val="tx1"/>
                      </a:solidFill>
                    </a:rPr>
                  </a:br>
                  <a:r>
                    <a:rPr lang="en-US" sz="1100" dirty="0">
                      <a:solidFill>
                        <a:schemeClr val="tx1"/>
                      </a:solidFill>
                    </a:rPr>
                    <a:t>Initiative</a:t>
                  </a:r>
                  <a:br>
                    <a:rPr lang="en-US" sz="1100" dirty="0">
                      <a:solidFill>
                        <a:schemeClr val="tx1"/>
                      </a:solidFill>
                    </a:rPr>
                  </a:br>
                  <a:r>
                    <a:rPr lang="en-US" sz="1100" dirty="0">
                      <a:solidFill>
                        <a:schemeClr val="tx1"/>
                      </a:solidFill>
                    </a:rPr>
                    <a:t>(Project)</a:t>
                  </a:r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6610042" y="3646769"/>
                  <a:ext cx="1162274" cy="52469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City EA &amp;</a:t>
                  </a:r>
                  <a:br>
                    <a:rPr lang="en-US" sz="1100" dirty="0">
                      <a:solidFill>
                        <a:schemeClr val="tx1"/>
                      </a:solidFill>
                    </a:rPr>
                  </a:br>
                  <a:r>
                    <a:rPr lang="en-US" sz="1100" dirty="0">
                      <a:solidFill>
                        <a:schemeClr val="tx1"/>
                      </a:solidFill>
                    </a:rPr>
                    <a:t>Standard</a:t>
                  </a:r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2783632" y="4507952"/>
                  <a:ext cx="1106095" cy="52469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100" b="1" dirty="0">
                      <a:solidFill>
                        <a:schemeClr val="tx1"/>
                      </a:solidFill>
                    </a:rPr>
                    <a:t>City</a:t>
                  </a:r>
                  <a:br>
                    <a:rPr lang="en-US" sz="1100" b="1" dirty="0">
                      <a:solidFill>
                        <a:schemeClr val="tx1"/>
                      </a:solidFill>
                    </a:rPr>
                  </a:br>
                  <a:r>
                    <a:rPr lang="en-US" sz="1100" b="1" dirty="0">
                      <a:solidFill>
                        <a:schemeClr val="tx1"/>
                      </a:solidFill>
                    </a:rPr>
                    <a:t>(Smart City)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724942" y="4334135"/>
                  <a:ext cx="73930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Calibri Light" pitchFamily="34" charset="0"/>
                    </a:rPr>
                    <a:t>Implement</a:t>
                  </a:r>
                  <a:br>
                    <a:rPr lang="en-US" sz="1000" b="1" dirty="0">
                      <a:latin typeface="Calibri Light" pitchFamily="34" charset="0"/>
                    </a:rPr>
                  </a:br>
                  <a:r>
                    <a:rPr lang="en-US" sz="1000" b="1" dirty="0">
                      <a:latin typeface="Calibri Light" pitchFamily="34" charset="0"/>
                    </a:rPr>
                    <a:t>by</a:t>
                  </a:r>
                </a:p>
              </p:txBody>
            </p:sp>
            <p:cxnSp>
              <p:nvCxnSpPr>
                <p:cNvPr id="35" name="Straight Arrow Connector 34"/>
                <p:cNvCxnSpPr>
                  <a:stCxn id="5" idx="3"/>
                  <a:endCxn id="69" idx="1"/>
                </p:cNvCxnSpPr>
                <p:nvPr/>
              </p:nvCxnSpPr>
              <p:spPr>
                <a:xfrm flipV="1">
                  <a:off x="3889727" y="4770297"/>
                  <a:ext cx="757641" cy="1"/>
                </a:xfrm>
                <a:prstGeom prst="straightConnector1">
                  <a:avLst/>
                </a:prstGeom>
                <a:ln w="12700">
                  <a:headEnd type="non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/>
                <p:cNvSpPr txBox="1"/>
                <p:nvPr/>
              </p:nvSpPr>
              <p:spPr>
                <a:xfrm>
                  <a:off x="3939997" y="4756968"/>
                  <a:ext cx="67358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Calibri Light" pitchFamily="34" charset="0"/>
                    </a:rPr>
                    <a:t>Improved</a:t>
                  </a:r>
                  <a:br>
                    <a:rPr lang="en-US" sz="1000" b="1" dirty="0">
                      <a:latin typeface="Calibri Light" pitchFamily="34" charset="0"/>
                    </a:rPr>
                  </a:br>
                  <a:r>
                    <a:rPr lang="en-US" sz="1000" b="1" dirty="0">
                      <a:latin typeface="Calibri Light" pitchFamily="34" charset="0"/>
                    </a:rPr>
                    <a:t>by</a:t>
                  </a: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8501605" y="3815545"/>
                  <a:ext cx="1106095" cy="52469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Government</a:t>
                  </a: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8501605" y="4518603"/>
                  <a:ext cx="1106095" cy="52469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Private</a:t>
                  </a:r>
                  <a:br>
                    <a:rPr lang="en-US" sz="1100" dirty="0">
                      <a:solidFill>
                        <a:schemeClr val="tx1"/>
                      </a:solidFill>
                    </a:rPr>
                  </a:br>
                  <a:r>
                    <a:rPr lang="en-US" sz="1100" dirty="0">
                      <a:solidFill>
                        <a:schemeClr val="tx1"/>
                      </a:solidFill>
                    </a:rPr>
                    <a:t>Sectors</a:t>
                  </a: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8509453" y="5218633"/>
                  <a:ext cx="1106095" cy="52469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Citizen &amp;</a:t>
                  </a:r>
                  <a:br>
                    <a:rPr lang="en-US" sz="1100" dirty="0">
                      <a:solidFill>
                        <a:schemeClr val="tx1"/>
                      </a:solidFill>
                    </a:rPr>
                  </a:br>
                  <a:r>
                    <a:rPr lang="en-US" sz="1100" dirty="0">
                      <a:solidFill>
                        <a:schemeClr val="tx1"/>
                      </a:solidFill>
                    </a:rPr>
                    <a:t>Community</a:t>
                  </a:r>
                </a:p>
              </p:txBody>
            </p:sp>
            <p:cxnSp>
              <p:nvCxnSpPr>
                <p:cNvPr id="43" name="Straight Arrow Connector 42"/>
                <p:cNvCxnSpPr>
                  <a:stCxn id="9" idx="3"/>
                  <a:endCxn id="41" idx="1"/>
                </p:cNvCxnSpPr>
                <p:nvPr/>
              </p:nvCxnSpPr>
              <p:spPr>
                <a:xfrm>
                  <a:off x="7772316" y="4770296"/>
                  <a:ext cx="729289" cy="10653"/>
                </a:xfrm>
                <a:prstGeom prst="straightConnector1">
                  <a:avLst/>
                </a:prstGeom>
                <a:ln w="12700">
                  <a:headEnd type="non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>
                  <a:stCxn id="9" idx="3"/>
                  <a:endCxn id="40" idx="1"/>
                </p:cNvCxnSpPr>
                <p:nvPr/>
              </p:nvCxnSpPr>
              <p:spPr>
                <a:xfrm flipV="1">
                  <a:off x="7772316" y="4077891"/>
                  <a:ext cx="729289" cy="692405"/>
                </a:xfrm>
                <a:prstGeom prst="straightConnector1">
                  <a:avLst/>
                </a:prstGeom>
                <a:ln w="12700">
                  <a:headEnd type="non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>
                  <a:stCxn id="9" idx="3"/>
                  <a:endCxn id="42" idx="1"/>
                </p:cNvCxnSpPr>
                <p:nvPr/>
              </p:nvCxnSpPr>
              <p:spPr>
                <a:xfrm>
                  <a:off x="7772316" y="4770296"/>
                  <a:ext cx="737137" cy="710683"/>
                </a:xfrm>
                <a:prstGeom prst="straightConnector1">
                  <a:avLst/>
                </a:prstGeom>
                <a:ln w="12700">
                  <a:headEnd type="non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Rectangle 68"/>
                <p:cNvSpPr/>
                <p:nvPr/>
              </p:nvSpPr>
              <p:spPr>
                <a:xfrm>
                  <a:off x="4647368" y="4507951"/>
                  <a:ext cx="1106095" cy="52469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Smart City</a:t>
                  </a:r>
                  <a:br>
                    <a:rPr lang="en-US" sz="1100" dirty="0">
                      <a:solidFill>
                        <a:schemeClr val="tx1"/>
                      </a:solidFill>
                    </a:rPr>
                  </a:br>
                  <a:r>
                    <a:rPr lang="en-US" sz="1100" dirty="0">
                      <a:solidFill>
                        <a:schemeClr val="tx1"/>
                      </a:solidFill>
                    </a:rPr>
                    <a:t>Plan</a:t>
                  </a: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5925900" y="4756968"/>
                  <a:ext cx="64953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Calibri Light" pitchFamily="34" charset="0"/>
                    </a:rPr>
                    <a:t>Executed</a:t>
                  </a:r>
                  <a:br>
                    <a:rPr lang="en-US" sz="1000" b="1" dirty="0">
                      <a:latin typeface="Calibri Light" pitchFamily="34" charset="0"/>
                    </a:rPr>
                  </a:br>
                  <a:r>
                    <a:rPr lang="en-US" sz="1000" b="1" dirty="0">
                      <a:latin typeface="Calibri Light" pitchFamily="34" charset="0"/>
                    </a:rPr>
                    <a:t>as</a:t>
                  </a:r>
                </a:p>
              </p:txBody>
            </p:sp>
            <p:cxnSp>
              <p:nvCxnSpPr>
                <p:cNvPr id="73" name="Straight Arrow Connector 72"/>
                <p:cNvCxnSpPr>
                  <a:stCxn id="69" idx="3"/>
                  <a:endCxn id="9" idx="1"/>
                </p:cNvCxnSpPr>
                <p:nvPr/>
              </p:nvCxnSpPr>
              <p:spPr>
                <a:xfrm flipV="1">
                  <a:off x="5753463" y="4770296"/>
                  <a:ext cx="846593" cy="1"/>
                </a:xfrm>
                <a:prstGeom prst="straightConnector1">
                  <a:avLst/>
                </a:prstGeom>
                <a:ln w="12700">
                  <a:headEnd type="non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Rectangle 84"/>
                <p:cNvSpPr/>
                <p:nvPr/>
              </p:nvSpPr>
              <p:spPr>
                <a:xfrm>
                  <a:off x="4647368" y="5928645"/>
                  <a:ext cx="1106095" cy="52469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Smart City</a:t>
                  </a:r>
                  <a:br>
                    <a:rPr lang="en-US" sz="1100" dirty="0">
                      <a:solidFill>
                        <a:schemeClr val="tx1"/>
                      </a:solidFill>
                    </a:rPr>
                  </a:br>
                  <a:r>
                    <a:rPr lang="en-US" sz="1100" dirty="0">
                      <a:solidFill>
                        <a:schemeClr val="tx1"/>
                      </a:solidFill>
                    </a:rPr>
                    <a:t>Collaboration Forum</a:t>
                  </a:r>
                </a:p>
              </p:txBody>
            </p:sp>
            <p:cxnSp>
              <p:nvCxnSpPr>
                <p:cNvPr id="90" name="Straight Arrow Connector 89"/>
                <p:cNvCxnSpPr/>
                <p:nvPr/>
              </p:nvCxnSpPr>
              <p:spPr>
                <a:xfrm flipV="1">
                  <a:off x="4871864" y="5032642"/>
                  <a:ext cx="0" cy="896003"/>
                </a:xfrm>
                <a:prstGeom prst="straightConnector1">
                  <a:avLst/>
                </a:prstGeom>
                <a:ln w="12700">
                  <a:headEnd type="non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TextBox 92"/>
                <p:cNvSpPr txBox="1"/>
                <p:nvPr/>
              </p:nvSpPr>
              <p:spPr>
                <a:xfrm>
                  <a:off x="4354533" y="5497792"/>
                  <a:ext cx="51809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Calibri Light" pitchFamily="34" charset="0"/>
                    </a:rPr>
                    <a:t>Create</a:t>
                  </a: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7733404" y="4964767"/>
                  <a:ext cx="73930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Calibri Light" pitchFamily="34" charset="0"/>
                    </a:rPr>
                    <a:t>Implement</a:t>
                  </a:r>
                  <a:br>
                    <a:rPr lang="en-US" sz="1000" b="1" dirty="0">
                      <a:latin typeface="Calibri Light" pitchFamily="34" charset="0"/>
                    </a:rPr>
                  </a:br>
                  <a:r>
                    <a:rPr lang="en-US" sz="1000" b="1" dirty="0">
                      <a:latin typeface="Calibri Light" pitchFamily="34" charset="0"/>
                    </a:rPr>
                    <a:t>by</a:t>
                  </a:r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10835615" y="5219321"/>
                  <a:ext cx="949017" cy="52469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Community</a:t>
                  </a:r>
                  <a:br>
                    <a:rPr lang="en-US" sz="1100" dirty="0">
                      <a:solidFill>
                        <a:schemeClr val="tx1"/>
                      </a:solidFill>
                    </a:rPr>
                  </a:br>
                  <a:r>
                    <a:rPr lang="en-US" sz="1100" dirty="0">
                      <a:solidFill>
                        <a:schemeClr val="tx1"/>
                      </a:solidFill>
                    </a:rPr>
                    <a:t>Plan</a:t>
                  </a:r>
                </a:p>
              </p:txBody>
            </p:sp>
            <p:cxnSp>
              <p:nvCxnSpPr>
                <p:cNvPr id="117" name="Elbow Connector 116"/>
                <p:cNvCxnSpPr>
                  <a:stCxn id="42" idx="3"/>
                </p:cNvCxnSpPr>
                <p:nvPr/>
              </p:nvCxnSpPr>
              <p:spPr>
                <a:xfrm flipH="1">
                  <a:off x="5763349" y="5480979"/>
                  <a:ext cx="3852199" cy="540309"/>
                </a:xfrm>
                <a:prstGeom prst="bentConnector3">
                  <a:avLst>
                    <a:gd name="adj1" fmla="val -5934"/>
                  </a:avLst>
                </a:prstGeom>
                <a:ln w="12700">
                  <a:headEnd type="non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Elbow Connector 118"/>
                <p:cNvCxnSpPr>
                  <a:stCxn id="41" idx="3"/>
                </p:cNvCxnSpPr>
                <p:nvPr/>
              </p:nvCxnSpPr>
              <p:spPr>
                <a:xfrm flipH="1">
                  <a:off x="5752542" y="4780949"/>
                  <a:ext cx="3855158" cy="1600379"/>
                </a:xfrm>
                <a:prstGeom prst="bentConnector3">
                  <a:avLst>
                    <a:gd name="adj1" fmla="val -10807"/>
                  </a:avLst>
                </a:prstGeom>
                <a:ln w="12700">
                  <a:headEnd type="non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Elbow Connector 121"/>
                <p:cNvCxnSpPr>
                  <a:stCxn id="40" idx="3"/>
                  <a:endCxn id="85" idx="3"/>
                </p:cNvCxnSpPr>
                <p:nvPr/>
              </p:nvCxnSpPr>
              <p:spPr>
                <a:xfrm flipH="1">
                  <a:off x="5753463" y="4077891"/>
                  <a:ext cx="3854237" cy="2113100"/>
                </a:xfrm>
                <a:prstGeom prst="bentConnector3">
                  <a:avLst>
                    <a:gd name="adj1" fmla="val -8148"/>
                  </a:avLst>
                </a:prstGeom>
                <a:ln w="12700">
                  <a:headEnd type="non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TextBox 123"/>
                <p:cNvSpPr txBox="1"/>
                <p:nvPr/>
              </p:nvSpPr>
              <p:spPr>
                <a:xfrm>
                  <a:off x="5951984" y="5942796"/>
                  <a:ext cx="52770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Calibri Light" pitchFamily="34" charset="0"/>
                    </a:rPr>
                    <a:t>Part of</a:t>
                  </a:r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>
                <a:xfrm>
                  <a:off x="5951984" y="6135107"/>
                  <a:ext cx="52770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Calibri Light" pitchFamily="34" charset="0"/>
                    </a:rPr>
                    <a:t>Part of</a:t>
                  </a:r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>
                  <a:off x="5951984" y="6330225"/>
                  <a:ext cx="52770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Calibri Light" pitchFamily="34" charset="0"/>
                    </a:rPr>
                    <a:t>Part of</a:t>
                  </a:r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10835614" y="4525852"/>
                  <a:ext cx="949018" cy="52469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Private</a:t>
                  </a:r>
                  <a:br>
                    <a:rPr lang="en-US" sz="1100" dirty="0">
                      <a:solidFill>
                        <a:schemeClr val="tx1"/>
                      </a:solidFill>
                    </a:rPr>
                  </a:br>
                  <a:r>
                    <a:rPr lang="en-US" sz="1100" dirty="0">
                      <a:solidFill>
                        <a:schemeClr val="tx1"/>
                      </a:solidFill>
                    </a:rPr>
                    <a:t>Plan</a:t>
                  </a:r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10835615" y="3815544"/>
                  <a:ext cx="949017" cy="52469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City</a:t>
                  </a:r>
                  <a:br>
                    <a:rPr lang="en-US" sz="1100" dirty="0">
                      <a:solidFill>
                        <a:schemeClr val="tx1"/>
                      </a:solidFill>
                    </a:rPr>
                  </a:br>
                  <a:r>
                    <a:rPr lang="en-US" sz="1100" dirty="0">
                      <a:solidFill>
                        <a:schemeClr val="tx1"/>
                      </a:solidFill>
                    </a:rPr>
                    <a:t>Plan</a:t>
                  </a:r>
                </a:p>
              </p:txBody>
            </p:sp>
            <p:sp>
              <p:nvSpPr>
                <p:cNvPr id="141" name="TextBox 140"/>
                <p:cNvSpPr txBox="1"/>
                <p:nvPr/>
              </p:nvSpPr>
              <p:spPr>
                <a:xfrm>
                  <a:off x="5220737" y="4154420"/>
                  <a:ext cx="572593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Calibri Light" pitchFamily="34" charset="0"/>
                    </a:rPr>
                    <a:t>Align to</a:t>
                  </a:r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10328318" y="5384249"/>
                  <a:ext cx="42672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Calibri Light" pitchFamily="34" charset="0"/>
                    </a:rPr>
                    <a:t>have</a:t>
                  </a:r>
                </a:p>
              </p:txBody>
            </p:sp>
            <p:cxnSp>
              <p:nvCxnSpPr>
                <p:cNvPr id="150" name="Straight Arrow Connector 149"/>
                <p:cNvCxnSpPr/>
                <p:nvPr/>
              </p:nvCxnSpPr>
              <p:spPr>
                <a:xfrm>
                  <a:off x="9607700" y="5661248"/>
                  <a:ext cx="1227915" cy="0"/>
                </a:xfrm>
                <a:prstGeom prst="straightConnector1">
                  <a:avLst/>
                </a:prstGeom>
                <a:ln w="12700">
                  <a:headEnd type="non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2" name="TextBox 151"/>
                <p:cNvSpPr txBox="1"/>
                <p:nvPr/>
              </p:nvSpPr>
              <p:spPr>
                <a:xfrm>
                  <a:off x="10328105" y="4643305"/>
                  <a:ext cx="42672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Calibri Light" pitchFamily="34" charset="0"/>
                    </a:rPr>
                    <a:t>have</a:t>
                  </a:r>
                </a:p>
              </p:txBody>
            </p:sp>
            <p:cxnSp>
              <p:nvCxnSpPr>
                <p:cNvPr id="153" name="Straight Arrow Connector 152"/>
                <p:cNvCxnSpPr/>
                <p:nvPr/>
              </p:nvCxnSpPr>
              <p:spPr>
                <a:xfrm>
                  <a:off x="9607487" y="4920304"/>
                  <a:ext cx="1227915" cy="0"/>
                </a:xfrm>
                <a:prstGeom prst="straightConnector1">
                  <a:avLst/>
                </a:prstGeom>
                <a:ln w="12700">
                  <a:headEnd type="non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4" name="TextBox 153"/>
                <p:cNvSpPr txBox="1"/>
                <p:nvPr/>
              </p:nvSpPr>
              <p:spPr>
                <a:xfrm>
                  <a:off x="10327892" y="3944089"/>
                  <a:ext cx="42672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Calibri Light" pitchFamily="34" charset="0"/>
                    </a:rPr>
                    <a:t>have</a:t>
                  </a:r>
                </a:p>
              </p:txBody>
            </p:sp>
            <p:cxnSp>
              <p:nvCxnSpPr>
                <p:cNvPr id="155" name="Straight Arrow Connector 154"/>
                <p:cNvCxnSpPr/>
                <p:nvPr/>
              </p:nvCxnSpPr>
              <p:spPr>
                <a:xfrm>
                  <a:off x="9607274" y="4221088"/>
                  <a:ext cx="1227915" cy="0"/>
                </a:xfrm>
                <a:prstGeom prst="straightConnector1">
                  <a:avLst/>
                </a:prstGeom>
                <a:ln w="12700">
                  <a:headEnd type="non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Elbow Connector 158"/>
                <p:cNvCxnSpPr>
                  <a:stCxn id="137" idx="3"/>
                  <a:endCxn id="69" idx="0"/>
                </p:cNvCxnSpPr>
                <p:nvPr/>
              </p:nvCxnSpPr>
              <p:spPr>
                <a:xfrm flipH="1">
                  <a:off x="5200416" y="4077890"/>
                  <a:ext cx="6584216" cy="430061"/>
                </a:xfrm>
                <a:prstGeom prst="bentConnector4">
                  <a:avLst>
                    <a:gd name="adj1" fmla="val -3472"/>
                    <a:gd name="adj2" fmla="val -132120"/>
                  </a:avLst>
                </a:prstGeom>
                <a:ln w="12700"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Elbow Connector 160"/>
                <p:cNvCxnSpPr>
                  <a:stCxn id="130" idx="3"/>
                  <a:endCxn id="69" idx="0"/>
                </p:cNvCxnSpPr>
                <p:nvPr/>
              </p:nvCxnSpPr>
              <p:spPr>
                <a:xfrm flipH="1" flipV="1">
                  <a:off x="5200416" y="4507951"/>
                  <a:ext cx="6584216" cy="280247"/>
                </a:xfrm>
                <a:prstGeom prst="bentConnector4">
                  <a:avLst>
                    <a:gd name="adj1" fmla="val -3472"/>
                    <a:gd name="adj2" fmla="val 459064"/>
                  </a:avLst>
                </a:prstGeom>
                <a:ln w="12700"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Elbow Connector 164"/>
                <p:cNvCxnSpPr>
                  <a:stCxn id="107" idx="3"/>
                  <a:endCxn id="69" idx="0"/>
                </p:cNvCxnSpPr>
                <p:nvPr/>
              </p:nvCxnSpPr>
              <p:spPr>
                <a:xfrm flipH="1" flipV="1">
                  <a:off x="5200416" y="4507951"/>
                  <a:ext cx="6584216" cy="973716"/>
                </a:xfrm>
                <a:prstGeom prst="bentConnector4">
                  <a:avLst>
                    <a:gd name="adj1" fmla="val -3472"/>
                    <a:gd name="adj2" fmla="val 202465"/>
                  </a:avLst>
                </a:prstGeom>
                <a:ln w="12700"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9" name="Rectangle 168"/>
                <p:cNvSpPr/>
                <p:nvPr/>
              </p:nvSpPr>
              <p:spPr>
                <a:xfrm>
                  <a:off x="2783631" y="5481667"/>
                  <a:ext cx="1106095" cy="52469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Smart City</a:t>
                  </a:r>
                  <a:br>
                    <a:rPr lang="en-US" sz="1100" dirty="0">
                      <a:solidFill>
                        <a:schemeClr val="tx1"/>
                      </a:solidFill>
                    </a:rPr>
                  </a:br>
                  <a:r>
                    <a:rPr lang="en-US" sz="1100" dirty="0">
                      <a:solidFill>
                        <a:schemeClr val="tx1"/>
                      </a:solidFill>
                    </a:rPr>
                    <a:t>Services</a:t>
                  </a:r>
                </a:p>
              </p:txBody>
            </p:sp>
            <p:cxnSp>
              <p:nvCxnSpPr>
                <p:cNvPr id="171" name="Straight Arrow Connector 170"/>
                <p:cNvCxnSpPr>
                  <a:stCxn id="5" idx="2"/>
                  <a:endCxn id="169" idx="0"/>
                </p:cNvCxnSpPr>
                <p:nvPr/>
              </p:nvCxnSpPr>
              <p:spPr>
                <a:xfrm flipH="1">
                  <a:off x="3336679" y="5032643"/>
                  <a:ext cx="1" cy="449024"/>
                </a:xfrm>
                <a:prstGeom prst="straightConnector1">
                  <a:avLst/>
                </a:prstGeom>
                <a:ln w="12700">
                  <a:headEnd type="non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3" name="TextBox 172"/>
                <p:cNvSpPr txBox="1"/>
                <p:nvPr/>
              </p:nvSpPr>
              <p:spPr>
                <a:xfrm>
                  <a:off x="3387145" y="5130677"/>
                  <a:ext cx="54053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Calibri Light" pitchFamily="34" charset="0"/>
                    </a:rPr>
                    <a:t>Deliver</a:t>
                  </a:r>
                </a:p>
              </p:txBody>
            </p:sp>
            <p:cxnSp>
              <p:nvCxnSpPr>
                <p:cNvPr id="175" name="Straight Arrow Connector 174"/>
                <p:cNvCxnSpPr>
                  <a:stCxn id="169" idx="1"/>
                </p:cNvCxnSpPr>
                <p:nvPr/>
              </p:nvCxnSpPr>
              <p:spPr>
                <a:xfrm flipH="1" flipV="1">
                  <a:off x="1873503" y="5743668"/>
                  <a:ext cx="910128" cy="345"/>
                </a:xfrm>
                <a:prstGeom prst="straightConnector1">
                  <a:avLst/>
                </a:prstGeom>
                <a:ln w="12700">
                  <a:headEnd type="non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8" name="TextBox 177"/>
                <p:cNvSpPr txBox="1"/>
                <p:nvPr/>
              </p:nvSpPr>
              <p:spPr>
                <a:xfrm>
                  <a:off x="1817398" y="5455056"/>
                  <a:ext cx="87556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Calibri Light" pitchFamily="34" charset="0"/>
                    </a:rPr>
                    <a:t>Consumed by</a:t>
                  </a:r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767407" y="4513554"/>
                  <a:ext cx="1106095" cy="52469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Smart City</a:t>
                  </a:r>
                  <a:br>
                    <a:rPr lang="en-US" sz="1100" dirty="0">
                      <a:solidFill>
                        <a:schemeClr val="tx1"/>
                      </a:solidFill>
                    </a:rPr>
                  </a:br>
                  <a:r>
                    <a:rPr lang="en-US" sz="1100" dirty="0">
                      <a:solidFill>
                        <a:schemeClr val="tx1"/>
                      </a:solidFill>
                    </a:rPr>
                    <a:t>Measurement</a:t>
                  </a:r>
                </a:p>
              </p:txBody>
            </p:sp>
            <p:cxnSp>
              <p:nvCxnSpPr>
                <p:cNvPr id="189" name="Straight Arrow Connector 188"/>
                <p:cNvCxnSpPr/>
                <p:nvPr/>
              </p:nvCxnSpPr>
              <p:spPr>
                <a:xfrm flipH="1" flipV="1">
                  <a:off x="1873503" y="5050543"/>
                  <a:ext cx="910130" cy="430436"/>
                </a:xfrm>
                <a:prstGeom prst="straightConnector1">
                  <a:avLst/>
                </a:prstGeom>
                <a:ln w="12700">
                  <a:headEnd type="non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Arrow Connector 190"/>
                <p:cNvCxnSpPr>
                  <a:stCxn id="5" idx="1"/>
                  <a:endCxn id="187" idx="3"/>
                </p:cNvCxnSpPr>
                <p:nvPr/>
              </p:nvCxnSpPr>
              <p:spPr>
                <a:xfrm flipH="1">
                  <a:off x="1873502" y="4770298"/>
                  <a:ext cx="910130" cy="5602"/>
                </a:xfrm>
                <a:prstGeom prst="straightConnector1">
                  <a:avLst/>
                </a:prstGeom>
                <a:ln w="12700">
                  <a:headEnd type="non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Arrow Connector 197"/>
                <p:cNvCxnSpPr>
                  <a:endCxn id="187" idx="2"/>
                </p:cNvCxnSpPr>
                <p:nvPr/>
              </p:nvCxnSpPr>
              <p:spPr>
                <a:xfrm flipH="1" flipV="1">
                  <a:off x="1320455" y="5038245"/>
                  <a:ext cx="1" cy="442733"/>
                </a:xfrm>
                <a:prstGeom prst="straightConnector1">
                  <a:avLst/>
                </a:prstGeom>
                <a:ln w="12700">
                  <a:headEnd type="non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Arrow Connector 200"/>
                <p:cNvCxnSpPr/>
                <p:nvPr/>
              </p:nvCxnSpPr>
              <p:spPr>
                <a:xfrm flipV="1">
                  <a:off x="6803430" y="4165890"/>
                  <a:ext cx="4993" cy="336490"/>
                </a:xfrm>
                <a:prstGeom prst="straightConnector1">
                  <a:avLst/>
                </a:prstGeom>
                <a:ln w="12700">
                  <a:headEnd type="non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2" name="TextBox 201"/>
                <p:cNvSpPr txBox="1"/>
                <p:nvPr/>
              </p:nvSpPr>
              <p:spPr>
                <a:xfrm>
                  <a:off x="6222328" y="4221088"/>
                  <a:ext cx="59343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>
                      <a:latin typeface="Calibri Light" pitchFamily="34" charset="0"/>
                    </a:rPr>
                    <a:t>Refer to</a:t>
                  </a:r>
                </a:p>
              </p:txBody>
            </p:sp>
            <p:sp>
              <p:nvSpPr>
                <p:cNvPr id="210" name="TextBox 209"/>
                <p:cNvSpPr txBox="1"/>
                <p:nvPr/>
              </p:nvSpPr>
              <p:spPr>
                <a:xfrm>
                  <a:off x="405526" y="5118656"/>
                  <a:ext cx="84029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Calibri Light" pitchFamily="34" charset="0"/>
                    </a:rPr>
                    <a:t>Measured by</a:t>
                  </a:r>
                </a:p>
              </p:txBody>
            </p:sp>
            <p:sp>
              <p:nvSpPr>
                <p:cNvPr id="211" name="TextBox 210"/>
                <p:cNvSpPr txBox="1"/>
                <p:nvPr/>
              </p:nvSpPr>
              <p:spPr>
                <a:xfrm>
                  <a:off x="1948138" y="5125637"/>
                  <a:ext cx="84029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Calibri Light" pitchFamily="34" charset="0"/>
                    </a:rPr>
                    <a:t>Measured by</a:t>
                  </a:r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1967400" y="4525852"/>
                  <a:ext cx="84029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Calibri Light" pitchFamily="34" charset="0"/>
                    </a:rPr>
                    <a:t>Measured by</a:t>
                  </a:r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6610042" y="5371858"/>
                  <a:ext cx="1172260" cy="52469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</a:rPr>
                    <a:t>Operational</a:t>
                  </a:r>
                  <a:br>
                    <a:rPr lang="en-US" sz="1100" dirty="0">
                      <a:solidFill>
                        <a:schemeClr val="tx1"/>
                      </a:solidFill>
                    </a:rPr>
                  </a:br>
                  <a:r>
                    <a:rPr lang="en-US" sz="1100" dirty="0">
                      <a:solidFill>
                        <a:schemeClr val="tx1"/>
                      </a:solidFill>
                    </a:rPr>
                    <a:t>Unit</a:t>
                  </a:r>
                </a:p>
              </p:txBody>
            </p:sp>
            <p:cxnSp>
              <p:nvCxnSpPr>
                <p:cNvPr id="272" name="Straight Arrow Connector 271"/>
                <p:cNvCxnSpPr/>
                <p:nvPr/>
              </p:nvCxnSpPr>
              <p:spPr>
                <a:xfrm>
                  <a:off x="6790604" y="5032643"/>
                  <a:ext cx="0" cy="332234"/>
                </a:xfrm>
                <a:prstGeom prst="straightConnector1">
                  <a:avLst/>
                </a:prstGeom>
                <a:ln w="12700">
                  <a:headEnd type="non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7" name="TextBox 276"/>
                <p:cNvSpPr txBox="1"/>
                <p:nvPr/>
              </p:nvSpPr>
              <p:spPr>
                <a:xfrm>
                  <a:off x="6214753" y="5075649"/>
                  <a:ext cx="84670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>
                      <a:latin typeface="Calibri Light" pitchFamily="34" charset="0"/>
                    </a:rPr>
                    <a:t>Hand over to</a:t>
                  </a:r>
                </a:p>
              </p:txBody>
            </p: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1724" y="4334135"/>
                  <a:ext cx="587728" cy="587728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5695" y="5562204"/>
                  <a:ext cx="630233" cy="630233"/>
                </a:xfrm>
                <a:prstGeom prst="rect">
                  <a:avLst/>
                </a:prstGeom>
              </p:spPr>
            </p:pic>
          </p:grpSp>
        </p:grpSp>
        <p:sp>
          <p:nvSpPr>
            <p:cNvPr id="247" name="TextBox 246"/>
            <p:cNvSpPr txBox="1"/>
            <p:nvPr/>
          </p:nvSpPr>
          <p:spPr>
            <a:xfrm>
              <a:off x="1156602" y="6176337"/>
              <a:ext cx="6527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Citizen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Connection Between GSCF and (Real) Smart City</a:t>
            </a:r>
          </a:p>
        </p:txBody>
      </p:sp>
    </p:spTree>
    <p:extLst>
      <p:ext uri="{BB962C8B-B14F-4D97-AF65-F5344CB8AC3E}">
        <p14:creationId xmlns:p14="http://schemas.microsoft.com/office/powerpoint/2010/main" val="218495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6673"/>
            <a:ext cx="10238928" cy="720080"/>
          </a:xfrm>
        </p:spPr>
        <p:txBody>
          <a:bodyPr/>
          <a:lstStyle/>
          <a:p>
            <a:r>
              <a:rPr lang="en-US" dirty="0"/>
              <a:t>Smart X Model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359149"/>
              </p:ext>
            </p:extLst>
          </p:nvPr>
        </p:nvGraphicFramePr>
        <p:xfrm>
          <a:off x="335360" y="1942552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927647" y="4118729"/>
            <a:ext cx="2313871" cy="2334607"/>
            <a:chOff x="3615810" y="3498267"/>
            <a:chExt cx="2313871" cy="2334607"/>
          </a:xfrm>
          <a:effectLst/>
        </p:grpSpPr>
        <p:sp>
          <p:nvSpPr>
            <p:cNvPr id="5" name="Partial Circle 4"/>
            <p:cNvSpPr/>
            <p:nvPr/>
          </p:nvSpPr>
          <p:spPr>
            <a:xfrm rot="1026129">
              <a:off x="3615810" y="3498267"/>
              <a:ext cx="2313871" cy="2334607"/>
            </a:xfrm>
            <a:prstGeom prst="pie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295800" y="4149080"/>
              <a:ext cx="1035223" cy="1031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7054773">
            <a:off x="4571632" y="1163310"/>
            <a:ext cx="2313871" cy="2334607"/>
            <a:chOff x="3615810" y="3498267"/>
            <a:chExt cx="2313871" cy="2334607"/>
          </a:xfrm>
          <a:effectLst/>
        </p:grpSpPr>
        <p:sp>
          <p:nvSpPr>
            <p:cNvPr id="9" name="Partial Circle 8"/>
            <p:cNvSpPr/>
            <p:nvPr/>
          </p:nvSpPr>
          <p:spPr>
            <a:xfrm rot="1026129">
              <a:off x="3615810" y="3498267"/>
              <a:ext cx="2313871" cy="2334607"/>
            </a:xfrm>
            <a:prstGeom prst="pi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295800" y="4149080"/>
              <a:ext cx="1035223" cy="1031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14324679">
            <a:off x="6243153" y="4123399"/>
            <a:ext cx="2313871" cy="2334607"/>
            <a:chOff x="3615810" y="3498267"/>
            <a:chExt cx="2313871" cy="2334607"/>
          </a:xfrm>
          <a:effectLst/>
        </p:grpSpPr>
        <p:sp>
          <p:nvSpPr>
            <p:cNvPr id="12" name="Partial Circle 11"/>
            <p:cNvSpPr/>
            <p:nvPr/>
          </p:nvSpPr>
          <p:spPr>
            <a:xfrm rot="1026129">
              <a:off x="3615810" y="3498267"/>
              <a:ext cx="2313871" cy="2334607"/>
            </a:xfrm>
            <a:prstGeom prst="pi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295800" y="4149080"/>
              <a:ext cx="1035223" cy="1031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343817" y="3319907"/>
            <a:ext cx="785793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Smart </a:t>
            </a:r>
            <a:br>
              <a:rPr lang="en-US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People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00655" y="3104464"/>
            <a:ext cx="1545938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Smart</a:t>
            </a:r>
            <a:br>
              <a:rPr lang="en-US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Infrastructure,</a:t>
            </a:r>
            <a:br>
              <a:rPr lang="en-US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Technology &amp;</a:t>
            </a:r>
            <a:br>
              <a:rPr lang="en-US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Environment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17124" y="4997293"/>
            <a:ext cx="1222706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Smart</a:t>
            </a:r>
            <a:br>
              <a:rPr lang="en-US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Governance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61287" y="2101245"/>
            <a:ext cx="2478689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SMART ECONOMY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01687" y="5058709"/>
            <a:ext cx="2478689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SMART SOCIETY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43472" y="5104435"/>
            <a:ext cx="3105218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Franklin Gothic Demi Cond" panose="020B0706030402020204" pitchFamily="34" charset="0"/>
              </a:rPr>
              <a:t>SMART ENVIRONMENT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64352" y="4728968"/>
            <a:ext cx="196329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Smart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Smart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Smart Government </a:t>
            </a:r>
            <a:br>
              <a:rPr lang="en-US" sz="1600" dirty="0">
                <a:solidFill>
                  <a:srgbClr val="C00000"/>
                </a:solidFill>
                <a:latin typeface="Franklin Gothic Demi Cond" panose="020B0706030402020204" pitchFamily="34" charset="0"/>
              </a:rPr>
            </a:br>
            <a:r>
              <a:rPr lang="en-US" sz="16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(Public Services)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Safe &amp; Secure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Smart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others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76811" y="1279775"/>
            <a:ext cx="251504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Smart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Smart Small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Smart &amp; Creative Startup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Smart Tourism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Service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Service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Smart Maritime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Smart Mobility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Smart Payment &amp; Banking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Smart Commerce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others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9091" y="3097176"/>
            <a:ext cx="226292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  <a:latin typeface="Franklin Gothic Demi Cond" panose="020B0706030402020204" pitchFamily="34" charset="0"/>
              </a:rPr>
              <a:t>Smart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  <a:latin typeface="Franklin Gothic Demi Cond" panose="020B0706030402020204" pitchFamily="34" charset="0"/>
              </a:rPr>
              <a:t>Smart Water/Air/Land</a:t>
            </a:r>
            <a:br>
              <a:rPr lang="en-US" sz="1600" dirty="0">
                <a:solidFill>
                  <a:srgbClr val="00B050"/>
                </a:solidFill>
                <a:latin typeface="Franklin Gothic Demi Cond" panose="020B0706030402020204" pitchFamily="34" charset="0"/>
              </a:rPr>
            </a:br>
            <a:r>
              <a:rPr lang="en-US" sz="1600" dirty="0">
                <a:solidFill>
                  <a:srgbClr val="00B050"/>
                </a:solidFill>
                <a:latin typeface="Franklin Gothic Demi Cond" panose="020B0706030402020204" pitchFamily="34" charset="0"/>
              </a:rPr>
              <a:t>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  <a:latin typeface="Franklin Gothic Demi Cond" panose="020B0706030402020204" pitchFamily="34" charset="0"/>
              </a:rPr>
              <a:t>Smart </a:t>
            </a:r>
            <a:br>
              <a:rPr lang="en-US" sz="1600" dirty="0">
                <a:solidFill>
                  <a:srgbClr val="00B050"/>
                </a:solidFill>
                <a:latin typeface="Franklin Gothic Demi Cond" panose="020B0706030402020204" pitchFamily="34" charset="0"/>
              </a:rPr>
            </a:br>
            <a:r>
              <a:rPr lang="en-US" sz="1600" dirty="0">
                <a:solidFill>
                  <a:srgbClr val="00B050"/>
                </a:solidFill>
                <a:latin typeface="Franklin Gothic Demi Cond" panose="020B0706030402020204" pitchFamily="34" charset="0"/>
              </a:rPr>
              <a:t>Waste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  <a:latin typeface="Franklin Gothic Demi Cond" panose="020B0706030402020204" pitchFamily="34" charset="0"/>
              </a:rPr>
              <a:t>Smart </a:t>
            </a:r>
            <a:br>
              <a:rPr lang="en-US" sz="1600" dirty="0">
                <a:solidFill>
                  <a:srgbClr val="00B050"/>
                </a:solidFill>
                <a:latin typeface="Franklin Gothic Demi Cond" panose="020B0706030402020204" pitchFamily="34" charset="0"/>
              </a:rPr>
            </a:br>
            <a:r>
              <a:rPr lang="en-US" sz="1600" dirty="0">
                <a:solidFill>
                  <a:srgbClr val="00B050"/>
                </a:solidFill>
                <a:latin typeface="Franklin Gothic Demi Cond" panose="020B0706030402020204" pitchFamily="34" charset="0"/>
              </a:rPr>
              <a:t>Region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  <a:latin typeface="Franklin Gothic Demi Cond" panose="020B0706030402020204" pitchFamily="34" charset="0"/>
              </a:rPr>
              <a:t>others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49786" y="1843981"/>
            <a:ext cx="274240" cy="2699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89277" y="1844225"/>
            <a:ext cx="274240" cy="2699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728768" y="1844469"/>
            <a:ext cx="274240" cy="2699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049786" y="2341882"/>
            <a:ext cx="274240" cy="2699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389277" y="2342126"/>
            <a:ext cx="274240" cy="2699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728768" y="2342370"/>
            <a:ext cx="274240" cy="26995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089685" y="1794291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ranklin Gothic Demi Cond" panose="020B0706030402020204" pitchFamily="34" charset="0"/>
              </a:rPr>
              <a:t>Enabler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89685" y="2292192"/>
            <a:ext cx="92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ranklin Gothic Demi Cond" panose="020B0706030402020204" pitchFamily="34" charset="0"/>
              </a:rPr>
              <a:t>Services</a:t>
            </a:r>
          </a:p>
        </p:txBody>
      </p:sp>
      <p:sp>
        <p:nvSpPr>
          <p:cNvPr id="50" name="Rounded Rectangular Callout 49"/>
          <p:cNvSpPr/>
          <p:nvPr/>
        </p:nvSpPr>
        <p:spPr>
          <a:xfrm>
            <a:off x="5879976" y="548680"/>
            <a:ext cx="1368152" cy="584448"/>
          </a:xfrm>
          <a:prstGeom prst="wedgeRoundRectCallout">
            <a:avLst>
              <a:gd name="adj1" fmla="val -42695"/>
              <a:gd name="adj2" fmla="val 13172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Calibri Light" pitchFamily="34" charset="0"/>
              </a:rPr>
              <a:t>Service</a:t>
            </a:r>
            <a:br>
              <a:rPr lang="en-US" sz="1600" b="1" dirty="0">
                <a:solidFill>
                  <a:srgbClr val="C00000"/>
                </a:solidFill>
                <a:latin typeface="Calibri Light" pitchFamily="34" charset="0"/>
              </a:rPr>
            </a:br>
            <a:r>
              <a:rPr lang="en-US" sz="1600" b="1" dirty="0">
                <a:solidFill>
                  <a:srgbClr val="C00000"/>
                </a:solidFill>
                <a:latin typeface="Calibri Light" pitchFamily="34" charset="0"/>
              </a:rPr>
              <a:t>Domain</a:t>
            </a:r>
          </a:p>
        </p:txBody>
      </p:sp>
      <p:sp>
        <p:nvSpPr>
          <p:cNvPr id="51" name="Rounded Rectangular Callout 50"/>
          <p:cNvSpPr/>
          <p:nvPr/>
        </p:nvSpPr>
        <p:spPr>
          <a:xfrm>
            <a:off x="9192344" y="701079"/>
            <a:ext cx="1368152" cy="578695"/>
          </a:xfrm>
          <a:prstGeom prst="wedgeRoundRectCallout">
            <a:avLst>
              <a:gd name="adj1" fmla="val -40196"/>
              <a:gd name="adj2" fmla="val 8152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Calibri Light" pitchFamily="34" charset="0"/>
              </a:rPr>
              <a:t>Service</a:t>
            </a:r>
            <a:br>
              <a:rPr lang="en-US" sz="1600" b="1" dirty="0">
                <a:solidFill>
                  <a:srgbClr val="C00000"/>
                </a:solidFill>
                <a:latin typeface="Calibri Light" pitchFamily="34" charset="0"/>
              </a:rPr>
            </a:br>
            <a:r>
              <a:rPr lang="en-US" sz="1600" b="1" dirty="0">
                <a:solidFill>
                  <a:srgbClr val="C00000"/>
                </a:solidFill>
                <a:latin typeface="Calibri Light" pitchFamily="34" charset="0"/>
              </a:rPr>
              <a:t>Cluster</a:t>
            </a:r>
          </a:p>
        </p:txBody>
      </p:sp>
      <p:sp>
        <p:nvSpPr>
          <p:cNvPr id="52" name="Rounded Rectangular Callout 51"/>
          <p:cNvSpPr/>
          <p:nvPr/>
        </p:nvSpPr>
        <p:spPr>
          <a:xfrm>
            <a:off x="9891406" y="2217913"/>
            <a:ext cx="1368152" cy="432048"/>
          </a:xfrm>
          <a:prstGeom prst="wedgeRoundRectCallout">
            <a:avLst>
              <a:gd name="adj1" fmla="val -83920"/>
              <a:gd name="adj2" fmla="val -79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Calibri Light" pitchFamily="34" charset="0"/>
              </a:rPr>
              <a:t>Service Item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129610" y="3665625"/>
            <a:ext cx="1197733" cy="1181345"/>
            <a:chOff x="4084582" y="3588197"/>
            <a:chExt cx="1197733" cy="1181345"/>
          </a:xfrm>
        </p:grpSpPr>
        <p:sp>
          <p:nvSpPr>
            <p:cNvPr id="36" name="Oval 35"/>
            <p:cNvSpPr/>
            <p:nvPr/>
          </p:nvSpPr>
          <p:spPr>
            <a:xfrm>
              <a:off x="4084582" y="3588197"/>
              <a:ext cx="1197733" cy="1181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123805" y="3632800"/>
              <a:ext cx="1108982" cy="110752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23805" y="4009592"/>
              <a:ext cx="115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Franklin Gothic Demi Cond" panose="020B0706030402020204" pitchFamily="34" charset="0"/>
                </a:rPr>
                <a:t>RESOURCES</a:t>
              </a:r>
            </a:p>
          </p:txBody>
        </p:sp>
      </p:grpSp>
      <p:sp>
        <p:nvSpPr>
          <p:cNvPr id="34" name="Right Arrow 33"/>
          <p:cNvSpPr/>
          <p:nvPr/>
        </p:nvSpPr>
        <p:spPr>
          <a:xfrm rot="5400000">
            <a:off x="5596744" y="4753074"/>
            <a:ext cx="256115" cy="26571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18652847">
            <a:off x="6027021" y="3665805"/>
            <a:ext cx="256115" cy="26571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13610711">
            <a:off x="5173575" y="3694506"/>
            <a:ext cx="256115" cy="26571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04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City and E-Government</a:t>
            </a:r>
          </a:p>
        </p:txBody>
      </p:sp>
      <p:sp>
        <p:nvSpPr>
          <p:cNvPr id="8" name="Oval 7"/>
          <p:cNvSpPr/>
          <p:nvPr/>
        </p:nvSpPr>
        <p:spPr>
          <a:xfrm>
            <a:off x="407368" y="1485074"/>
            <a:ext cx="5105400" cy="495299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426668" y="2018474"/>
            <a:ext cx="1066800" cy="1066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Franklin Gothic Demi Cond" panose="020B0706030402020204" pitchFamily="34" charset="0"/>
              </a:rPr>
              <a:t>NON-</a:t>
            </a:r>
            <a:br>
              <a:rPr lang="en-US">
                <a:latin typeface="Franklin Gothic Demi Cond" panose="020B0706030402020204" pitchFamily="34" charset="0"/>
              </a:rPr>
            </a:br>
            <a:r>
              <a:rPr lang="en-US">
                <a:latin typeface="Franklin Gothic Demi Cond" panose="020B0706030402020204" pitchFamily="34" charset="0"/>
              </a:rPr>
              <a:t>GOV</a:t>
            </a:r>
            <a:endParaRPr lang="en-US" dirty="0">
              <a:latin typeface="Franklin Gothic Demi Cond" panose="020B07060304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08408" y="2586708"/>
            <a:ext cx="1066800" cy="1066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Franklin Gothic Demi Cond" panose="020B0706030402020204" pitchFamily="34" charset="0"/>
              </a:rPr>
              <a:t>NON-</a:t>
            </a:r>
            <a:br>
              <a:rPr lang="en-US">
                <a:latin typeface="Franklin Gothic Demi Cond" panose="020B0706030402020204" pitchFamily="34" charset="0"/>
              </a:rPr>
            </a:br>
            <a:r>
              <a:rPr lang="en-US">
                <a:latin typeface="Franklin Gothic Demi Cond" panose="020B0706030402020204" pitchFamily="34" charset="0"/>
              </a:rPr>
              <a:t>GOV</a:t>
            </a:r>
            <a:endParaRPr lang="en-US" dirty="0">
              <a:latin typeface="Franklin Gothic Demi Cond" panose="020B07060304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78868" y="3978990"/>
            <a:ext cx="1066800" cy="1066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Franklin Gothic Demi Cond" panose="020B0706030402020204" pitchFamily="34" charset="0"/>
              </a:rPr>
              <a:t>NON-</a:t>
            </a:r>
            <a:br>
              <a:rPr lang="en-US">
                <a:latin typeface="Franklin Gothic Demi Cond" panose="020B0706030402020204" pitchFamily="34" charset="0"/>
              </a:rPr>
            </a:br>
            <a:r>
              <a:rPr lang="en-US">
                <a:latin typeface="Franklin Gothic Demi Cond" panose="020B0706030402020204" pitchFamily="34" charset="0"/>
              </a:rPr>
              <a:t>GOV</a:t>
            </a:r>
            <a:endParaRPr lang="en-US" dirty="0">
              <a:latin typeface="Franklin Gothic Demi Cond" panose="020B07060304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64868" y="4761674"/>
            <a:ext cx="1066800" cy="1066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Franklin Gothic Demi Cond" panose="020B0706030402020204" pitchFamily="34" charset="0"/>
              </a:rPr>
              <a:t>CITY</a:t>
            </a:r>
            <a:br>
              <a:rPr lang="en-US" sz="2400" dirty="0">
                <a:latin typeface="Franklin Gothic Demi Cond" panose="020B0706030402020204" pitchFamily="34" charset="0"/>
              </a:rPr>
            </a:br>
            <a:r>
              <a:rPr lang="en-US" sz="2400" dirty="0">
                <a:latin typeface="Franklin Gothic Demi Cond" panose="020B0706030402020204" pitchFamily="34" charset="0"/>
              </a:rPr>
              <a:t>GOV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68" y="2738173"/>
            <a:ext cx="462961" cy="5932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176" y="2611921"/>
            <a:ext cx="462961" cy="5932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169" y="2850292"/>
            <a:ext cx="462961" cy="593276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3606151" y="3344767"/>
            <a:ext cx="648722" cy="146430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1"/>
            <a:endCxn id="9" idx="4"/>
          </p:cNvCxnSpPr>
          <p:nvPr/>
        </p:nvCxnSpPr>
        <p:spPr>
          <a:xfrm flipH="1" flipV="1">
            <a:off x="2960068" y="3085274"/>
            <a:ext cx="461029" cy="1832629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1"/>
            <a:endCxn id="10" idx="5"/>
          </p:cNvCxnSpPr>
          <p:nvPr/>
        </p:nvCxnSpPr>
        <p:spPr>
          <a:xfrm flipH="1" flipV="1">
            <a:off x="2018979" y="3497279"/>
            <a:ext cx="1402118" cy="142062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1"/>
            <a:endCxn id="11" idx="6"/>
          </p:cNvCxnSpPr>
          <p:nvPr/>
        </p:nvCxnSpPr>
        <p:spPr>
          <a:xfrm flipH="1" flipV="1">
            <a:off x="2045668" y="4512390"/>
            <a:ext cx="1375429" cy="405513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77350" y="3486103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Gov</a:t>
            </a:r>
            <a:r>
              <a:rPr lang="en-US" sz="1400" dirty="0"/>
              <a:t>-</a:t>
            </a:r>
            <a:br>
              <a:rPr lang="en-US" sz="1400" dirty="0"/>
            </a:br>
            <a:r>
              <a:rPr lang="en-US" sz="1400" dirty="0"/>
              <a:t>Services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75208" y="4078295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Gov</a:t>
            </a:r>
            <a:r>
              <a:rPr lang="en-US" sz="1400" dirty="0"/>
              <a:t>-Services</a:t>
            </a:r>
          </a:p>
        </p:txBody>
      </p:sp>
      <p:sp>
        <p:nvSpPr>
          <p:cNvPr id="22" name="Right Arrow 25"/>
          <p:cNvSpPr/>
          <p:nvPr/>
        </p:nvSpPr>
        <p:spPr>
          <a:xfrm rot="10800000">
            <a:off x="2831956" y="5177508"/>
            <a:ext cx="432912" cy="3048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990122" y="4776825"/>
            <a:ext cx="109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ranklin Gothic Demi Cond" panose="020B0706030402020204" pitchFamily="34" charset="0"/>
              </a:rPr>
              <a:t>REGULATE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3102" y="1678805"/>
            <a:ext cx="1847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Demi Cond" panose="020B0706030402020204" pitchFamily="34" charset="0"/>
              </a:rPr>
              <a:t>SMART CITY</a:t>
            </a:r>
          </a:p>
        </p:txBody>
      </p:sp>
      <p:cxnSp>
        <p:nvCxnSpPr>
          <p:cNvPr id="25" name="Straight Connector 24"/>
          <p:cNvCxnSpPr>
            <a:cxnSpLocks/>
            <a:endCxn id="26" idx="0"/>
          </p:cNvCxnSpPr>
          <p:nvPr/>
        </p:nvCxnSpPr>
        <p:spPr>
          <a:xfrm flipV="1">
            <a:off x="4147924" y="5369083"/>
            <a:ext cx="1410840" cy="219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51230" y="5369083"/>
            <a:ext cx="141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ranklin Gothic Demi Cond" panose="020B0706030402020204" pitchFamily="34" charset="0"/>
              </a:rPr>
              <a:t>E-Government</a:t>
            </a:r>
          </a:p>
        </p:txBody>
      </p:sp>
      <p:sp>
        <p:nvSpPr>
          <p:cNvPr id="27" name="Oval 26"/>
          <p:cNvSpPr/>
          <p:nvPr/>
        </p:nvSpPr>
        <p:spPr>
          <a:xfrm>
            <a:off x="6256262" y="1376238"/>
            <a:ext cx="5105400" cy="49529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275562" y="1909638"/>
            <a:ext cx="1066800" cy="1066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Demi Cond" panose="020B0706030402020204" pitchFamily="34" charset="0"/>
              </a:rPr>
              <a:t>DINAS or</a:t>
            </a:r>
            <a:br>
              <a:rPr lang="en-US" dirty="0">
                <a:latin typeface="Franklin Gothic Demi Cond" panose="020B0706030402020204" pitchFamily="34" charset="0"/>
              </a:rPr>
            </a:br>
            <a:r>
              <a:rPr lang="en-US" dirty="0">
                <a:latin typeface="Franklin Gothic Demi Cond" panose="020B0706030402020204" pitchFamily="34" charset="0"/>
              </a:rPr>
              <a:t>Sector</a:t>
            </a:r>
          </a:p>
        </p:txBody>
      </p:sp>
      <p:sp>
        <p:nvSpPr>
          <p:cNvPr id="29" name="Oval 28"/>
          <p:cNvSpPr/>
          <p:nvPr/>
        </p:nvSpPr>
        <p:spPr>
          <a:xfrm>
            <a:off x="6957302" y="2477872"/>
            <a:ext cx="1066800" cy="1066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Demi Cond" panose="020B0706030402020204" pitchFamily="34" charset="0"/>
              </a:rPr>
              <a:t>DINAS or</a:t>
            </a:r>
            <a:br>
              <a:rPr lang="en-US" dirty="0">
                <a:latin typeface="Franklin Gothic Demi Cond" panose="020B0706030402020204" pitchFamily="34" charset="0"/>
              </a:rPr>
            </a:br>
            <a:r>
              <a:rPr lang="en-US" dirty="0">
                <a:latin typeface="Franklin Gothic Demi Cond" panose="020B0706030402020204" pitchFamily="34" charset="0"/>
              </a:rPr>
              <a:t>Sector</a:t>
            </a:r>
          </a:p>
        </p:txBody>
      </p:sp>
      <p:sp>
        <p:nvSpPr>
          <p:cNvPr id="30" name="Oval 29"/>
          <p:cNvSpPr/>
          <p:nvPr/>
        </p:nvSpPr>
        <p:spPr>
          <a:xfrm>
            <a:off x="6827762" y="3870154"/>
            <a:ext cx="1066800" cy="1066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Demi Cond" panose="020B0706030402020204" pitchFamily="34" charset="0"/>
              </a:rPr>
              <a:t>DINAS or</a:t>
            </a:r>
            <a:br>
              <a:rPr lang="en-US" dirty="0">
                <a:latin typeface="Franklin Gothic Demi Cond" panose="020B0706030402020204" pitchFamily="34" charset="0"/>
              </a:rPr>
            </a:br>
            <a:r>
              <a:rPr lang="en-US" dirty="0">
                <a:latin typeface="Franklin Gothic Demi Cond" panose="020B0706030402020204" pitchFamily="34" charset="0"/>
              </a:rPr>
              <a:t>Sector</a:t>
            </a:r>
          </a:p>
        </p:txBody>
      </p:sp>
      <p:sp>
        <p:nvSpPr>
          <p:cNvPr id="31" name="Oval 30"/>
          <p:cNvSpPr/>
          <p:nvPr/>
        </p:nvSpPr>
        <p:spPr>
          <a:xfrm>
            <a:off x="9113762" y="4652838"/>
            <a:ext cx="1066800" cy="10668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Demi Cond" panose="020B0706030402020204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9593822" y="1442961"/>
            <a:ext cx="1463040" cy="64032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1" idx="1"/>
            <a:endCxn id="28" idx="4"/>
          </p:cNvCxnSpPr>
          <p:nvPr/>
        </p:nvCxnSpPr>
        <p:spPr>
          <a:xfrm flipH="1" flipV="1">
            <a:off x="8808962" y="2976438"/>
            <a:ext cx="461029" cy="1832629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1" idx="1"/>
            <a:endCxn id="29" idx="5"/>
          </p:cNvCxnSpPr>
          <p:nvPr/>
        </p:nvCxnSpPr>
        <p:spPr>
          <a:xfrm flipH="1" flipV="1">
            <a:off x="7867873" y="3388443"/>
            <a:ext cx="1402118" cy="142062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1"/>
            <a:endCxn id="30" idx="6"/>
          </p:cNvCxnSpPr>
          <p:nvPr/>
        </p:nvCxnSpPr>
        <p:spPr>
          <a:xfrm flipH="1" flipV="1">
            <a:off x="7894562" y="4403554"/>
            <a:ext cx="1375429" cy="405513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623716" y="1105215"/>
            <a:ext cx="1221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Face to face </a:t>
            </a:r>
            <a:br>
              <a:rPr lang="en-US" sz="1600" dirty="0"/>
            </a:br>
            <a:r>
              <a:rPr lang="en-US" sz="1600" dirty="0"/>
              <a:t>Services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214632" y="4119126"/>
            <a:ext cx="1338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IT-Services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904" y="1753512"/>
            <a:ext cx="741774" cy="74177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445" y="1175336"/>
            <a:ext cx="576677" cy="73430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353" y="2426917"/>
            <a:ext cx="576677" cy="734302"/>
          </a:xfrm>
          <a:prstGeom prst="rect">
            <a:avLst/>
          </a:prstGeom>
        </p:spPr>
      </p:pic>
      <p:cxnSp>
        <p:nvCxnSpPr>
          <p:cNvPr id="41" name="Straight Arrow Connector 40"/>
          <p:cNvCxnSpPr>
            <a:cxnSpLocks/>
            <a:stCxn id="28" idx="5"/>
          </p:cNvCxnSpPr>
          <p:nvPr/>
        </p:nvCxnSpPr>
        <p:spPr>
          <a:xfrm flipV="1">
            <a:off x="9186133" y="2812381"/>
            <a:ext cx="2096655" cy="782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790103" y="2842597"/>
            <a:ext cx="970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Online</a:t>
            </a:r>
            <a:br>
              <a:rPr lang="en-US" sz="1600" dirty="0"/>
            </a:br>
            <a:r>
              <a:rPr lang="en-US" sz="1600" dirty="0"/>
              <a:t>Services</a:t>
            </a:r>
          </a:p>
        </p:txBody>
      </p:sp>
      <p:cxnSp>
        <p:nvCxnSpPr>
          <p:cNvPr id="43" name="Straight Connector 42"/>
          <p:cNvCxnSpPr>
            <a:stCxn id="29" idx="7"/>
            <a:endCxn id="28" idx="2"/>
          </p:cNvCxnSpPr>
          <p:nvPr/>
        </p:nvCxnSpPr>
        <p:spPr>
          <a:xfrm flipV="1">
            <a:off x="7867873" y="2443038"/>
            <a:ext cx="407689" cy="19106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0" idx="0"/>
            <a:endCxn id="29" idx="4"/>
          </p:cNvCxnSpPr>
          <p:nvPr/>
        </p:nvCxnSpPr>
        <p:spPr>
          <a:xfrm flipV="1">
            <a:off x="7361162" y="3544672"/>
            <a:ext cx="129540" cy="32548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13250" y="4828297"/>
            <a:ext cx="13605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Franklin Gothic Demi Cond" panose="020B0706030402020204" pitchFamily="34" charset="0"/>
              </a:rPr>
              <a:t>City</a:t>
            </a:r>
            <a:br>
              <a:rPr lang="en-US" sz="2000" dirty="0">
                <a:latin typeface="Franklin Gothic Demi Cond" panose="020B0706030402020204" pitchFamily="34" charset="0"/>
              </a:rPr>
            </a:br>
            <a:r>
              <a:rPr lang="en-US" sz="2000" dirty="0">
                <a:latin typeface="Franklin Gothic Demi Cond" panose="020B0706030402020204" pitchFamily="34" charset="0"/>
              </a:rPr>
              <a:t>Government</a:t>
            </a:r>
            <a:br>
              <a:rPr lang="en-US" sz="2000" dirty="0">
                <a:latin typeface="Franklin Gothic Demi Cond" panose="020B0706030402020204" pitchFamily="34" charset="0"/>
              </a:rPr>
            </a:br>
            <a:r>
              <a:rPr lang="en-US" sz="2000" dirty="0">
                <a:latin typeface="Franklin Gothic Demi Cond" panose="020B0706030402020204" pitchFamily="34" charset="0"/>
              </a:rPr>
              <a:t>Institution</a:t>
            </a:r>
          </a:p>
        </p:txBody>
      </p:sp>
      <p:cxnSp>
        <p:nvCxnSpPr>
          <p:cNvPr id="47" name="Straight Connector 46"/>
          <p:cNvCxnSpPr>
            <a:stCxn id="12" idx="0"/>
            <a:endCxn id="27" idx="1"/>
          </p:cNvCxnSpPr>
          <p:nvPr/>
        </p:nvCxnSpPr>
        <p:spPr>
          <a:xfrm flipV="1">
            <a:off x="3798268" y="2101588"/>
            <a:ext cx="3205663" cy="2660086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  <a:stCxn id="12" idx="4"/>
            <a:endCxn id="27" idx="4"/>
          </p:cNvCxnSpPr>
          <p:nvPr/>
        </p:nvCxnSpPr>
        <p:spPr>
          <a:xfrm>
            <a:off x="3798268" y="5828474"/>
            <a:ext cx="5010694" cy="50076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  <a:stCxn id="9" idx="6"/>
          </p:cNvCxnSpPr>
          <p:nvPr/>
        </p:nvCxnSpPr>
        <p:spPr>
          <a:xfrm>
            <a:off x="3493468" y="2551874"/>
            <a:ext cx="665878" cy="115172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 flipV="1">
            <a:off x="2133632" y="3227300"/>
            <a:ext cx="1664636" cy="103557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7"/>
            <a:endCxn id="9" idx="2"/>
          </p:cNvCxnSpPr>
          <p:nvPr/>
        </p:nvCxnSpPr>
        <p:spPr>
          <a:xfrm flipV="1">
            <a:off x="2018979" y="2551874"/>
            <a:ext cx="407689" cy="191063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cxnSpLocks/>
            <a:stCxn id="11" idx="1"/>
            <a:endCxn id="10" idx="3"/>
          </p:cNvCxnSpPr>
          <p:nvPr/>
        </p:nvCxnSpPr>
        <p:spPr>
          <a:xfrm flipV="1">
            <a:off x="1135097" y="3497279"/>
            <a:ext cx="129540" cy="63794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8941F430-8C26-4C6F-BFFB-04056C90921C}"/>
              </a:ext>
            </a:extLst>
          </p:cNvPr>
          <p:cNvSpPr txBox="1"/>
          <p:nvPr/>
        </p:nvSpPr>
        <p:spPr>
          <a:xfrm>
            <a:off x="6515528" y="1354033"/>
            <a:ext cx="2382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Demi Cond" panose="020B0706030402020204" pitchFamily="34" charset="0"/>
              </a:rPr>
              <a:t>E-GOVERNMENT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B693F8-7E00-446D-A17E-F71726D624BB}"/>
              </a:ext>
            </a:extLst>
          </p:cNvPr>
          <p:cNvSpPr txBox="1"/>
          <p:nvPr/>
        </p:nvSpPr>
        <p:spPr>
          <a:xfrm>
            <a:off x="9165058" y="491790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DISKOM</a:t>
            </a:r>
            <a:br>
              <a:rPr lang="en-US" sz="1600" b="1" dirty="0"/>
            </a:br>
            <a:r>
              <a:rPr lang="en-US" sz="1600" b="1" dirty="0"/>
              <a:t>INFO</a:t>
            </a:r>
          </a:p>
        </p:txBody>
      </p:sp>
    </p:spTree>
    <p:extLst>
      <p:ext uri="{BB962C8B-B14F-4D97-AF65-F5344CB8AC3E}">
        <p14:creationId xmlns:p14="http://schemas.microsoft.com/office/powerpoint/2010/main" val="188646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"/>
            <a:ext cx="12192000" cy="56435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643565"/>
            <a:ext cx="12192000" cy="477031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en-US" sz="2500" b="1" dirty="0"/>
              <a:t>City</a:t>
            </a:r>
            <a:r>
              <a:rPr lang="en-US" sz="2500" dirty="0"/>
              <a:t>: a system of physical structure, living entities, interaction and information.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C4FD-FB1A-FD4D-AF68-4A8758FB8959}" type="datetime1">
              <a:rPr lang="en-ID" smtClean="0"/>
              <a:t>12/11/2020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Smart City Model Development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DAA-D8B0-496E-B727-9F2425A807B3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217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302" y="1612900"/>
            <a:ext cx="8648700" cy="3632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1200" y="6102686"/>
            <a:ext cx="10769600" cy="276977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www.un.or.id</a:t>
            </a:r>
            <a:r>
              <a:rPr lang="en-US" sz="1200" dirty="0"/>
              <a:t>/counter/</a:t>
            </a:r>
            <a:r>
              <a:rPr lang="en-US" sz="1200" dirty="0" err="1"/>
              <a:t>download.php?file</a:t>
            </a:r>
            <a:r>
              <a:rPr lang="en-US" sz="1200" dirty="0"/>
              <a:t>=policy_brief_on_the_2010_2035_indonesian_population_projection.pdf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6214" y="804040"/>
            <a:ext cx="10515600" cy="838033"/>
          </a:xfrm>
        </p:spPr>
        <p:txBody>
          <a:bodyPr>
            <a:normAutofit/>
          </a:bodyPr>
          <a:lstStyle/>
          <a:p>
            <a:r>
              <a:rPr lang="en-US" dirty="0" err="1"/>
              <a:t>Urbanizatiom</a:t>
            </a:r>
            <a:r>
              <a:rPr lang="en-US" dirty="0"/>
              <a:t> : Urban vs. Rural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2AD0FC-6399-40A3-9762-25BC524394ED}" type="datetimeFigureOut">
              <a:rPr lang="id-ID" smtClean="0"/>
              <a:pPr/>
              <a:t>12/11/2020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3510D9-620C-45E0-8607-CA797D153932}" type="slidenum">
              <a:rPr lang="id-ID" smtClean="0"/>
              <a:pPr/>
              <a:t>2</a:t>
            </a:fld>
            <a:endParaRPr lang="id-ID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1C6D49-7A13-054C-B216-5AEF6602C4C4}"/>
              </a:ext>
            </a:extLst>
          </p:cNvPr>
          <p:cNvGrpSpPr/>
          <p:nvPr/>
        </p:nvGrpSpPr>
        <p:grpSpPr>
          <a:xfrm>
            <a:off x="367967" y="141271"/>
            <a:ext cx="2601535" cy="512428"/>
            <a:chOff x="377305" y="393412"/>
            <a:chExt cx="3162031" cy="96650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273441-83EE-0749-AA0B-5F387ABA4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305" y="393412"/>
              <a:ext cx="1989863" cy="9665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A93158-795D-764D-B64A-F8B9762191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9233"/>
            <a:stretch/>
          </p:blipFill>
          <p:spPr>
            <a:xfrm>
              <a:off x="2452744" y="393412"/>
              <a:ext cx="1086592" cy="966505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26A81EA-3C91-654B-B0DB-F868A4619998}"/>
                </a:ext>
              </a:extLst>
            </p:cNvPr>
            <p:cNvCxnSpPr/>
            <p:nvPr/>
          </p:nvCxnSpPr>
          <p:spPr>
            <a:xfrm flipH="1">
              <a:off x="2205318" y="516367"/>
              <a:ext cx="247426" cy="8435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7939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69B9-03DB-6141-BEB5-19A6A7D6EFB9}" type="datetime1">
              <a:rPr lang="en-ID" smtClean="0"/>
              <a:t>12/11/2020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Smart City Model Development</a:t>
            </a:r>
            <a:endParaRPr lang="id-ID" dirty="0"/>
          </a:p>
        </p:txBody>
      </p:sp>
      <p:pic>
        <p:nvPicPr>
          <p:cNvPr id="7" name="Picture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2073" y="1314402"/>
            <a:ext cx="12337583" cy="476595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3098" y="684996"/>
            <a:ext cx="9968871" cy="545885"/>
          </a:xfrm>
          <a:prstGeom prst="rect">
            <a:avLst/>
          </a:prstGeom>
          <a:noFill/>
        </p:spPr>
        <p:txBody>
          <a:bodyPr wrap="square" lIns="83406" tIns="41703" rIns="83406" bIns="41703" rtlCol="0">
            <a:spAutoFit/>
          </a:bodyPr>
          <a:lstStyle/>
          <a:p>
            <a:pPr algn="ctr"/>
            <a:r>
              <a:rPr lang="en-US" sz="3000" b="1" dirty="0"/>
              <a:t>City Challenges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DAA-D8B0-496E-B727-9F2425A807B3}" type="slidenum">
              <a:rPr lang="id-ID" smtClean="0"/>
              <a:t>3</a:t>
            </a:fld>
            <a:endParaRPr lang="id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1C6D49-7A13-054C-B216-5AEF6602C4C4}"/>
              </a:ext>
            </a:extLst>
          </p:cNvPr>
          <p:cNvGrpSpPr/>
          <p:nvPr/>
        </p:nvGrpSpPr>
        <p:grpSpPr>
          <a:xfrm>
            <a:off x="367967" y="141271"/>
            <a:ext cx="2601535" cy="512428"/>
            <a:chOff x="377305" y="393412"/>
            <a:chExt cx="3162031" cy="96650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273441-83EE-0749-AA0B-5F387ABA4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305" y="393412"/>
              <a:ext cx="1989863" cy="96650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8A93158-795D-764D-B64A-F8B9762191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9233"/>
            <a:stretch/>
          </p:blipFill>
          <p:spPr>
            <a:xfrm>
              <a:off x="2452744" y="393412"/>
              <a:ext cx="1086592" cy="966505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26A81EA-3C91-654B-B0DB-F868A4619998}"/>
                </a:ext>
              </a:extLst>
            </p:cNvPr>
            <p:cNvCxnSpPr/>
            <p:nvPr/>
          </p:nvCxnSpPr>
          <p:spPr>
            <a:xfrm flipH="1">
              <a:off x="2205318" y="516367"/>
              <a:ext cx="247426" cy="8435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94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llecte d&amp;#39;éléments de transport | Télécharger des ...">
            <a:extLst>
              <a:ext uri="{FF2B5EF4-FFF2-40B4-BE49-F238E27FC236}">
                <a16:creationId xmlns:a16="http://schemas.microsoft.com/office/drawing/2014/main" id="{724F0821-E9C2-45AC-8C81-686AB0E5A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F6EF37A-C237-40C1-96FD-85F923A66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749421"/>
            <a:ext cx="5860609" cy="21085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C5334D-FE00-432A-A7E8-EA13C40F0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55" y="236613"/>
            <a:ext cx="2061727" cy="65238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10BB07F-8687-4519-82FE-823619DE84F4}"/>
              </a:ext>
            </a:extLst>
          </p:cNvPr>
          <p:cNvSpPr/>
          <p:nvPr/>
        </p:nvSpPr>
        <p:spPr>
          <a:xfrm rot="5400000">
            <a:off x="8468345" y="3142343"/>
            <a:ext cx="6858000" cy="573314"/>
          </a:xfrm>
          <a:prstGeom prst="rect">
            <a:avLst/>
          </a:prstGeom>
          <a:solidFill>
            <a:srgbClr val="C72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F24231-09CF-4AF9-8FBD-B0DC0BF19F7D}"/>
              </a:ext>
            </a:extLst>
          </p:cNvPr>
          <p:cNvSpPr/>
          <p:nvPr/>
        </p:nvSpPr>
        <p:spPr>
          <a:xfrm>
            <a:off x="368300" y="1879600"/>
            <a:ext cx="21463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6094B2-D6BF-42E8-9726-EDC2C6C92667}"/>
              </a:ext>
            </a:extLst>
          </p:cNvPr>
          <p:cNvSpPr/>
          <p:nvPr/>
        </p:nvSpPr>
        <p:spPr>
          <a:xfrm>
            <a:off x="3746500" y="4622800"/>
            <a:ext cx="25273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813D03-7382-4E8A-89C5-7D126571D121}"/>
              </a:ext>
            </a:extLst>
          </p:cNvPr>
          <p:cNvSpPr txBox="1">
            <a:spLocks/>
          </p:cNvSpPr>
          <p:nvPr/>
        </p:nvSpPr>
        <p:spPr>
          <a:xfrm>
            <a:off x="7010400" y="365125"/>
            <a:ext cx="43434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>
                <a:solidFill>
                  <a:srgbClr val="002060"/>
                </a:solidFill>
              </a:rPr>
              <a:t>Urban Mobility Challenge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4DF77A-C3A4-4B01-BAF8-A0BEEB671CE1}"/>
              </a:ext>
            </a:extLst>
          </p:cNvPr>
          <p:cNvSpPr txBox="1">
            <a:spLocks/>
          </p:cNvSpPr>
          <p:nvPr/>
        </p:nvSpPr>
        <p:spPr>
          <a:xfrm>
            <a:off x="7010400" y="1825625"/>
            <a:ext cx="43434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Traffic Congestion</a:t>
            </a:r>
          </a:p>
          <a:p>
            <a:r>
              <a:rPr lang="en-AU" sz="2400" dirty="0"/>
              <a:t>Public Transport Crowding</a:t>
            </a:r>
          </a:p>
          <a:p>
            <a:r>
              <a:rPr lang="en-AU" sz="2400" dirty="0"/>
              <a:t>Public Transport Coverage</a:t>
            </a:r>
          </a:p>
          <a:p>
            <a:r>
              <a:rPr lang="en-AU" sz="2400" dirty="0"/>
              <a:t>Environmental impact and energy consumption</a:t>
            </a:r>
          </a:p>
          <a:p>
            <a:r>
              <a:rPr lang="en-AU" sz="2400" dirty="0"/>
              <a:t>Difficulties of pedestrian</a:t>
            </a:r>
          </a:p>
          <a:p>
            <a:r>
              <a:rPr lang="en-AU" sz="2400" dirty="0"/>
              <a:t>Lack of accessibility &amp; affordability</a:t>
            </a:r>
          </a:p>
          <a:p>
            <a:r>
              <a:rPr lang="en-AU" sz="2400" dirty="0"/>
              <a:t>Accident and safety</a:t>
            </a:r>
          </a:p>
          <a:p>
            <a:r>
              <a:rPr lang="en-AU" sz="2400" dirty="0"/>
              <a:t>etc</a:t>
            </a:r>
          </a:p>
        </p:txBody>
      </p:sp>
    </p:spTree>
    <p:extLst>
      <p:ext uri="{BB962C8B-B14F-4D97-AF65-F5344CB8AC3E}">
        <p14:creationId xmlns:p14="http://schemas.microsoft.com/office/powerpoint/2010/main" val="2030544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84890" y="504282"/>
            <a:ext cx="10515600" cy="821281"/>
          </a:xfrm>
        </p:spPr>
        <p:txBody>
          <a:bodyPr/>
          <a:lstStyle/>
          <a:p>
            <a:r>
              <a:rPr lang="en-US" dirty="0"/>
              <a:t>Problem VS Solution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2AD0FC-6399-40A3-9762-25BC524394ED}" type="datetimeFigureOut">
              <a:rPr lang="id-ID" smtClean="0"/>
              <a:pPr/>
              <a:t>12/11/2020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3510D9-620C-45E0-8607-CA797D153932}" type="slidenum">
              <a:rPr lang="id-ID" smtClean="0"/>
              <a:pPr/>
              <a:t>5</a:t>
            </a:fld>
            <a:endParaRPr lang="id-ID"/>
          </a:p>
        </p:txBody>
      </p:sp>
      <p:graphicFrame>
        <p:nvGraphicFramePr>
          <p:cNvPr id="5" name="Content Placeholder 6"/>
          <p:cNvGraphicFramePr>
            <a:graphicFrameLocks noChangeAspect="1"/>
          </p:cNvGraphicFramePr>
          <p:nvPr/>
        </p:nvGraphicFramePr>
        <p:xfrm>
          <a:off x="0" y="1243765"/>
          <a:ext cx="7914195" cy="3173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5270500" imgH="2755900" progId="Word.Document.12">
                  <p:embed/>
                </p:oleObj>
              </mc:Choice>
              <mc:Fallback>
                <p:oleObj name="Document" r:id="rId3" imgW="5270500" imgH="2755900" progId="Word.Document.12">
                  <p:embed/>
                  <p:pic>
                    <p:nvPicPr>
                      <p:cNvPr id="5" name="Content Placeholder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243765"/>
                        <a:ext cx="7914195" cy="3173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61027577"/>
              </p:ext>
            </p:extLst>
          </p:nvPr>
        </p:nvGraphicFramePr>
        <p:xfrm>
          <a:off x="373522" y="4510521"/>
          <a:ext cx="6107089" cy="1984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Rectangle 8"/>
          <p:cNvSpPr/>
          <p:nvPr/>
        </p:nvSpPr>
        <p:spPr>
          <a:xfrm>
            <a:off x="6788767" y="859147"/>
            <a:ext cx="4818437" cy="52015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79430" y="1279382"/>
            <a:ext cx="48464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Smart Solution</a:t>
            </a:r>
          </a:p>
          <a:p>
            <a:endParaRPr lang="en-US" sz="2000" dirty="0"/>
          </a:p>
          <a:p>
            <a:r>
              <a:rPr lang="en-US" sz="2000" dirty="0"/>
              <a:t>Technology, Business and Social Disruption :</a:t>
            </a:r>
          </a:p>
          <a:p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/>
              <a:t>Internet of Things</a:t>
            </a:r>
          </a:p>
          <a:p>
            <a:pPr marL="457200" indent="-457200">
              <a:buAutoNum type="arabicPeriod"/>
            </a:pPr>
            <a:r>
              <a:rPr lang="en-US" sz="2000" dirty="0"/>
              <a:t>Big Data</a:t>
            </a:r>
          </a:p>
          <a:p>
            <a:pPr marL="457200" indent="-457200">
              <a:buAutoNum type="arabicPeriod"/>
            </a:pPr>
            <a:r>
              <a:rPr lang="en-US" sz="2000" dirty="0"/>
              <a:t>Cloud Computing</a:t>
            </a:r>
          </a:p>
          <a:p>
            <a:pPr marL="457200" indent="-457200">
              <a:buAutoNum type="arabicPeriod"/>
            </a:pPr>
            <a:r>
              <a:rPr lang="en-US" sz="2000" dirty="0"/>
              <a:t>Co-creation</a:t>
            </a:r>
          </a:p>
          <a:p>
            <a:pPr marL="457200" indent="-457200">
              <a:buAutoNum type="arabicPeriod"/>
            </a:pPr>
            <a:r>
              <a:rPr lang="en-US" sz="2400" i="1" dirty="0">
                <a:solidFill>
                  <a:srgbClr val="FF0000"/>
                </a:solidFill>
              </a:rPr>
              <a:t>Artificial Intelligence</a:t>
            </a:r>
          </a:p>
          <a:p>
            <a:pPr marL="457200" indent="-457200">
              <a:buAutoNum type="arabicPeriod"/>
            </a:pPr>
            <a:r>
              <a:rPr lang="en-US" sz="2000" dirty="0"/>
              <a:t>Social Robotics</a:t>
            </a:r>
          </a:p>
          <a:p>
            <a:pPr marL="457200" indent="-457200">
              <a:buAutoNum type="arabicPeriod"/>
            </a:pPr>
            <a:r>
              <a:rPr lang="en-US" sz="2000" dirty="0"/>
              <a:t>Cyber Security</a:t>
            </a:r>
          </a:p>
          <a:p>
            <a:pPr marL="457200" indent="-457200">
              <a:buAutoNum type="arabicPeriod"/>
            </a:pPr>
            <a:r>
              <a:rPr lang="en-US" sz="2000" dirty="0"/>
              <a:t>Driverless Car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endParaRPr lang="en-US" sz="2000" dirty="0"/>
          </a:p>
          <a:p>
            <a:endParaRPr lang="en-US" sz="2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1C6D49-7A13-054C-B216-5AEF6602C4C4}"/>
              </a:ext>
            </a:extLst>
          </p:cNvPr>
          <p:cNvGrpSpPr/>
          <p:nvPr/>
        </p:nvGrpSpPr>
        <p:grpSpPr>
          <a:xfrm>
            <a:off x="97163" y="113256"/>
            <a:ext cx="2601535" cy="512428"/>
            <a:chOff x="377305" y="393412"/>
            <a:chExt cx="3162031" cy="96650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273441-83EE-0749-AA0B-5F387ABA4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77305" y="393412"/>
              <a:ext cx="1989863" cy="96650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8A93158-795D-764D-B64A-F8B9762191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49233"/>
            <a:stretch/>
          </p:blipFill>
          <p:spPr>
            <a:xfrm>
              <a:off x="2452744" y="393412"/>
              <a:ext cx="1086592" cy="966505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26A81EA-3C91-654B-B0DB-F868A4619998}"/>
                </a:ext>
              </a:extLst>
            </p:cNvPr>
            <p:cNvCxnSpPr/>
            <p:nvPr/>
          </p:nvCxnSpPr>
          <p:spPr>
            <a:xfrm flipH="1">
              <a:off x="2205318" y="516367"/>
              <a:ext cx="247426" cy="8435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2091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916805-80B4-46E6-ABCC-E13895FC7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55" y="236613"/>
            <a:ext cx="2061727" cy="65238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0C35B52-107A-4E5A-8CD8-36BE6E66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1"/>
            <a:ext cx="10515600" cy="801687"/>
          </a:xfrm>
        </p:spPr>
        <p:txBody>
          <a:bodyPr/>
          <a:lstStyle/>
          <a:p>
            <a:r>
              <a:rPr lang="id-ID" dirty="0" err="1"/>
              <a:t>How</a:t>
            </a:r>
            <a:r>
              <a:rPr lang="id-ID" dirty="0"/>
              <a:t> </a:t>
            </a:r>
            <a:r>
              <a:rPr lang="id-ID" dirty="0" err="1"/>
              <a:t>it</a:t>
            </a:r>
            <a:r>
              <a:rPr lang="id-ID" dirty="0"/>
              <a:t> </a:t>
            </a:r>
            <a:r>
              <a:rPr lang="id-ID" dirty="0" err="1"/>
              <a:t>works</a:t>
            </a:r>
            <a:endParaRPr lang="id-ID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81304B1-DF3C-EA43-BA91-7E2902FC7DB7}"/>
              </a:ext>
            </a:extLst>
          </p:cNvPr>
          <p:cNvSpPr/>
          <p:nvPr/>
        </p:nvSpPr>
        <p:spPr>
          <a:xfrm>
            <a:off x="663425" y="1999175"/>
            <a:ext cx="3240157" cy="8150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Sensing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AE3896D-BB02-5B48-A6F9-98927AFB6827}"/>
              </a:ext>
            </a:extLst>
          </p:cNvPr>
          <p:cNvSpPr/>
          <p:nvPr/>
        </p:nvSpPr>
        <p:spPr>
          <a:xfrm>
            <a:off x="4644886" y="1999173"/>
            <a:ext cx="3240157" cy="8150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Understanding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8B9035C-8DD9-E047-882C-7F2EE8CEFF1B}"/>
              </a:ext>
            </a:extLst>
          </p:cNvPr>
          <p:cNvSpPr/>
          <p:nvPr/>
        </p:nvSpPr>
        <p:spPr>
          <a:xfrm>
            <a:off x="8511208" y="1999174"/>
            <a:ext cx="3240157" cy="8150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Acting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6E69800-2C41-C247-936F-F2055CF4B65C}"/>
              </a:ext>
            </a:extLst>
          </p:cNvPr>
          <p:cNvSpPr/>
          <p:nvPr/>
        </p:nvSpPr>
        <p:spPr>
          <a:xfrm>
            <a:off x="2558487" y="3969011"/>
            <a:ext cx="1500809" cy="15008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ECDFB2-2413-6542-9B3E-4B8B666D8042}"/>
              </a:ext>
            </a:extLst>
          </p:cNvPr>
          <p:cNvSpPr/>
          <p:nvPr/>
        </p:nvSpPr>
        <p:spPr>
          <a:xfrm>
            <a:off x="2720827" y="4121411"/>
            <a:ext cx="1172816" cy="12092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ISSP </a:t>
            </a:r>
            <a:r>
              <a:rPr lang="en-US" sz="1200" b="1" dirty="0" err="1">
                <a:solidFill>
                  <a:sysClr val="windowText" lastClr="000000"/>
                </a:solidFill>
              </a:rPr>
              <a:t>DataHub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C467801-8D8B-8642-BB38-DA01B64CD8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55" y="3016374"/>
            <a:ext cx="1830769" cy="1703041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85A535-E1B1-804A-9D7A-78336C42BB2F}"/>
              </a:ext>
            </a:extLst>
          </p:cNvPr>
          <p:cNvCxnSpPr>
            <a:stCxn id="17" idx="3"/>
            <a:endCxn id="14" idx="1"/>
          </p:cNvCxnSpPr>
          <p:nvPr/>
        </p:nvCxnSpPr>
        <p:spPr>
          <a:xfrm>
            <a:off x="2125424" y="3867895"/>
            <a:ext cx="652851" cy="320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946B6E1-929F-DA47-975F-D2FB5D990853}"/>
              </a:ext>
            </a:extLst>
          </p:cNvPr>
          <p:cNvSpPr txBox="1"/>
          <p:nvPr/>
        </p:nvSpPr>
        <p:spPr>
          <a:xfrm>
            <a:off x="2125424" y="2961320"/>
            <a:ext cx="1249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IoT Sensors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84661B21-6594-B845-BEC1-36402CC25A1B}"/>
              </a:ext>
            </a:extLst>
          </p:cNvPr>
          <p:cNvSpPr/>
          <p:nvPr/>
        </p:nvSpPr>
        <p:spPr>
          <a:xfrm>
            <a:off x="294655" y="5102072"/>
            <a:ext cx="1988848" cy="104031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0DE6CEF-10C3-7746-9C86-16B7C16010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6" y="5101170"/>
            <a:ext cx="531518" cy="5315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243AA99-C140-854A-BC19-4475CAE701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70" y="5101170"/>
            <a:ext cx="531518" cy="5315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D1805EC-322B-9E47-9D25-4B5A112697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1" y="5774379"/>
            <a:ext cx="480127" cy="4801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661B1E5-2325-4743-B25E-04FCE1918A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93" y="5751249"/>
            <a:ext cx="620472" cy="60349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CFA2FE5-A25E-644E-A342-B2E3497B63B5}"/>
              </a:ext>
            </a:extLst>
          </p:cNvPr>
          <p:cNvSpPr txBox="1"/>
          <p:nvPr/>
        </p:nvSpPr>
        <p:spPr>
          <a:xfrm>
            <a:off x="364546" y="6311768"/>
            <a:ext cx="269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Media and Websites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BDD935D-177C-5540-A5CB-81ABF7CFD39F}"/>
              </a:ext>
            </a:extLst>
          </p:cNvPr>
          <p:cNvCxnSpPr>
            <a:stCxn id="21" idx="3"/>
            <a:endCxn id="14" idx="3"/>
          </p:cNvCxnSpPr>
          <p:nvPr/>
        </p:nvCxnSpPr>
        <p:spPr>
          <a:xfrm flipV="1">
            <a:off x="2283503" y="5250032"/>
            <a:ext cx="494772" cy="372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F9E782B3-74DC-7241-9893-AC23E45450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332" y="3133918"/>
            <a:ext cx="4079461" cy="271561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25D4626-7D8E-5D45-A4CD-70DD711CFE80}"/>
              </a:ext>
            </a:extLst>
          </p:cNvPr>
          <p:cNvSpPr txBox="1"/>
          <p:nvPr/>
        </p:nvSpPr>
        <p:spPr>
          <a:xfrm>
            <a:off x="4077157" y="2949252"/>
            <a:ext cx="151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Analytics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827ACA3-C255-F94D-A004-D97FE53A0D66}"/>
              </a:ext>
            </a:extLst>
          </p:cNvPr>
          <p:cNvCxnSpPr/>
          <p:nvPr/>
        </p:nvCxnSpPr>
        <p:spPr>
          <a:xfrm flipH="1" flipV="1">
            <a:off x="6182139" y="3145986"/>
            <a:ext cx="427383" cy="27282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D23B7AF-C00B-7E41-A8E2-60798ADD1A3E}"/>
              </a:ext>
            </a:extLst>
          </p:cNvPr>
          <p:cNvCxnSpPr>
            <a:cxnSpLocks/>
          </p:cNvCxnSpPr>
          <p:nvPr/>
        </p:nvCxnSpPr>
        <p:spPr>
          <a:xfrm flipH="1">
            <a:off x="5561922" y="3153796"/>
            <a:ext cx="625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B1FA9A6-9828-064E-850F-D025A5D65C0B}"/>
              </a:ext>
            </a:extLst>
          </p:cNvPr>
          <p:cNvSpPr txBox="1"/>
          <p:nvPr/>
        </p:nvSpPr>
        <p:spPr>
          <a:xfrm>
            <a:off x="4009601" y="5807317"/>
            <a:ext cx="185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Visualization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9CA6B63-F9A1-D142-AF52-31C39A3C4300}"/>
              </a:ext>
            </a:extLst>
          </p:cNvPr>
          <p:cNvCxnSpPr>
            <a:cxnSpLocks/>
          </p:cNvCxnSpPr>
          <p:nvPr/>
        </p:nvCxnSpPr>
        <p:spPr>
          <a:xfrm flipV="1">
            <a:off x="6182139" y="5546035"/>
            <a:ext cx="68457" cy="46828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BA09E77-6F10-5849-A39C-E4ACCFEFC662}"/>
              </a:ext>
            </a:extLst>
          </p:cNvPr>
          <p:cNvCxnSpPr>
            <a:cxnSpLocks/>
          </p:cNvCxnSpPr>
          <p:nvPr/>
        </p:nvCxnSpPr>
        <p:spPr>
          <a:xfrm flipH="1">
            <a:off x="5787209" y="6014442"/>
            <a:ext cx="3949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4BDCADF4-3FD1-3448-9298-C6EA53E4A858}"/>
              </a:ext>
            </a:extLst>
          </p:cNvPr>
          <p:cNvSpPr txBox="1"/>
          <p:nvPr/>
        </p:nvSpPr>
        <p:spPr>
          <a:xfrm>
            <a:off x="7257987" y="5668817"/>
            <a:ext cx="1268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Artificial </a:t>
            </a:r>
          </a:p>
          <a:p>
            <a:r>
              <a:rPr lang="en-US" dirty="0"/>
              <a:t>Intelligence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4C21CB3-5930-F24D-BE74-2443187C0F1E}"/>
              </a:ext>
            </a:extLst>
          </p:cNvPr>
          <p:cNvCxnSpPr>
            <a:cxnSpLocks/>
          </p:cNvCxnSpPr>
          <p:nvPr/>
        </p:nvCxnSpPr>
        <p:spPr>
          <a:xfrm flipH="1" flipV="1">
            <a:off x="6783775" y="5622227"/>
            <a:ext cx="156990" cy="36975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0941A9B-FEB8-7441-903F-44578253B6A1}"/>
              </a:ext>
            </a:extLst>
          </p:cNvPr>
          <p:cNvCxnSpPr>
            <a:cxnSpLocks/>
          </p:cNvCxnSpPr>
          <p:nvPr/>
        </p:nvCxnSpPr>
        <p:spPr>
          <a:xfrm>
            <a:off x="6940765" y="5994446"/>
            <a:ext cx="3512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35E459CC-4724-B547-82D0-B793DF7E841E}"/>
              </a:ext>
            </a:extLst>
          </p:cNvPr>
          <p:cNvSpPr/>
          <p:nvPr/>
        </p:nvSpPr>
        <p:spPr>
          <a:xfrm>
            <a:off x="8843377" y="5192092"/>
            <a:ext cx="2518502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accent3"/>
                </a:solidFill>
              </a:rPr>
              <a:t>Decision Support System</a:t>
            </a:r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C433817-306B-6F47-8A41-1BD1846B7C79}"/>
              </a:ext>
            </a:extLst>
          </p:cNvPr>
          <p:cNvSpPr/>
          <p:nvPr/>
        </p:nvSpPr>
        <p:spPr>
          <a:xfrm>
            <a:off x="8835298" y="4273799"/>
            <a:ext cx="251850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accent3"/>
                </a:solidFill>
              </a:rPr>
              <a:t>Device Controlling</a:t>
            </a:r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9D22949-DABE-FF42-87C4-BAA7CACC444D}"/>
              </a:ext>
            </a:extLst>
          </p:cNvPr>
          <p:cNvSpPr/>
          <p:nvPr/>
        </p:nvSpPr>
        <p:spPr>
          <a:xfrm>
            <a:off x="8835298" y="3114901"/>
            <a:ext cx="2518502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accent3"/>
                </a:solidFill>
              </a:rPr>
              <a:t>Reporting and Notification</a:t>
            </a:r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6709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D13A87-0AB3-DB4B-A613-00427C93676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920F87-8854-BF4F-B5C6-ABFAE3CB33F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13804D-A63B-4856-B3C3-B88C1097E8FB}" type="slidenum">
              <a:rPr lang="id-ID" smtClean="0"/>
              <a:pPr/>
              <a:t>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69675-3A3E-F04B-8584-AD686997F78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0898B3-0E89-42A3-9C1D-E62D05BFB898}" type="datetimeFigureOut">
              <a:rPr lang="id-ID" smtClean="0"/>
              <a:pPr/>
              <a:t>12/11/2020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29B7D3-39E9-2742-A913-7D230365092E}"/>
              </a:ext>
            </a:extLst>
          </p:cNvPr>
          <p:cNvPicPr/>
          <p:nvPr/>
        </p:nvPicPr>
        <p:blipFill>
          <a:blip r:embed="rId2">
            <a:clrChange>
              <a:clrFrom>
                <a:srgbClr val="F4DCC0"/>
              </a:clrFrom>
              <a:clrTo>
                <a:srgbClr val="F4DC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3" y="557530"/>
            <a:ext cx="6300470" cy="630047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F0866F-8706-5C49-BD91-AA6FE4C686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144" y="4129087"/>
            <a:ext cx="5189657" cy="2289452"/>
          </a:xfrm>
          <a:prstGeom prst="rect">
            <a:avLst/>
          </a:prstGeom>
        </p:spPr>
      </p:pic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51CDF0A4-AEBE-4C4D-B33E-5FC0C7B5B4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145" y="789056"/>
            <a:ext cx="5189657" cy="33400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A90197-9181-8F46-8D5B-59D1E9EC70BF}"/>
              </a:ext>
            </a:extLst>
          </p:cNvPr>
          <p:cNvSpPr txBox="1"/>
          <p:nvPr/>
        </p:nvSpPr>
        <p:spPr>
          <a:xfrm>
            <a:off x="645474" y="702728"/>
            <a:ext cx="2397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Integration &amp; Collaboration Platform</a:t>
            </a:r>
          </a:p>
        </p:txBody>
      </p:sp>
    </p:spTree>
    <p:extLst>
      <p:ext uri="{BB962C8B-B14F-4D97-AF65-F5344CB8AC3E}">
        <p14:creationId xmlns:p14="http://schemas.microsoft.com/office/powerpoint/2010/main" val="1013827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4776" y="841017"/>
            <a:ext cx="6831106" cy="564984"/>
          </a:xfrm>
          <a:prstGeom prst="rect">
            <a:avLst/>
          </a:prstGeom>
          <a:noFill/>
        </p:spPr>
        <p:txBody>
          <a:bodyPr wrap="square" lIns="87080" tIns="43540" rIns="87080" bIns="43540" rtlCol="0">
            <a:spAutoFit/>
          </a:bodyPr>
          <a:lstStyle/>
          <a:p>
            <a:r>
              <a:rPr lang="en-GB" sz="3100" dirty="0">
                <a:solidFill>
                  <a:schemeClr val="bg1"/>
                </a:solidFill>
              </a:rPr>
              <a:t>Smart City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542364" y="789801"/>
            <a:ext cx="10103223" cy="720155"/>
          </a:xfrm>
          <a:prstGeom prst="rect">
            <a:avLst/>
          </a:prstGeom>
        </p:spPr>
        <p:txBody>
          <a:bodyPr wrap="square" lIns="87080" tIns="43540" rIns="87080" bIns="4354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900" dirty="0">
                <a:solidFill>
                  <a:srgbClr val="C00000"/>
                </a:solidFill>
              </a:rPr>
              <a:t>Smart City Definition :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51232711"/>
              </p:ext>
            </p:extLst>
          </p:nvPr>
        </p:nvGraphicFramePr>
        <p:xfrm>
          <a:off x="6359216" y="2493395"/>
          <a:ext cx="5294678" cy="260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84513" y="1690278"/>
            <a:ext cx="6695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Smart City   is  not City + Technology</a:t>
            </a:r>
          </a:p>
        </p:txBody>
      </p:sp>
      <p:sp>
        <p:nvSpPr>
          <p:cNvPr id="3" name="Rectangle 2"/>
          <p:cNvSpPr/>
          <p:nvPr/>
        </p:nvSpPr>
        <p:spPr>
          <a:xfrm>
            <a:off x="5995032" y="1699619"/>
            <a:ext cx="6041722" cy="69105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8350" y="5445221"/>
            <a:ext cx="10542621" cy="125675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3926" tIns="46963" rIns="93926" bIns="46963" rtlCol="0">
            <a:normAutofit lnSpcReduction="10000"/>
          </a:bodyPr>
          <a:lstStyle>
            <a:lvl1pPr marL="405403" indent="-405403" algn="l" defTabSz="10810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8372" indent="-337836" algn="l" defTabSz="10810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1342" indent="-270268" algn="l" defTabSz="10810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91879" indent="-270268" algn="l" defTabSz="10810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2417" indent="-270268" algn="l" defTabSz="10810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72954" indent="-270268" algn="l" defTabSz="10810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3491" indent="-270268" algn="l" defTabSz="10810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4028" indent="-270268" algn="l" defTabSz="10810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94565" indent="-270268" algn="l" defTabSz="10810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2800" b="1" dirty="0">
                <a:solidFill>
                  <a:schemeClr val="bg1"/>
                </a:solidFill>
              </a:rPr>
              <a:t>“</a:t>
            </a:r>
            <a:r>
              <a:rPr lang="en-GB" sz="2800" b="1" dirty="0">
                <a:solidFill>
                  <a:schemeClr val="bg1"/>
                </a:solidFill>
              </a:rPr>
              <a:t>City that know the internal problems </a:t>
            </a:r>
            <a:r>
              <a:rPr lang="en-US" sz="2800" b="1" i="1" dirty="0">
                <a:solidFill>
                  <a:schemeClr val="bg1"/>
                </a:solidFill>
              </a:rPr>
              <a:t>(sensing), </a:t>
            </a:r>
            <a:r>
              <a:rPr lang="en-US" sz="2800" b="1" dirty="0">
                <a:solidFill>
                  <a:schemeClr val="bg1"/>
                </a:solidFill>
              </a:rPr>
              <a:t>understand the problem </a:t>
            </a:r>
            <a:r>
              <a:rPr lang="en-US" sz="2800" b="1" i="1" dirty="0">
                <a:solidFill>
                  <a:schemeClr val="bg1"/>
                </a:solidFill>
              </a:rPr>
              <a:t>(understanding) </a:t>
            </a:r>
            <a:r>
              <a:rPr lang="en-US" sz="2800" b="1" dirty="0">
                <a:solidFill>
                  <a:schemeClr val="bg1"/>
                </a:solidFill>
              </a:rPr>
              <a:t>and able to organize resources effectively and efficiently to maximize service to the citizen</a:t>
            </a:r>
            <a:r>
              <a:rPr lang="id-ID" sz="2800" b="1" dirty="0">
                <a:solidFill>
                  <a:schemeClr val="bg1"/>
                </a:solidFill>
              </a:rPr>
              <a:t>”</a:t>
            </a:r>
          </a:p>
          <a:p>
            <a:pPr marL="0" indent="0" algn="just">
              <a:buNone/>
            </a:pPr>
            <a:endParaRPr lang="en-US" sz="2800" dirty="0"/>
          </a:p>
          <a:p>
            <a:pPr algn="just"/>
            <a:endParaRPr lang="en-US" sz="4600" dirty="0"/>
          </a:p>
          <a:p>
            <a:pPr algn="just"/>
            <a:endParaRPr lang="en-US" sz="4600" dirty="0"/>
          </a:p>
          <a:p>
            <a:pPr algn="just">
              <a:buFont typeface="Arial" panose="020B0604020202020204" pitchFamily="34" charset="0"/>
              <a:buNone/>
            </a:pPr>
            <a:endParaRPr lang="en-US" sz="46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1C6D49-7A13-054C-B216-5AEF6602C4C4}"/>
              </a:ext>
            </a:extLst>
          </p:cNvPr>
          <p:cNvGrpSpPr/>
          <p:nvPr/>
        </p:nvGrpSpPr>
        <p:grpSpPr>
          <a:xfrm>
            <a:off x="367967" y="141271"/>
            <a:ext cx="2601535" cy="512428"/>
            <a:chOff x="377305" y="393412"/>
            <a:chExt cx="3162031" cy="96650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273441-83EE-0749-AA0B-5F387ABA4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7305" y="393412"/>
              <a:ext cx="1989863" cy="96650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8A93158-795D-764D-B64A-F8B9762191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49233"/>
            <a:stretch/>
          </p:blipFill>
          <p:spPr>
            <a:xfrm>
              <a:off x="2452744" y="393412"/>
              <a:ext cx="1086592" cy="966505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26A81EA-3C91-654B-B0DB-F868A4619998}"/>
                </a:ext>
              </a:extLst>
            </p:cNvPr>
            <p:cNvCxnSpPr/>
            <p:nvPr/>
          </p:nvCxnSpPr>
          <p:spPr>
            <a:xfrm flipH="1">
              <a:off x="2205318" y="516367"/>
              <a:ext cx="247426" cy="8435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-23438" y="1457217"/>
            <a:ext cx="59912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Smart City is a city that can </a:t>
            </a:r>
            <a:r>
              <a:rPr lang="en-US" sz="3200" dirty="0">
                <a:solidFill>
                  <a:srgbClr val="C00000"/>
                </a:solidFill>
              </a:rPr>
              <a:t>utilize its resources effectively and efficiently </a:t>
            </a:r>
            <a:r>
              <a:rPr lang="en-US" sz="3200" dirty="0"/>
              <a:t>to solve any city challenges </a:t>
            </a:r>
            <a:r>
              <a:rPr lang="en-US" sz="3200" dirty="0">
                <a:solidFill>
                  <a:srgbClr val="C00000"/>
                </a:solidFill>
              </a:rPr>
              <a:t>using </a:t>
            </a:r>
            <a:r>
              <a:rPr lang="en-US" sz="3200" b="1" i="1" dirty="0">
                <a:solidFill>
                  <a:srgbClr val="C00000"/>
                </a:solidFill>
              </a:rPr>
              <a:t>s</a:t>
            </a:r>
            <a:r>
              <a:rPr lang="id-ID" sz="3200" b="1" i="1" dirty="0">
                <a:solidFill>
                  <a:srgbClr val="C00000"/>
                </a:solidFill>
              </a:rPr>
              <a:t>mart </a:t>
            </a:r>
            <a:r>
              <a:rPr lang="en-US" sz="3200" b="1" i="1" dirty="0">
                <a:solidFill>
                  <a:srgbClr val="C00000"/>
                </a:solidFill>
              </a:rPr>
              <a:t>solution </a:t>
            </a:r>
            <a:r>
              <a:rPr lang="en-US" sz="3200" dirty="0"/>
              <a:t>by </a:t>
            </a:r>
            <a:r>
              <a:rPr lang="en-US" sz="3200" dirty="0">
                <a:solidFill>
                  <a:srgbClr val="C00000"/>
                </a:solidFill>
              </a:rPr>
              <a:t>providing infrastructures </a:t>
            </a:r>
            <a:r>
              <a:rPr lang="en-US" sz="3200" dirty="0"/>
              <a:t>and </a:t>
            </a:r>
            <a:r>
              <a:rPr lang="en-US" sz="3200" dirty="0">
                <a:solidFill>
                  <a:srgbClr val="C00000"/>
                </a:solidFill>
              </a:rPr>
              <a:t>deliver city services </a:t>
            </a:r>
            <a:r>
              <a:rPr lang="en-US" sz="3200" dirty="0"/>
              <a:t>to </a:t>
            </a:r>
            <a:r>
              <a:rPr lang="en-US" sz="3200" dirty="0">
                <a:solidFill>
                  <a:srgbClr val="C00000"/>
                </a:solidFill>
              </a:rPr>
              <a:t>improve Quality of Life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397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15477</TotalTime>
  <Words>665</Words>
  <Application>Microsoft Office PowerPoint</Application>
  <PresentationFormat>Widescreen</PresentationFormat>
  <Paragraphs>196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Franklin Gothic Demi Cond</vt:lpstr>
      <vt:lpstr>Calibri Light</vt:lpstr>
      <vt:lpstr>Arial</vt:lpstr>
      <vt:lpstr>Tw Cen MT Condensed Extra Bold</vt:lpstr>
      <vt:lpstr>Arial Black</vt:lpstr>
      <vt:lpstr>Office Theme</vt:lpstr>
      <vt:lpstr>Document</vt:lpstr>
      <vt:lpstr> National Priority  AI for Smart City Smart Mobility &amp; Government.  Prof.  Suhono Harso Supangkat</vt:lpstr>
      <vt:lpstr>PowerPoint Presentation</vt:lpstr>
      <vt:lpstr>Urbanizatiom : Urban vs. Rural</vt:lpstr>
      <vt:lpstr>PowerPoint Presentation</vt:lpstr>
      <vt:lpstr>PowerPoint Presentation</vt:lpstr>
      <vt:lpstr>Problem VS Solution</vt:lpstr>
      <vt:lpstr>How it works</vt:lpstr>
      <vt:lpstr>PowerPoint Presentation</vt:lpstr>
      <vt:lpstr>PowerPoint Presentation</vt:lpstr>
      <vt:lpstr>Smart  Indonesia</vt:lpstr>
      <vt:lpstr>Connection Between GSCF and (Real) Smart City</vt:lpstr>
      <vt:lpstr>Smart X Model</vt:lpstr>
      <vt:lpstr>Smart City and E-Government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ARRY AKHMAD ARMAN</dc:creator>
  <cp:lastModifiedBy>Suhono Supangkat</cp:lastModifiedBy>
  <cp:revision>245</cp:revision>
  <cp:lastPrinted>2016-11-16T06:58:28Z</cp:lastPrinted>
  <dcterms:created xsi:type="dcterms:W3CDTF">2017-05-09T02:04:17Z</dcterms:created>
  <dcterms:modified xsi:type="dcterms:W3CDTF">2020-11-12T00:30:24Z</dcterms:modified>
</cp:coreProperties>
</file>