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0"/>
  </p:notesMasterIdLst>
  <p:handoutMasterIdLst>
    <p:handoutMasterId r:id="rId11"/>
  </p:handoutMasterIdLst>
  <p:sldIdLst>
    <p:sldId id="310" r:id="rId4"/>
    <p:sldId id="312" r:id="rId5"/>
    <p:sldId id="313" r:id="rId6"/>
    <p:sldId id="307" r:id="rId7"/>
    <p:sldId id="314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102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9957D-5654-4518-8FF7-F9430A543C4F}" type="datetimeFigureOut">
              <a:rPr lang="en-US" smtClean="0"/>
              <a:t>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C9E7E-E9D1-4D05-9513-9910284DA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28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bc62514182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bc62514182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64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bc62514182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bc62514182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719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bc62514182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bc62514182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22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26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685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 flipH="1">
            <a:off x="-167" y="0"/>
            <a:ext cx="810400" cy="12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2"/>
          <p:cNvSpPr/>
          <p:nvPr/>
        </p:nvSpPr>
        <p:spPr>
          <a:xfrm rot="-5400000" flipH="1">
            <a:off x="5989767" y="-4805800"/>
            <a:ext cx="144400" cy="1221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2"/>
          <p:cNvSpPr/>
          <p:nvPr/>
        </p:nvSpPr>
        <p:spPr>
          <a:xfrm rot="5400000" flipH="1">
            <a:off x="6023800" y="109133"/>
            <a:ext cx="144400" cy="122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22"/>
          <p:cNvSpPr/>
          <p:nvPr/>
        </p:nvSpPr>
        <p:spPr>
          <a:xfrm flipH="1">
            <a:off x="810233" y="0"/>
            <a:ext cx="144400" cy="13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22"/>
          <p:cNvSpPr txBox="1">
            <a:spLocks noGrp="1"/>
          </p:cNvSpPr>
          <p:nvPr>
            <p:ph type="subTitle" idx="1"/>
          </p:nvPr>
        </p:nvSpPr>
        <p:spPr>
          <a:xfrm>
            <a:off x="706400" y="4167700"/>
            <a:ext cx="2694800" cy="7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subTitle" idx="2"/>
          </p:nvPr>
        </p:nvSpPr>
        <p:spPr>
          <a:xfrm>
            <a:off x="1025000" y="3454200"/>
            <a:ext cx="20576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ubTitle" idx="3"/>
          </p:nvPr>
        </p:nvSpPr>
        <p:spPr>
          <a:xfrm>
            <a:off x="3401211" y="4167700"/>
            <a:ext cx="2694800" cy="7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4"/>
          </p:nvPr>
        </p:nvSpPr>
        <p:spPr>
          <a:xfrm>
            <a:off x="3719800" y="3454200"/>
            <a:ext cx="20576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subTitle" idx="5"/>
          </p:nvPr>
        </p:nvSpPr>
        <p:spPr>
          <a:xfrm>
            <a:off x="6095989" y="4167700"/>
            <a:ext cx="2694800" cy="7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subTitle" idx="6"/>
          </p:nvPr>
        </p:nvSpPr>
        <p:spPr>
          <a:xfrm>
            <a:off x="6414600" y="3454200"/>
            <a:ext cx="20576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7"/>
          </p:nvPr>
        </p:nvSpPr>
        <p:spPr>
          <a:xfrm>
            <a:off x="8790800" y="4167700"/>
            <a:ext cx="2694800" cy="7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8"/>
          </p:nvPr>
        </p:nvSpPr>
        <p:spPr>
          <a:xfrm>
            <a:off x="9109400" y="3454200"/>
            <a:ext cx="20576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1104900" y="716667"/>
            <a:ext cx="101324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84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54" r:id="rId2"/>
    <p:sldLayoutId id="2147483755" r:id="rId3"/>
    <p:sldLayoutId id="2147483756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6" r:id="rId4"/>
    <p:sldLayoutId id="2147483737" r:id="rId5"/>
    <p:sldLayoutId id="2147483740" r:id="rId6"/>
    <p:sldLayoutId id="2147483739" r:id="rId7"/>
    <p:sldLayoutId id="2147483744" r:id="rId8"/>
    <p:sldLayoutId id="2147483745" r:id="rId9"/>
    <p:sldLayoutId id="2147483748" r:id="rId10"/>
    <p:sldLayoutId id="2147483749" r:id="rId11"/>
    <p:sldLayoutId id="2147483750" r:id="rId1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acl.i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6D144C-BED5-DEC3-9EE2-AD2285F3B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2257"/>
            <a:ext cx="7399090" cy="4005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54992E-EB84-FF52-EB98-9E49CE4700F8}"/>
              </a:ext>
            </a:extLst>
          </p:cNvPr>
          <p:cNvSpPr txBox="1"/>
          <p:nvPr/>
        </p:nvSpPr>
        <p:spPr>
          <a:xfrm>
            <a:off x="111163" y="1439965"/>
            <a:ext cx="1141531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Komunitas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Masyarakat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Linguistik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Komputasional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Indonesia  (MALKIN) / 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Indonesian Association for Computational Linguistics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(INACL)</a:t>
            </a:r>
            <a:endParaRPr lang="ko-KR" altLang="en-US" sz="28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D8FA9C-18B0-6E44-F589-C819401FE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77" y="3672767"/>
            <a:ext cx="3011650" cy="17452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708A7E4-8FE1-B471-F343-5236534CAEEA}"/>
              </a:ext>
            </a:extLst>
          </p:cNvPr>
          <p:cNvSpPr/>
          <p:nvPr/>
        </p:nvSpPr>
        <p:spPr>
          <a:xfrm>
            <a:off x="8120543" y="5570290"/>
            <a:ext cx="3322040" cy="7801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Website: </a:t>
            </a:r>
            <a:r>
              <a:rPr lang="en-US" dirty="0">
                <a:hlinkClick r:id="rId4"/>
              </a:rPr>
              <a:t>https://inacl.id</a:t>
            </a:r>
            <a:endParaRPr lang="en-US" dirty="0"/>
          </a:p>
          <a:p>
            <a:pPr algn="ctr"/>
            <a:r>
              <a:rPr lang="en-US" dirty="0"/>
              <a:t>Email: info@inacl.id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622AA7-EE47-C8AB-DEE9-1F61B9481CF3}"/>
              </a:ext>
            </a:extLst>
          </p:cNvPr>
          <p:cNvSpPr txBox="1"/>
          <p:nvPr/>
        </p:nvSpPr>
        <p:spPr>
          <a:xfrm>
            <a:off x="0" y="6524941"/>
            <a:ext cx="4685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https://smhs.gwu.edu/rodhaminstitute/priority-areas/health-equity</a:t>
            </a:r>
          </a:p>
        </p:txBody>
      </p:sp>
    </p:spTree>
    <p:extLst>
      <p:ext uri="{BB962C8B-B14F-4D97-AF65-F5344CB8AC3E}">
        <p14:creationId xmlns:p14="http://schemas.microsoft.com/office/powerpoint/2010/main" val="36080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376047" y="99172"/>
            <a:ext cx="4256856" cy="7321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About INACL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761FBF-CA85-4B80-B439-96AC74D3B321}"/>
              </a:ext>
            </a:extLst>
          </p:cNvPr>
          <p:cNvSpPr txBox="1"/>
          <p:nvPr/>
        </p:nvSpPr>
        <p:spPr>
          <a:xfrm>
            <a:off x="1241446" y="896066"/>
            <a:ext cx="781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Initiated on PACLING Conference, Bali 2015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D8A16-A2F6-456A-A717-A5FFE7955726}"/>
              </a:ext>
            </a:extLst>
          </p:cNvPr>
          <p:cNvSpPr txBox="1"/>
          <p:nvPr/>
        </p:nvSpPr>
        <p:spPr>
          <a:xfrm>
            <a:off x="1241446" y="3988370"/>
            <a:ext cx="371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Goal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80E9A0-3768-8E01-1FE1-90319C98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64" y="5902355"/>
            <a:ext cx="1912436" cy="1030762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4904765-571F-C6CD-3AB7-A31EF80E61B9}"/>
              </a:ext>
            </a:extLst>
          </p:cNvPr>
          <p:cNvSpPr/>
          <p:nvPr/>
        </p:nvSpPr>
        <p:spPr>
          <a:xfrm>
            <a:off x="1333339" y="4699495"/>
            <a:ext cx="8198588" cy="18466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9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E6D32A-5B81-48ED-A9E9-816B5BD2ACF3}"/>
              </a:ext>
            </a:extLst>
          </p:cNvPr>
          <p:cNvSpPr txBox="1"/>
          <p:nvPr/>
        </p:nvSpPr>
        <p:spPr>
          <a:xfrm>
            <a:off x="1701378" y="4617957"/>
            <a:ext cx="696374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</a:rPr>
              <a:t>To boost computational linguistic research on Indonesian language and local languages.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C8699-38DC-40D8-B6A1-2B74CC37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508" y="1484079"/>
            <a:ext cx="5122510" cy="25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7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376047" y="99172"/>
            <a:ext cx="4256856" cy="7321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INACL Activities</a:t>
            </a:r>
            <a:endParaRPr lang="ko-KR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80E9A0-3768-8E01-1FE1-90319C98E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564" y="5902355"/>
            <a:ext cx="1912436" cy="1030762"/>
          </a:xfrm>
          <a:prstGeom prst="rect">
            <a:avLst/>
          </a:prstGeom>
        </p:spPr>
      </p:pic>
      <p:sp>
        <p:nvSpPr>
          <p:cNvPr id="10" name="Chevron 2">
            <a:extLst>
              <a:ext uri="{FF2B5EF4-FFF2-40B4-BE49-F238E27FC236}">
                <a16:creationId xmlns:a16="http://schemas.microsoft.com/office/drawing/2014/main" id="{142C0FFC-19C8-6A9A-51DA-C3E8B8791B83}"/>
              </a:ext>
            </a:extLst>
          </p:cNvPr>
          <p:cNvSpPr/>
          <p:nvPr/>
        </p:nvSpPr>
        <p:spPr>
          <a:xfrm rot="5400000">
            <a:off x="476183" y="108202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58CED-DB8A-12BC-D291-4C0304E7DFEC}"/>
              </a:ext>
            </a:extLst>
          </p:cNvPr>
          <p:cNvSpPr txBox="1"/>
          <p:nvPr/>
        </p:nvSpPr>
        <p:spPr>
          <a:xfrm>
            <a:off x="1112136" y="1097024"/>
            <a:ext cx="3712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Workshop / Annual Meeting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A2F32042-E4AB-82C8-A79E-90CC844D0A59}"/>
              </a:ext>
            </a:extLst>
          </p:cNvPr>
          <p:cNvSpPr/>
          <p:nvPr/>
        </p:nvSpPr>
        <p:spPr>
          <a:xfrm rot="5400000">
            <a:off x="6290474" y="99262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C1E7D1-AE69-E7B1-8740-C9B8D69CC1B8}"/>
              </a:ext>
            </a:extLst>
          </p:cNvPr>
          <p:cNvSpPr txBox="1"/>
          <p:nvPr/>
        </p:nvSpPr>
        <p:spPr>
          <a:xfrm>
            <a:off x="6671868" y="1030396"/>
            <a:ext cx="3712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Bedah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Paper / Paper Discussion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22B9EC4A-4148-6E8A-698B-8C669ED4BF14}"/>
              </a:ext>
            </a:extLst>
          </p:cNvPr>
          <p:cNvSpPr/>
          <p:nvPr/>
        </p:nvSpPr>
        <p:spPr>
          <a:xfrm rot="5400000">
            <a:off x="560073" y="4405168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816026-0536-83A9-5261-DDC2AB2D70BD}"/>
              </a:ext>
            </a:extLst>
          </p:cNvPr>
          <p:cNvSpPr txBox="1"/>
          <p:nvPr/>
        </p:nvSpPr>
        <p:spPr>
          <a:xfrm>
            <a:off x="1112136" y="4456154"/>
            <a:ext cx="4845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Publication (Journal): https://inacl.id/journal/index.php/jlk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8881127-ADCC-4F51-FAFE-4281C0DF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008" y="1465106"/>
            <a:ext cx="4755446" cy="2778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6BD718-45C4-907B-FCE8-02E762656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896" y="1414212"/>
            <a:ext cx="4190377" cy="4954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4809D-64C9-BD4B-7F21-9C9495F0FBCF}"/>
              </a:ext>
            </a:extLst>
          </p:cNvPr>
          <p:cNvSpPr txBox="1"/>
          <p:nvPr/>
        </p:nvSpPr>
        <p:spPr>
          <a:xfrm>
            <a:off x="376047" y="6306353"/>
            <a:ext cx="355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YouTube channel: </a:t>
            </a:r>
            <a:r>
              <a:rPr lang="en-US" b="0" i="0" dirty="0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INACL </a:t>
            </a:r>
            <a:r>
              <a:rPr lang="en-US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malkin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CFDCB-CA03-D888-FBE8-481B5F7D2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361" y="4733153"/>
            <a:ext cx="1342654" cy="144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B47C5-0CE0-49F1-8FAB-0023C16B1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684" y="4733153"/>
            <a:ext cx="1342654" cy="148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0"/>
          <p:cNvSpPr txBox="1">
            <a:spLocks noGrp="1"/>
          </p:cNvSpPr>
          <p:nvPr>
            <p:ph type="subTitle" idx="1"/>
          </p:nvPr>
        </p:nvSpPr>
        <p:spPr>
          <a:xfrm>
            <a:off x="706399" y="3773291"/>
            <a:ext cx="5754471" cy="20379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dirty="0"/>
              <a:t>	</a:t>
            </a:r>
            <a:r>
              <a:rPr lang="en-US" dirty="0" err="1"/>
              <a:t>Konvensi</a:t>
            </a:r>
            <a:r>
              <a:rPr lang="en-US" dirty="0"/>
              <a:t> </a:t>
            </a:r>
            <a:r>
              <a:rPr lang="en-US" dirty="0" err="1"/>
              <a:t>POSTag</a:t>
            </a:r>
            <a:r>
              <a:rPr lang="en-US" dirty="0"/>
              <a:t> dan Treebank Bahasa Indonesia</a:t>
            </a:r>
          </a:p>
          <a:p>
            <a:pPr algn="l"/>
            <a:endParaRPr lang="en-US" dirty="0"/>
          </a:p>
          <a:p>
            <a:pPr algn="l"/>
            <a:r>
              <a:rPr lang="en-US" sz="1600" dirty="0"/>
              <a:t>	</a:t>
            </a:r>
            <a:r>
              <a:rPr lang="en-US" sz="1600" dirty="0" err="1"/>
              <a:t>Disusun</a:t>
            </a:r>
            <a:r>
              <a:rPr lang="en-US" sz="1600" dirty="0"/>
              <a:t> oleh: Ayu </a:t>
            </a:r>
            <a:r>
              <a:rPr lang="en-US" sz="1600" dirty="0" err="1"/>
              <a:t>Purwarianti</a:t>
            </a:r>
            <a:r>
              <a:rPr lang="en-US" sz="1600" dirty="0"/>
              <a:t>, </a:t>
            </a:r>
            <a:r>
              <a:rPr lang="en-US" sz="1600" dirty="0" err="1"/>
              <a:t>Totok</a:t>
            </a:r>
            <a:r>
              <a:rPr lang="en-US" sz="1600" dirty="0"/>
              <a:t> </a:t>
            </a:r>
            <a:r>
              <a:rPr lang="en-US" sz="1600" dirty="0" err="1"/>
              <a:t>Suhardijanto</a:t>
            </a:r>
            <a:r>
              <a:rPr lang="en-US" sz="1600" dirty="0"/>
              <a:t>, </a:t>
            </a:r>
            <a:r>
              <a:rPr lang="en-US" sz="1600" dirty="0" err="1"/>
              <a:t>Gunarso</a:t>
            </a:r>
            <a:r>
              <a:rPr lang="en-US" sz="1600" dirty="0"/>
              <a:t>, </a:t>
            </a:r>
            <a:r>
              <a:rPr lang="en-US" sz="1600" dirty="0" err="1"/>
              <a:t>Zahroh</a:t>
            </a:r>
            <a:r>
              <a:rPr lang="en-US" sz="1600" dirty="0"/>
              <a:t> </a:t>
            </a:r>
            <a:r>
              <a:rPr lang="en-US" sz="1600" dirty="0" err="1"/>
              <a:t>Nuriah</a:t>
            </a:r>
            <a:endParaRPr lang="en-US" sz="1600" dirty="0"/>
          </a:p>
          <a:p>
            <a:pPr algn="l"/>
            <a:r>
              <a:rPr lang="en-US" dirty="0"/>
              <a:t>     </a:t>
            </a:r>
            <a:r>
              <a:rPr lang="en-US" sz="1333" dirty="0"/>
              <a:t>https://inacl.id/inacl/pelabelan-corpus-bahasa-indonesia/</a:t>
            </a:r>
          </a:p>
        </p:txBody>
      </p:sp>
      <p:sp>
        <p:nvSpPr>
          <p:cNvPr id="462" name="Google Shape;462;p50"/>
          <p:cNvSpPr txBox="1">
            <a:spLocks noGrp="1"/>
          </p:cNvSpPr>
          <p:nvPr>
            <p:ph type="subTitle" idx="3"/>
          </p:nvPr>
        </p:nvSpPr>
        <p:spPr>
          <a:xfrm>
            <a:off x="6804585" y="3561302"/>
            <a:ext cx="4681016" cy="18243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/>
            <a:r>
              <a:rPr lang="en-US" dirty="0"/>
              <a:t>	</a:t>
            </a:r>
            <a:r>
              <a:rPr lang="en-US" dirty="0" err="1"/>
              <a:t>Katalog</a:t>
            </a:r>
            <a:r>
              <a:rPr lang="en-US" dirty="0"/>
              <a:t> dataset Bahasa Indonesia dan </a:t>
            </a:r>
            <a:r>
              <a:rPr lang="en-US" dirty="0" err="1"/>
              <a:t>bahasa-bahasa</a:t>
            </a:r>
            <a:r>
              <a:rPr lang="en-US" dirty="0"/>
              <a:t> </a:t>
            </a:r>
            <a:r>
              <a:rPr lang="en-US" dirty="0" err="1"/>
              <a:t>daerah</a:t>
            </a:r>
            <a:endParaRPr lang="en-US" dirty="0"/>
          </a:p>
        </p:txBody>
      </p:sp>
      <p:sp>
        <p:nvSpPr>
          <p:cNvPr id="467" name="Google Shape;467;p50"/>
          <p:cNvSpPr txBox="1">
            <a:spLocks noGrp="1"/>
          </p:cNvSpPr>
          <p:nvPr>
            <p:ph type="title"/>
          </p:nvPr>
        </p:nvSpPr>
        <p:spPr>
          <a:xfrm>
            <a:off x="1104900" y="716667"/>
            <a:ext cx="10132400" cy="32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PANDUAN DAN KORPUS INACL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1C9BD-0C0D-7292-F8D6-60BF0F34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69" y="1828800"/>
            <a:ext cx="11557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C80E37-EF8A-4D2C-E243-3FEED30A6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547" y="1828800"/>
            <a:ext cx="11049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7735A-61F4-F343-E774-E7AF125A3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014" y="1828800"/>
            <a:ext cx="1181100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6DDE00-0F52-0D94-5221-271DBEACA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2328" y="1828800"/>
            <a:ext cx="1295400" cy="1600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17DBA85-197E-BAB5-49DF-4D30F6108A80}"/>
              </a:ext>
            </a:extLst>
          </p:cNvPr>
          <p:cNvSpPr/>
          <p:nvPr/>
        </p:nvSpPr>
        <p:spPr>
          <a:xfrm>
            <a:off x="507260" y="2883364"/>
            <a:ext cx="928721" cy="48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saya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51BBE-87A8-E586-49E5-B327D1C5E585}"/>
              </a:ext>
            </a:extLst>
          </p:cNvPr>
          <p:cNvSpPr/>
          <p:nvPr/>
        </p:nvSpPr>
        <p:spPr>
          <a:xfrm>
            <a:off x="1955983" y="2883364"/>
            <a:ext cx="1070464" cy="48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makan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B5DCE-30C6-4F70-0553-7AAC6C08572D}"/>
              </a:ext>
            </a:extLst>
          </p:cNvPr>
          <p:cNvSpPr/>
          <p:nvPr/>
        </p:nvSpPr>
        <p:spPr>
          <a:xfrm>
            <a:off x="3512014" y="2883365"/>
            <a:ext cx="1181100" cy="545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sebutir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47ABD1-97DE-A3A0-4BD9-230F09CFF4BA}"/>
              </a:ext>
            </a:extLst>
          </p:cNvPr>
          <p:cNvSpPr/>
          <p:nvPr/>
        </p:nvSpPr>
        <p:spPr>
          <a:xfrm>
            <a:off x="5092328" y="2883365"/>
            <a:ext cx="1295400" cy="545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apel</a:t>
            </a:r>
            <a:endParaRPr lang="en-US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CECA1FC-321F-51EB-B616-6C326A3D7D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3929" y="2039399"/>
            <a:ext cx="4571673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46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"/>
          <p:cNvSpPr txBox="1">
            <a:spLocks noGrp="1"/>
          </p:cNvSpPr>
          <p:nvPr>
            <p:ph type="title"/>
          </p:nvPr>
        </p:nvSpPr>
        <p:spPr>
          <a:xfrm>
            <a:off x="1113799" y="476387"/>
            <a:ext cx="10132400" cy="32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KATALOG DATASET BAHASA INDONESIA (1)</a:t>
            </a:r>
            <a:endParaRPr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4A1B7B-A1B3-9A8E-2A2C-3C9476A3E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399" y="1664164"/>
            <a:ext cx="8130575" cy="3291136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IndoNLP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Terinspirasi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aksi-aksi</a:t>
            </a:r>
            <a:r>
              <a:rPr lang="en-US" dirty="0"/>
              <a:t> </a:t>
            </a:r>
            <a:r>
              <a:rPr lang="en-US" dirty="0" err="1"/>
              <a:t>serupa</a:t>
            </a:r>
            <a:r>
              <a:rPr lang="en-US" dirty="0"/>
              <a:t>, </a:t>
            </a:r>
            <a:r>
              <a:rPr lang="en-US" dirty="0" err="1"/>
              <a:t>misal</a:t>
            </a:r>
            <a:r>
              <a:rPr lang="en-US" dirty="0"/>
              <a:t> Big Science project, </a:t>
            </a:r>
            <a:r>
              <a:rPr lang="en-US" dirty="0" err="1"/>
              <a:t>Masader</a:t>
            </a:r>
            <a:r>
              <a:rPr lang="en-US" dirty="0"/>
              <a:t> (Arabian NLP)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dataset Bahasa Indonesia dan </a:t>
            </a:r>
            <a:r>
              <a:rPr lang="en-US" dirty="0" err="1"/>
              <a:t>bahasa-bahasa</a:t>
            </a:r>
            <a:r>
              <a:rPr lang="en-US" dirty="0"/>
              <a:t> </a:t>
            </a:r>
            <a:r>
              <a:rPr lang="en-US" dirty="0" err="1"/>
              <a:t>daerah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menyebarluaskan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/ </a:t>
            </a:r>
            <a:r>
              <a:rPr lang="en-US" dirty="0" err="1"/>
              <a:t>mengekspos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NLP Bahasa Indonesia dan juga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kolaborasi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luas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0E924-9850-5B11-446D-895118ABE9CD}"/>
              </a:ext>
            </a:extLst>
          </p:cNvPr>
          <p:cNvSpPr/>
          <p:nvPr/>
        </p:nvSpPr>
        <p:spPr>
          <a:xfrm>
            <a:off x="9095056" y="2411704"/>
            <a:ext cx="2856665" cy="3470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Sebagian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besar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penelitian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NLP Bahasa Indonesia dan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bahasa-bahasa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daerah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di Indonesia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tidak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mempublikasikan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dataset,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belum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menerapkan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prosedur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terstandar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serta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minim </a:t>
            </a:r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dokumentasi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(One Country 700+ Languages : NLP Challenges for Underrepresented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Languages and Dialects in Indonesia [Aji et.al, 2022</a:t>
            </a:r>
            <a:r>
              <a:rPr lang="en-US" sz="2400" dirty="0">
                <a:solidFill>
                  <a:schemeClr val="tx1"/>
                </a:solidFill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4134265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0"/>
          <p:cNvSpPr txBox="1">
            <a:spLocks noGrp="1"/>
          </p:cNvSpPr>
          <p:nvPr>
            <p:ph type="title"/>
          </p:nvPr>
        </p:nvSpPr>
        <p:spPr>
          <a:xfrm>
            <a:off x="1104900" y="355971"/>
            <a:ext cx="10132400" cy="6810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KATALOG DATASET BAHASA INDONESIA (2)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20C1E-4BB8-2C7D-3776-635539AD6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897" y="1646366"/>
            <a:ext cx="9557816" cy="43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3530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4840</TotalTime>
  <Words>264</Words>
  <Application>Microsoft Office PowerPoint</Application>
  <PresentationFormat>Widescreen</PresentationFormat>
  <Paragraphs>32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Hammersmith One</vt:lpstr>
      <vt:lpstr>Open Sans</vt:lpstr>
      <vt:lpstr>Roboto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PANDUAN DAN KORPUS INACL</vt:lpstr>
      <vt:lpstr>KATALOG DATASET BAHASA INDONESIA (1)</vt:lpstr>
      <vt:lpstr>KATALOG DATASET BAHASA INDONESIA (2)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ADE ROMADHONY</cp:lastModifiedBy>
  <cp:revision>100</cp:revision>
  <dcterms:created xsi:type="dcterms:W3CDTF">2018-04-24T17:14:44Z</dcterms:created>
  <dcterms:modified xsi:type="dcterms:W3CDTF">2023-08-11T23:15:30Z</dcterms:modified>
</cp:coreProperties>
</file>