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7" r:id="rId3"/>
  </p:sldMasterIdLst>
  <p:notesMasterIdLst>
    <p:notesMasterId r:id="rId10"/>
  </p:notesMasterIdLst>
  <p:sldIdLst>
    <p:sldId id="257" r:id="rId4"/>
    <p:sldId id="6123" r:id="rId5"/>
    <p:sldId id="5480" r:id="rId6"/>
    <p:sldId id="6281" r:id="rId7"/>
    <p:sldId id="5489" r:id="rId8"/>
    <p:sldId id="846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7E96BAF2-8B0C-40A5-BEFF-AB8E83FE9933}">
          <p14:sldIdLst>
            <p14:sldId id="257"/>
            <p14:sldId id="6123"/>
            <p14:sldId id="5480"/>
            <p14:sldId id="6281"/>
            <p14:sldId id="5489"/>
            <p14:sldId id="846"/>
          </p14:sldIdLst>
        </p14:section>
        <p14:section name="Draft" id="{F1EDE55F-5753-4535-862F-5FD817F2ADC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296"/>
    <a:srgbClr val="00ADFF"/>
    <a:srgbClr val="898989"/>
    <a:srgbClr val="2E75B6"/>
    <a:srgbClr val="519EE0"/>
    <a:srgbClr val="4E94D0"/>
    <a:srgbClr val="4B8BC2"/>
    <a:srgbClr val="4B85BA"/>
    <a:srgbClr val="4B82B4"/>
    <a:srgbClr val="E2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0813" autoAdjust="0"/>
  </p:normalViewPr>
  <p:slideViewPr>
    <p:cSldViewPr snapToGrid="0">
      <p:cViewPr varScale="1">
        <p:scale>
          <a:sx n="72" d="100"/>
          <a:sy n="72" d="100"/>
        </p:scale>
        <p:origin x="151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3BA81-4485-45BE-8373-9499C8106B0A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AFEBC-A256-49BA-8C0A-D14209DDAE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174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FEBC-A256-49BA-8C0A-D14209DDAEC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72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AFEBC-A256-49BA-8C0A-D14209DDAEC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6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9BDD-6FA3-DD4F-9593-5B486F618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A2EC2-FB73-9547-BBBD-2915D9BF1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BFE0-3345-B245-B657-41D84AC0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F9D5-B017-E24E-B9C8-A06FC2F271E0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06563-08E2-0042-AC46-9FBFF4F1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6AC0-3677-E84F-980C-4EECE4F8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2EE-9065-FC43-8B52-E7F84598F2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75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0EE-EE5D-1A48-A674-52CBFE5B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140F-9D91-8146-AC07-0B38401D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644AC-5E88-1D46-8B7F-9A1684B7E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50007-1E9D-7242-993E-083DC41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D83E4-F45C-984F-8AD4-964CC685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89314-D1F2-6543-9B46-99E71D5B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4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0F9F-6540-964F-9158-8A3390C7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72419-CC88-5C4D-AE6C-EEEAB57E2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1B96E-AD94-1340-8FB9-3A38ACDAD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049D9-FD18-8445-925A-31C8BEAA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618AB-BE7C-E24A-AE5A-17C39002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74F8A-1AFB-4E45-A4C1-FCFDDDA2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86F0-21B4-AE4A-A580-2D9FEFB2C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5244-DB67-124C-843F-E1D33656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6B8D0-F669-BA47-9908-4AB185E4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8E49-70AC-2043-A229-D6773BBA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C7B6-337C-674C-89C1-86DB040A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F2DB-D5BF-554E-8138-0AC0CF36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A1A83-5D61-A34B-85FD-0A0E8527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4E44-E2B5-7140-BB13-B442209E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39A6-17E5-4E41-8DCB-818D761C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7D36E6-6ED1-5546-853E-18AB366A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A67A-F279-E443-9DDE-4F82DCE8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A6913-78FA-994F-BDCE-A2E96CE3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BC3B1-9880-3243-914B-211C9B75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F119-AD39-3F4E-B8D5-C0A9EEA0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CE53-51F5-8845-BA1D-0D153AC2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63CF-BFCF-B649-8EE1-81077469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3947"/>
            <a:ext cx="5181600" cy="46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48B0C-4704-3046-9C50-EA351676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3947"/>
            <a:ext cx="5181600" cy="46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04E80-6D78-954C-BF26-DE78FC0A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AEED-8EE7-F543-808D-569D53B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ABF2B-51C8-A041-A4C5-E05FD235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3D5C5FE-270B-A04C-BA03-C28231B0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0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4D29-E36F-164E-A996-FA7737A7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9027-ABCC-6C49-88E8-4264E285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4E319-00B7-A34F-8292-B050B1C2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56AFF-6A0F-3A4F-A0C1-8313098E8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F71-8E6A-BF44-AF19-AE8327EF3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54DE4-9A1F-0143-8F97-1AD2E9D3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D527E-E7C8-CF4D-B4AF-19888ACE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78564-D880-6245-B92D-E1FCD0BE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4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alphaModFix amt="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68572-099B-D743-B2BD-79D6E569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9213B-213A-B84F-AF9E-0E94CB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3CE83-8446-0249-B060-AC9F07ED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6802A4-8BE6-6D49-8D71-FB9408E7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7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7C2F2-6BCC-A747-ADB4-E5EC0A21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ABAF-A84E-DF4E-8509-92572C05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81096-6AF8-F54E-AA58-23BBFF3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0EE-EE5D-1A48-A674-52CBFE5B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140F-9D91-8146-AC07-0B38401D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644AC-5E88-1D46-8B7F-9A1684B7E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50007-1E9D-7242-993E-083DC41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D83E4-F45C-984F-8AD4-964CC685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89314-D1F2-6543-9B46-99E71D5B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0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D3BB-F0C2-2E4C-9D4E-D16F71CA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0CF8-7EEC-C04C-92FD-9A116203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85BB-77A2-D942-920C-151528E6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F9D5-B017-E24E-B9C8-A06FC2F271E0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AB5B-87FA-CF48-8956-2303D5AD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3F394-A7E7-C148-A46F-A96FA6E7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2EE-9065-FC43-8B52-E7F84598F2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05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0F9F-6540-964F-9158-8A3390C7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72419-CC88-5C4D-AE6C-EEEAB57E2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1B96E-AD94-1340-8FB9-3A38ACDAD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049D9-FD18-8445-925A-31C8BEAA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618AB-BE7C-E24A-AE5A-17C39002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74F8A-1AFB-4E45-A4C1-FCFDDDA2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86F0-21B4-AE4A-A580-2D9FEFB2C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5244-DB67-124C-843F-E1D33656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6B8D0-F669-BA47-9908-4AB185E4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8E49-70AC-2043-A229-D6773BBA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C7B6-337C-674C-89C1-86DB040A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7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F2DB-D5BF-554E-8138-0AC0CF36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A1A83-5D61-A34B-85FD-0A0E8527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4E44-E2B5-7140-BB13-B442209E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39A6-17E5-4E41-8DCB-818D761C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B7D36E6-6ED1-5546-853E-18AB366A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66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A67A-F279-E443-9DDE-4F82DCE8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A6913-78FA-994F-BDCE-A2E96CE3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BC3B1-9880-3243-914B-211C9B75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F119-AD39-3F4E-B8D5-C0A9EEA0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CE53-51F5-8845-BA1D-0D153AC2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63CF-BFCF-B649-8EE1-81077469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3947"/>
            <a:ext cx="5181600" cy="4673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48B0C-4704-3046-9C50-EA351676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3947"/>
            <a:ext cx="5181600" cy="46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04E80-6D78-954C-BF26-DE78FC0A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AEED-8EE7-F543-808D-569D53B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ABF2B-51C8-A041-A4C5-E05FD235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3D5C5FE-270B-A04C-BA03-C28231B0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9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4D29-E36F-164E-A996-FA7737A7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9027-ABCC-6C49-88E8-4264E285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4E319-00B7-A34F-8292-B050B1C2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56AFF-6A0F-3A4F-A0C1-8313098E8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F71-8E6A-BF44-AF19-AE8327EF3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54DE4-9A1F-0143-8F97-1AD2E9D3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D527E-E7C8-CF4D-B4AF-19888ACE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78564-D880-6245-B92D-E1FCD0BE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alphaModFix amt="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68572-099B-D743-B2BD-79D6E569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9213B-213A-B84F-AF9E-0E94CB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3CE83-8446-0249-B060-AC9F07ED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6802A4-8BE6-6D49-8D71-FB9408E7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57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7C2F2-6BCC-A747-ADB4-E5EC0A21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ABAF-A84E-DF4E-8509-92572C05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81096-6AF8-F54E-AA58-23BBFF3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C6C2A-C52B-374B-A25F-6D448963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8D842-3BE5-7C42-9CE5-AA676E27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CADC-8501-9043-9517-13D5C8FA9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F9D5-B017-E24E-B9C8-A06FC2F271E0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96F6-7BFE-FF45-9948-BB3F59A8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21CD-B097-EB45-A132-9217C3630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62EE-9065-FC43-8B52-E7F84598F2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43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20277-A12F-DA44-AF4A-04540E6A9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0586"/>
            <a:ext cx="10515600" cy="475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9ADC-4C50-1143-9594-C711055F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F0ED-CB9A-4F45-80E2-1E3468E9C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4E5C-E0A2-2D4F-8E99-E08DB61FE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: Top Corners Rounded 10">
            <a:extLst>
              <a:ext uri="{FF2B5EF4-FFF2-40B4-BE49-F238E27FC236}">
                <a16:creationId xmlns:a16="http://schemas.microsoft.com/office/drawing/2014/main" id="{C3CE2383-AB97-B443-B3EB-E9FEA83CE9B3}"/>
              </a:ext>
            </a:extLst>
          </p:cNvPr>
          <p:cNvSpPr/>
          <p:nvPr userDrawn="1"/>
        </p:nvSpPr>
        <p:spPr>
          <a:xfrm rot="5400000">
            <a:off x="4264888" y="-4315049"/>
            <a:ext cx="1066994" cy="9648965"/>
          </a:xfrm>
          <a:custGeom>
            <a:avLst/>
            <a:gdLst>
              <a:gd name="connsiteX0" fmla="*/ 0 w 988014"/>
              <a:gd name="connsiteY0" fmla="*/ 0 h 9789430"/>
              <a:gd name="connsiteX1" fmla="*/ 494007 w 988014"/>
              <a:gd name="connsiteY1" fmla="*/ 0 h 9789430"/>
              <a:gd name="connsiteX2" fmla="*/ 988014 w 988014"/>
              <a:gd name="connsiteY2" fmla="*/ 494007 h 9789430"/>
              <a:gd name="connsiteX3" fmla="*/ 988014 w 988014"/>
              <a:gd name="connsiteY3" fmla="*/ 9789430 h 9789430"/>
              <a:gd name="connsiteX4" fmla="*/ 0 w 988014"/>
              <a:gd name="connsiteY4" fmla="*/ 9789430 h 9789430"/>
              <a:gd name="connsiteX5" fmla="*/ 0 w 988014"/>
              <a:gd name="connsiteY5" fmla="*/ 0 h 9789430"/>
              <a:gd name="connsiteX0" fmla="*/ 13647 w 988014"/>
              <a:gd name="connsiteY0" fmla="*/ 245660 h 9789430"/>
              <a:gd name="connsiteX1" fmla="*/ 494007 w 988014"/>
              <a:gd name="connsiteY1" fmla="*/ 0 h 9789430"/>
              <a:gd name="connsiteX2" fmla="*/ 988014 w 988014"/>
              <a:gd name="connsiteY2" fmla="*/ 494007 h 9789430"/>
              <a:gd name="connsiteX3" fmla="*/ 988014 w 988014"/>
              <a:gd name="connsiteY3" fmla="*/ 9789430 h 9789430"/>
              <a:gd name="connsiteX4" fmla="*/ 0 w 988014"/>
              <a:gd name="connsiteY4" fmla="*/ 9789430 h 9789430"/>
              <a:gd name="connsiteX5" fmla="*/ 13647 w 988014"/>
              <a:gd name="connsiteY5" fmla="*/ 245660 h 9789430"/>
              <a:gd name="connsiteX0" fmla="*/ 13647 w 988014"/>
              <a:gd name="connsiteY0" fmla="*/ 0 h 9543770"/>
              <a:gd name="connsiteX1" fmla="*/ 988014 w 988014"/>
              <a:gd name="connsiteY1" fmla="*/ 248347 h 9543770"/>
              <a:gd name="connsiteX2" fmla="*/ 988014 w 988014"/>
              <a:gd name="connsiteY2" fmla="*/ 9543770 h 9543770"/>
              <a:gd name="connsiteX3" fmla="*/ 0 w 988014"/>
              <a:gd name="connsiteY3" fmla="*/ 9543770 h 9543770"/>
              <a:gd name="connsiteX4" fmla="*/ 13647 w 988014"/>
              <a:gd name="connsiteY4" fmla="*/ 0 h 9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14" h="9543770">
                <a:moveTo>
                  <a:pt x="13647" y="0"/>
                </a:moveTo>
                <a:lnTo>
                  <a:pt x="988014" y="248347"/>
                </a:lnTo>
                <a:lnTo>
                  <a:pt x="988014" y="9543770"/>
                </a:lnTo>
                <a:lnTo>
                  <a:pt x="0" y="9543770"/>
                </a:lnTo>
                <a:lnTo>
                  <a:pt x="13647" y="0"/>
                </a:lnTo>
                <a:close/>
              </a:path>
            </a:pathLst>
          </a:custGeom>
          <a:gradFill flip="none" rotWithShape="1">
            <a:gsLst>
              <a:gs pos="0">
                <a:srgbClr val="11B6DD"/>
              </a:gs>
              <a:gs pos="90000">
                <a:srgbClr val="155296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CD41D8-77A2-9142-9CCD-21F6A8BC0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555" y="196962"/>
            <a:ext cx="1738672" cy="6930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F96C-5A9F-FA47-8DA3-515493BF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3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Daytona" panose="020B0604030500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20277-A12F-DA44-AF4A-04540E6A9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0586"/>
            <a:ext cx="10515600" cy="475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9ADC-4C50-1143-9594-C711055F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A2A3-FB4F-894A-BB40-0AF1FDFEFC5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F0ED-CB9A-4F45-80E2-1E3468E9C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4E5C-E0A2-2D4F-8E99-E08DB61FE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F583-D553-0B42-8E9F-313FF6E87D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: Top Corners Rounded 10">
            <a:extLst>
              <a:ext uri="{FF2B5EF4-FFF2-40B4-BE49-F238E27FC236}">
                <a16:creationId xmlns:a16="http://schemas.microsoft.com/office/drawing/2014/main" id="{C3CE2383-AB97-B443-B3EB-E9FEA83CE9B3}"/>
              </a:ext>
            </a:extLst>
          </p:cNvPr>
          <p:cNvSpPr/>
          <p:nvPr/>
        </p:nvSpPr>
        <p:spPr>
          <a:xfrm rot="5400000">
            <a:off x="4264888" y="-4315049"/>
            <a:ext cx="1066994" cy="9648965"/>
          </a:xfrm>
          <a:custGeom>
            <a:avLst/>
            <a:gdLst>
              <a:gd name="connsiteX0" fmla="*/ 0 w 988014"/>
              <a:gd name="connsiteY0" fmla="*/ 0 h 9789430"/>
              <a:gd name="connsiteX1" fmla="*/ 494007 w 988014"/>
              <a:gd name="connsiteY1" fmla="*/ 0 h 9789430"/>
              <a:gd name="connsiteX2" fmla="*/ 988014 w 988014"/>
              <a:gd name="connsiteY2" fmla="*/ 494007 h 9789430"/>
              <a:gd name="connsiteX3" fmla="*/ 988014 w 988014"/>
              <a:gd name="connsiteY3" fmla="*/ 9789430 h 9789430"/>
              <a:gd name="connsiteX4" fmla="*/ 0 w 988014"/>
              <a:gd name="connsiteY4" fmla="*/ 9789430 h 9789430"/>
              <a:gd name="connsiteX5" fmla="*/ 0 w 988014"/>
              <a:gd name="connsiteY5" fmla="*/ 0 h 9789430"/>
              <a:gd name="connsiteX0" fmla="*/ 13647 w 988014"/>
              <a:gd name="connsiteY0" fmla="*/ 245660 h 9789430"/>
              <a:gd name="connsiteX1" fmla="*/ 494007 w 988014"/>
              <a:gd name="connsiteY1" fmla="*/ 0 h 9789430"/>
              <a:gd name="connsiteX2" fmla="*/ 988014 w 988014"/>
              <a:gd name="connsiteY2" fmla="*/ 494007 h 9789430"/>
              <a:gd name="connsiteX3" fmla="*/ 988014 w 988014"/>
              <a:gd name="connsiteY3" fmla="*/ 9789430 h 9789430"/>
              <a:gd name="connsiteX4" fmla="*/ 0 w 988014"/>
              <a:gd name="connsiteY4" fmla="*/ 9789430 h 9789430"/>
              <a:gd name="connsiteX5" fmla="*/ 13647 w 988014"/>
              <a:gd name="connsiteY5" fmla="*/ 245660 h 9789430"/>
              <a:gd name="connsiteX0" fmla="*/ 13647 w 988014"/>
              <a:gd name="connsiteY0" fmla="*/ 0 h 9543770"/>
              <a:gd name="connsiteX1" fmla="*/ 988014 w 988014"/>
              <a:gd name="connsiteY1" fmla="*/ 248347 h 9543770"/>
              <a:gd name="connsiteX2" fmla="*/ 988014 w 988014"/>
              <a:gd name="connsiteY2" fmla="*/ 9543770 h 9543770"/>
              <a:gd name="connsiteX3" fmla="*/ 0 w 988014"/>
              <a:gd name="connsiteY3" fmla="*/ 9543770 h 9543770"/>
              <a:gd name="connsiteX4" fmla="*/ 13647 w 988014"/>
              <a:gd name="connsiteY4" fmla="*/ 0 h 9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14" h="9543770">
                <a:moveTo>
                  <a:pt x="13647" y="0"/>
                </a:moveTo>
                <a:lnTo>
                  <a:pt x="988014" y="248347"/>
                </a:lnTo>
                <a:lnTo>
                  <a:pt x="988014" y="9543770"/>
                </a:lnTo>
                <a:lnTo>
                  <a:pt x="0" y="9543770"/>
                </a:lnTo>
                <a:lnTo>
                  <a:pt x="13647" y="0"/>
                </a:lnTo>
                <a:close/>
              </a:path>
            </a:pathLst>
          </a:custGeom>
          <a:gradFill flip="none" rotWithShape="1">
            <a:gsLst>
              <a:gs pos="0">
                <a:srgbClr val="11B6DD"/>
              </a:gs>
              <a:gs pos="90000">
                <a:srgbClr val="155296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CD41D8-77A2-9142-9CCD-21F6A8BC010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555" y="196962"/>
            <a:ext cx="1738672" cy="6930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F96C-5A9F-FA47-8DA3-515493BF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Daytona" panose="020B0604030500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37E95C8-0F09-7EA8-A8B8-7B66A1E13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7021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A99955-60AE-F149-B9B1-A558EA737BB7}"/>
              </a:ext>
            </a:extLst>
          </p:cNvPr>
          <p:cNvSpPr/>
          <p:nvPr/>
        </p:nvSpPr>
        <p:spPr>
          <a:xfrm>
            <a:off x="5711868" y="2808456"/>
            <a:ext cx="6480132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F2C20-FDE0-1148-A033-64ED7DC8EC55}"/>
              </a:ext>
            </a:extLst>
          </p:cNvPr>
          <p:cNvSpPr txBox="1"/>
          <p:nvPr/>
        </p:nvSpPr>
        <p:spPr>
          <a:xfrm>
            <a:off x="4166285" y="2778068"/>
            <a:ext cx="7592591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>
                <a:solidFill>
                  <a:srgbClr val="14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Atificial  Intelligance </a:t>
            </a:r>
            <a:r>
              <a:rPr lang="en-US" sz="3200" b="1">
                <a:solidFill>
                  <a:srgbClr val="14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untuk Keamanan Siber</a:t>
            </a:r>
            <a:br>
              <a:rPr lang="en-US" sz="3200" b="1">
                <a:solidFill>
                  <a:srgbClr val="14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b="1">
                <a:solidFill>
                  <a:srgbClr val="14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dalam rangka Mendukung Ekonomi Digital</a:t>
            </a:r>
            <a:endParaRPr lang="id-ID" sz="3200" b="1" dirty="0">
              <a:solidFill>
                <a:srgbClr val="145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 panose="020B05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2D24731-DFD0-63D9-25EB-96EDE3A78980}"/>
              </a:ext>
            </a:extLst>
          </p:cNvPr>
          <p:cNvSpPr txBox="1">
            <a:spLocks/>
          </p:cNvSpPr>
          <p:nvPr/>
        </p:nvSpPr>
        <p:spPr>
          <a:xfrm>
            <a:off x="5019040" y="4818326"/>
            <a:ext cx="6739836" cy="12776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Slamet Aji Pamungkas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>
                <a:solidFill>
                  <a:prstClr val="black"/>
                </a:solidFill>
                <a:latin typeface="Avenir Book" panose="02000503020000020003" pitchFamily="2" charset="0"/>
              </a:rPr>
              <a:t>Deputi Bidang Keamanan Siber dan Sandi Perekonomian,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>
                <a:solidFill>
                  <a:prstClr val="black"/>
                </a:solidFill>
                <a:latin typeface="Avenir Book" panose="02000503020000020003" pitchFamily="2" charset="0"/>
              </a:rPr>
              <a:t>Badan </a:t>
            </a:r>
            <a:r>
              <a:rPr lang="en-US" sz="2000" i="1" dirty="0" err="1">
                <a:solidFill>
                  <a:prstClr val="black"/>
                </a:solidFill>
                <a:latin typeface="Avenir Book" panose="02000503020000020003" pitchFamily="2" charset="0"/>
              </a:rPr>
              <a:t>Siber</a:t>
            </a:r>
            <a:r>
              <a:rPr lang="en-US" sz="2000" i="1" dirty="0">
                <a:solidFill>
                  <a:prstClr val="black"/>
                </a:solidFill>
                <a:latin typeface="Avenir Book" panose="02000503020000020003" pitchFamily="2" charset="0"/>
              </a:rPr>
              <a:t> dan Sandi Negara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900B192-3328-0E8C-54B6-0E3AA66E9E91}"/>
              </a:ext>
            </a:extLst>
          </p:cNvPr>
          <p:cNvSpPr txBox="1">
            <a:spLocks/>
          </p:cNvSpPr>
          <p:nvPr/>
        </p:nvSpPr>
        <p:spPr>
          <a:xfrm>
            <a:off x="6120496" y="1263021"/>
            <a:ext cx="5662876" cy="9845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venir Book" panose="02000503020000020003" pitchFamily="2" charset="0"/>
              </a:rPr>
              <a:t>ARTIFICIAL INTELLIGENCE INNOVATION SUMMIT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venir Book" panose="02000503020000020003" pitchFamily="2" charset="0"/>
              </a:rPr>
              <a:t>- Democratizing Artificial Intelligence for All -</a:t>
            </a:r>
            <a:endParaRPr lang="en-US" sz="1400" i="1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876BC-E06B-749B-983E-A8A2C0472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1737"/>
          <a:stretch/>
        </p:blipFill>
        <p:spPr>
          <a:xfrm>
            <a:off x="10079836" y="762000"/>
            <a:ext cx="1615439" cy="503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8F45D-C785-A88A-413D-FD1FEEF265D1}"/>
              </a:ext>
            </a:extLst>
          </p:cNvPr>
          <p:cNvSpPr txBox="1"/>
          <p:nvPr/>
        </p:nvSpPr>
        <p:spPr>
          <a:xfrm>
            <a:off x="-1588092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venir Book" panose="02000503020000020003" pitchFamily="2" charset="0"/>
              </a:rPr>
              <a:t>Jakarta, 10 Agustus 2023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53CED-D336-5F34-B886-8C79A0AD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Kerangka Strategi Pengembangan Ekonomi Digital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4F393-E95B-7DBA-6C3D-64D3F85D0D08}"/>
              </a:ext>
            </a:extLst>
          </p:cNvPr>
          <p:cNvSpPr txBox="1"/>
          <p:nvPr/>
        </p:nvSpPr>
        <p:spPr>
          <a:xfrm>
            <a:off x="131068" y="6594238"/>
            <a:ext cx="3149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Sumber: Kemenko Bidang Perekonomian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66F6F-39F3-3E9C-A7BD-CC967D22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9" y="1182823"/>
            <a:ext cx="10529373" cy="52136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72F05F-3DA4-4DC2-47AE-DCC616E0ABD0}"/>
              </a:ext>
            </a:extLst>
          </p:cNvPr>
          <p:cNvSpPr/>
          <p:nvPr/>
        </p:nvSpPr>
        <p:spPr>
          <a:xfrm>
            <a:off x="4694274" y="4338084"/>
            <a:ext cx="2301949" cy="1127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38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965330-3680-A1D7-0ACE-F5B554000EFD}"/>
              </a:ext>
            </a:extLst>
          </p:cNvPr>
          <p:cNvSpPr/>
          <p:nvPr/>
        </p:nvSpPr>
        <p:spPr>
          <a:xfrm>
            <a:off x="3978652" y="3626545"/>
            <a:ext cx="3978645" cy="3003601"/>
          </a:xfrm>
          <a:prstGeom prst="roundRect">
            <a:avLst>
              <a:gd name="adj" fmla="val 70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B0E73D-22A3-7157-39D9-6AB8FFB4B382}"/>
              </a:ext>
            </a:extLst>
          </p:cNvPr>
          <p:cNvSpPr/>
          <p:nvPr/>
        </p:nvSpPr>
        <p:spPr>
          <a:xfrm>
            <a:off x="3978649" y="1236987"/>
            <a:ext cx="3978647" cy="1683301"/>
          </a:xfrm>
          <a:prstGeom prst="roundRect">
            <a:avLst>
              <a:gd name="adj" fmla="val 7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4ACDAE-7AB6-3C49-CD1F-FD962A1E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d-ID" dirty="0"/>
              <a:t>Pelindungan Infrastruktur Informasi Vital</a:t>
            </a:r>
            <a:br>
              <a:rPr lang="id-ID" dirty="0"/>
            </a:br>
            <a:r>
              <a:rPr lang="id-ID" sz="1600" dirty="0"/>
              <a:t>(Peraturan Presiden No.82 Tahun 2022 tentang Infrastruktur Informasi Vital)</a:t>
            </a:r>
            <a:endParaRPr lang="id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294AD-18DF-AF00-6C5F-72F8B5109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10"/>
          <a:stretch/>
        </p:blipFill>
        <p:spPr>
          <a:xfrm>
            <a:off x="4125163" y="3680046"/>
            <a:ext cx="3739416" cy="2844513"/>
          </a:xfrm>
          <a:prstGeom prst="rect">
            <a:avLst/>
          </a:prstGeom>
        </p:spPr>
      </p:pic>
      <p:sp>
        <p:nvSpPr>
          <p:cNvPr id="4" name="Arrow: Pentagon 48">
            <a:extLst>
              <a:ext uri="{FF2B5EF4-FFF2-40B4-BE49-F238E27FC236}">
                <a16:creationId xmlns:a16="http://schemas.microsoft.com/office/drawing/2014/main" id="{E69291F2-DD01-EDE7-9CF6-504E03D5AD1F}"/>
              </a:ext>
            </a:extLst>
          </p:cNvPr>
          <p:cNvSpPr/>
          <p:nvPr/>
        </p:nvSpPr>
        <p:spPr>
          <a:xfrm rot="5400000" flipH="1">
            <a:off x="5707834" y="1271495"/>
            <a:ext cx="520280" cy="3978645"/>
          </a:xfrm>
          <a:prstGeom prst="homePlate">
            <a:avLst>
              <a:gd name="adj" fmla="val 52585"/>
            </a:avLst>
          </a:prstGeom>
          <a:solidFill>
            <a:srgbClr val="FFC000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KETAHANAN &amp; KEAMANAN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INFRASTRUKTUR INFORMASI VITAL</a:t>
            </a:r>
            <a:endParaRPr kumimoji="0" lang="id-ID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DA9AF-9163-F285-96E3-256A4F0B0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81281" y="541965"/>
            <a:ext cx="1227180" cy="3339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147C01-78DB-4803-5767-B44C34148F24}"/>
              </a:ext>
            </a:extLst>
          </p:cNvPr>
          <p:cNvSpPr txBox="1"/>
          <p:nvPr/>
        </p:nvSpPr>
        <p:spPr>
          <a:xfrm>
            <a:off x="4125163" y="1298335"/>
            <a:ext cx="3649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00" b="1" dirty="0">
                <a:latin typeface="Daytona" panose="020B0604030500040204" pitchFamily="34" charset="0"/>
              </a:rPr>
              <a:t>8 SEKTOR VITAL NASIONAL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DD6F8-1CAC-2461-3584-BA5F2C7E4957}"/>
              </a:ext>
            </a:extLst>
          </p:cNvPr>
          <p:cNvSpPr txBox="1"/>
          <p:nvPr/>
        </p:nvSpPr>
        <p:spPr>
          <a:xfrm>
            <a:off x="218592" y="1236987"/>
            <a:ext cx="3469649" cy="1957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amanat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2060"/>
                </a:solidFill>
              </a:rPr>
              <a:t>PP 71 </a:t>
            </a:r>
            <a:r>
              <a:rPr lang="en-US" sz="1200" b="1" dirty="0" err="1">
                <a:solidFill>
                  <a:srgbClr val="002060"/>
                </a:solidFill>
              </a:rPr>
              <a:t>Tahun</a:t>
            </a:r>
            <a:r>
              <a:rPr lang="en-US" sz="1200" b="1" dirty="0">
                <a:solidFill>
                  <a:srgbClr val="002060"/>
                </a:solidFill>
              </a:rPr>
              <a:t> 2019 </a:t>
            </a:r>
            <a:r>
              <a:rPr lang="en-US" sz="1200" b="1" dirty="0" err="1">
                <a:solidFill>
                  <a:srgbClr val="002060"/>
                </a:solidFill>
              </a:rPr>
              <a:t>tentang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Penyelenggaraan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Sistem</a:t>
            </a:r>
            <a:r>
              <a:rPr lang="en-US" sz="1200" b="1" dirty="0">
                <a:solidFill>
                  <a:srgbClr val="002060"/>
                </a:solidFill>
              </a:rPr>
              <a:t> dan </a:t>
            </a:r>
            <a:r>
              <a:rPr lang="en-US" sz="1200" b="1" dirty="0" err="1">
                <a:solidFill>
                  <a:srgbClr val="002060"/>
                </a:solidFill>
              </a:rPr>
              <a:t>Transaksi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Elektronik</a:t>
            </a:r>
            <a:r>
              <a:rPr lang="en-US" sz="1200" dirty="0">
                <a:solidFill>
                  <a:srgbClr val="002060"/>
                </a:solidFill>
              </a:rPr>
              <a:t>, </a:t>
            </a:r>
            <a:r>
              <a:rPr lang="en-US" sz="1200" dirty="0" err="1"/>
              <a:t>yaitu</a:t>
            </a:r>
            <a:r>
              <a:rPr lang="en-US" sz="1200" dirty="0"/>
              <a:t>:</a:t>
            </a:r>
          </a:p>
          <a:p>
            <a:r>
              <a:rPr lang="en-US" sz="1200" i="1" dirty="0"/>
              <a:t>”Peran </a:t>
            </a:r>
            <a:r>
              <a:rPr lang="en-US" sz="1200" i="1" dirty="0" err="1"/>
              <a:t>pemerintah</a:t>
            </a:r>
            <a:r>
              <a:rPr lang="en-US" sz="1200" i="1" dirty="0"/>
              <a:t> </a:t>
            </a:r>
            <a:r>
              <a:rPr lang="en-US" sz="1200" i="1" dirty="0" err="1"/>
              <a:t>untuk</a:t>
            </a:r>
            <a:r>
              <a:rPr lang="en-US" sz="1200" i="1" dirty="0"/>
              <a:t> </a:t>
            </a:r>
            <a:r>
              <a:rPr lang="en-US" sz="1200" i="1" dirty="0" err="1"/>
              <a:t>melindungi</a:t>
            </a:r>
            <a:r>
              <a:rPr lang="en-US" sz="1200" i="1" dirty="0"/>
              <a:t> </a:t>
            </a:r>
            <a:r>
              <a:rPr lang="en-US" sz="1200" i="1" dirty="0" err="1"/>
              <a:t>kepentingan</a:t>
            </a:r>
            <a:r>
              <a:rPr lang="en-US" sz="1200" i="1" dirty="0"/>
              <a:t> </a:t>
            </a:r>
            <a:r>
              <a:rPr lang="en-US" sz="1200" i="1" dirty="0" err="1"/>
              <a:t>umum</a:t>
            </a:r>
            <a:r>
              <a:rPr lang="en-US" sz="1200" i="1" dirty="0"/>
              <a:t> </a:t>
            </a:r>
            <a:r>
              <a:rPr lang="en-US" sz="1200" i="1" dirty="0" err="1"/>
              <a:t>dari</a:t>
            </a:r>
            <a:r>
              <a:rPr lang="en-US" sz="1200" i="1" dirty="0"/>
              <a:t> </a:t>
            </a:r>
            <a:r>
              <a:rPr lang="en-US" sz="1200" i="1" dirty="0" err="1"/>
              <a:t>segala</a:t>
            </a:r>
            <a:r>
              <a:rPr lang="en-US" sz="1200" i="1" dirty="0"/>
              <a:t> </a:t>
            </a:r>
            <a:r>
              <a:rPr lang="en-US" sz="1200" i="1" dirty="0" err="1"/>
              <a:t>jenis</a:t>
            </a:r>
            <a:r>
              <a:rPr lang="en-US" sz="1200" i="1" dirty="0"/>
              <a:t> </a:t>
            </a:r>
            <a:r>
              <a:rPr lang="en-US" sz="1200" i="1" dirty="0" err="1"/>
              <a:t>gangguan</a:t>
            </a:r>
            <a:r>
              <a:rPr lang="en-US" sz="1200" i="1" dirty="0"/>
              <a:t> </a:t>
            </a:r>
            <a:r>
              <a:rPr lang="en-US" sz="1200" i="1" dirty="0" err="1"/>
              <a:t>akibat</a:t>
            </a:r>
            <a:r>
              <a:rPr lang="en-US" sz="1200" i="1" dirty="0"/>
              <a:t> </a:t>
            </a:r>
            <a:r>
              <a:rPr lang="en-US" sz="1200" i="1" dirty="0" err="1"/>
              <a:t>penyalahgunaan</a:t>
            </a:r>
            <a:r>
              <a:rPr lang="en-US" sz="1200" i="1" dirty="0"/>
              <a:t> </a:t>
            </a:r>
            <a:r>
              <a:rPr lang="en-US" sz="1200" i="1" dirty="0" err="1"/>
              <a:t>Informasi</a:t>
            </a:r>
            <a:r>
              <a:rPr lang="en-US" sz="1200" i="1" dirty="0"/>
              <a:t> dan </a:t>
            </a:r>
            <a:r>
              <a:rPr lang="en-US" sz="1200" i="1" dirty="0" err="1"/>
              <a:t>Transaksi</a:t>
            </a:r>
            <a:r>
              <a:rPr lang="en-US" sz="1200" i="1" dirty="0"/>
              <a:t> </a:t>
            </a:r>
            <a:r>
              <a:rPr lang="en-US" sz="1200" i="1" dirty="0" err="1"/>
              <a:t>Elektronik</a:t>
            </a:r>
            <a:r>
              <a:rPr lang="en-US" sz="1200" i="1" dirty="0"/>
              <a:t> yang </a:t>
            </a:r>
            <a:r>
              <a:rPr lang="en-US" sz="1200" i="1" dirty="0" err="1"/>
              <a:t>mengganggu</a:t>
            </a:r>
            <a:r>
              <a:rPr lang="en-US" sz="1200" i="1" dirty="0"/>
              <a:t> </a:t>
            </a:r>
            <a:r>
              <a:rPr lang="en-US" sz="1200" i="1" dirty="0" err="1"/>
              <a:t>ketertiban</a:t>
            </a:r>
            <a:r>
              <a:rPr lang="en-US" sz="1200" i="1" dirty="0"/>
              <a:t> </a:t>
            </a:r>
            <a:r>
              <a:rPr lang="en-US" sz="1200" i="1" dirty="0" err="1"/>
              <a:t>umum</a:t>
            </a:r>
            <a:r>
              <a:rPr lang="en-US" sz="1200" i="1" dirty="0"/>
              <a:t> </a:t>
            </a:r>
            <a:r>
              <a:rPr lang="en-US" sz="1200" i="1" dirty="0" err="1"/>
              <a:t>termasuk</a:t>
            </a:r>
            <a:r>
              <a:rPr lang="en-US" sz="1200" i="1" dirty="0"/>
              <a:t> salah </a:t>
            </a:r>
            <a:r>
              <a:rPr lang="en-US" sz="1200" i="1" dirty="0" err="1"/>
              <a:t>satunya</a:t>
            </a:r>
            <a:r>
              <a:rPr lang="en-US" sz="1200" i="1" dirty="0"/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pengaturan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penyelenggaraan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pelindungan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infrastruktur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informasi</a:t>
            </a:r>
            <a:r>
              <a:rPr lang="en-US" sz="1200" i="1" dirty="0">
                <a:solidFill>
                  <a:srgbClr val="FF0000"/>
                </a:solidFill>
              </a:rPr>
              <a:t> vital</a:t>
            </a:r>
            <a:r>
              <a:rPr lang="en-US" sz="1200" i="1" dirty="0"/>
              <a:t>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ED3D2-8B0E-CC87-214D-4D3EA30AC09D}"/>
              </a:ext>
            </a:extLst>
          </p:cNvPr>
          <p:cNvSpPr txBox="1"/>
          <p:nvPr/>
        </p:nvSpPr>
        <p:spPr>
          <a:xfrm>
            <a:off x="218590" y="3304916"/>
            <a:ext cx="3469649" cy="1987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dirty="0" err="1">
                <a:solidFill>
                  <a:srgbClr val="002060"/>
                </a:solidFill>
              </a:rPr>
              <a:t>Infrastruktur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Informasi</a:t>
            </a:r>
            <a:r>
              <a:rPr lang="en-US" sz="1100" b="1" dirty="0">
                <a:solidFill>
                  <a:srgbClr val="002060"/>
                </a:solidFill>
              </a:rPr>
              <a:t> Vital</a:t>
            </a:r>
            <a:r>
              <a:rPr lang="en-US" sz="1100" b="1" dirty="0"/>
              <a:t> </a:t>
            </a:r>
            <a:r>
              <a:rPr lang="en-US" sz="1100" dirty="0" err="1"/>
              <a:t>adalah</a:t>
            </a:r>
            <a:r>
              <a:rPr lang="en-US" sz="1100" dirty="0"/>
              <a:t> :</a:t>
            </a:r>
          </a:p>
          <a:p>
            <a:pPr>
              <a:spcAft>
                <a:spcPts val="600"/>
              </a:spcAft>
            </a:pPr>
            <a:r>
              <a:rPr lang="en-US" sz="1100" i="1" dirty="0"/>
              <a:t>Sistem Elektronik yang memanfaatkan </a:t>
            </a:r>
            <a:r>
              <a:rPr lang="en-US" sz="1100" i="1" dirty="0" err="1"/>
              <a:t>teknologi</a:t>
            </a:r>
            <a:r>
              <a:rPr lang="en-US" sz="1100" i="1" dirty="0"/>
              <a:t> </a:t>
            </a:r>
            <a:r>
              <a:rPr lang="en-US" sz="1100" i="1" dirty="0" err="1"/>
              <a:t>informasi</a:t>
            </a:r>
            <a:r>
              <a:rPr lang="en-US" sz="1100" i="1" dirty="0"/>
              <a:t> dan/atau </a:t>
            </a:r>
            <a:r>
              <a:rPr lang="en-US" sz="1100" i="1" dirty="0" err="1"/>
              <a:t>teknologi</a:t>
            </a:r>
            <a:r>
              <a:rPr lang="en-US" sz="1100" i="1" dirty="0"/>
              <a:t> operasional, baik </a:t>
            </a:r>
            <a:r>
              <a:rPr lang="en-US" sz="1100" i="1" dirty="0" err="1"/>
              <a:t>berdiri</a:t>
            </a:r>
            <a:r>
              <a:rPr lang="en-US" sz="1100" i="1" dirty="0"/>
              <a:t> sendiri maupun </a:t>
            </a:r>
            <a:r>
              <a:rPr lang="en-US" sz="1100" i="1" dirty="0" err="1"/>
              <a:t>saling</a:t>
            </a:r>
            <a:r>
              <a:rPr lang="en-US" sz="1100" i="1" dirty="0"/>
              <a:t> bergantung </a:t>
            </a:r>
            <a:r>
              <a:rPr lang="en-US" sz="1100" i="1" dirty="0" err="1"/>
              <a:t>dengan</a:t>
            </a:r>
            <a:r>
              <a:rPr lang="en-US" sz="1100" i="1" dirty="0"/>
              <a:t> Sistem Elektronik lainnya dalam </a:t>
            </a:r>
            <a:r>
              <a:rPr lang="en-US" sz="1100" i="1" dirty="0" err="1"/>
              <a:t>menunjang</a:t>
            </a:r>
            <a:r>
              <a:rPr lang="en-US" sz="1100" i="1" dirty="0"/>
              <a:t> sektor strategis, yang jika </a:t>
            </a:r>
            <a:r>
              <a:rPr lang="en-US" sz="1100" i="1" dirty="0" err="1"/>
              <a:t>terjadi</a:t>
            </a:r>
            <a:r>
              <a:rPr lang="en-US" sz="1100" i="1" dirty="0"/>
              <a:t> </a:t>
            </a:r>
            <a:r>
              <a:rPr lang="en-US" sz="1100" i="1" dirty="0" err="1"/>
              <a:t>gangguan</a:t>
            </a:r>
            <a:r>
              <a:rPr lang="en-US" sz="1100" i="1" dirty="0"/>
              <a:t>, </a:t>
            </a:r>
            <a:r>
              <a:rPr lang="en-US" sz="1100" i="1" dirty="0" err="1"/>
              <a:t>kerusakan</a:t>
            </a:r>
            <a:r>
              <a:rPr lang="en-US" sz="1100" i="1" dirty="0"/>
              <a:t>, dan/atau </a:t>
            </a:r>
            <a:r>
              <a:rPr lang="en-US" sz="1100" i="1" dirty="0" err="1"/>
              <a:t>kehancuran</a:t>
            </a:r>
            <a:r>
              <a:rPr lang="en-US" sz="1100" i="1" dirty="0"/>
              <a:t> pada </a:t>
            </a:r>
            <a:r>
              <a:rPr lang="en-US" sz="1100" i="1" dirty="0" err="1"/>
              <a:t>infrastruktur</a:t>
            </a:r>
            <a:r>
              <a:rPr lang="en-US" sz="1100" i="1" dirty="0"/>
              <a:t> dimaksud berdampak serius terhadap </a:t>
            </a:r>
            <a:r>
              <a:rPr lang="en-US" sz="1100" i="1" dirty="0" err="1"/>
              <a:t>kepentingan</a:t>
            </a:r>
            <a:r>
              <a:rPr lang="en-US" sz="1100" i="1" dirty="0"/>
              <a:t> umum, </a:t>
            </a:r>
            <a:r>
              <a:rPr lang="en-US" sz="1100" i="1" dirty="0" err="1"/>
              <a:t>pelayanan</a:t>
            </a:r>
            <a:r>
              <a:rPr lang="en-US" sz="1100" i="1" dirty="0"/>
              <a:t> publik, </a:t>
            </a:r>
            <a:r>
              <a:rPr lang="en-US" sz="1100" i="1" dirty="0" err="1"/>
              <a:t>pertahanan</a:t>
            </a:r>
            <a:r>
              <a:rPr lang="en-US" sz="1100" i="1" dirty="0"/>
              <a:t> dan keamanan, atau </a:t>
            </a:r>
            <a:r>
              <a:rPr lang="en-US" sz="1100" i="1" dirty="0" err="1"/>
              <a:t>perekonomian</a:t>
            </a:r>
            <a:r>
              <a:rPr lang="en-US" sz="1100" i="1" dirty="0"/>
              <a:t> </a:t>
            </a:r>
            <a:r>
              <a:rPr lang="en-US" sz="1100" i="1" dirty="0" err="1"/>
              <a:t>nasional</a:t>
            </a:r>
            <a:r>
              <a:rPr lang="en-US" sz="1100" i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A8F4A-DE68-B1E7-57F5-452E9A2E8CD2}"/>
              </a:ext>
            </a:extLst>
          </p:cNvPr>
          <p:cNvSpPr txBox="1"/>
          <p:nvPr/>
        </p:nvSpPr>
        <p:spPr>
          <a:xfrm>
            <a:off x="8303833" y="1643172"/>
            <a:ext cx="3607297" cy="1741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US" sz="1100" b="1" dirty="0" err="1"/>
              <a:t>Penyiapan</a:t>
            </a:r>
            <a:r>
              <a:rPr lang="en-US" sz="1100" b="1" dirty="0"/>
              <a:t> dan </a:t>
            </a:r>
            <a:r>
              <a:rPr lang="en-US" sz="1100" b="1" dirty="0" err="1"/>
              <a:t>penyusunan</a:t>
            </a:r>
            <a:r>
              <a:rPr lang="en-US" sz="1100" b="1" dirty="0"/>
              <a:t> </a:t>
            </a:r>
            <a:r>
              <a:rPr lang="en-US" sz="1100" b="1" dirty="0" err="1"/>
              <a:t>peraturan</a:t>
            </a:r>
            <a:r>
              <a:rPr lang="en-US" sz="1100" b="1" dirty="0"/>
              <a:t> </a:t>
            </a:r>
            <a:r>
              <a:rPr lang="en-US" sz="1100" b="1" dirty="0" err="1"/>
              <a:t>turunan</a:t>
            </a:r>
            <a:r>
              <a:rPr lang="en-US" sz="1100" b="1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Perpres</a:t>
            </a:r>
            <a:r>
              <a:rPr lang="en-US" sz="1100" dirty="0"/>
              <a:t> 82 </a:t>
            </a:r>
            <a:r>
              <a:rPr lang="en-US" sz="1100" dirty="0" err="1"/>
              <a:t>Tahun</a:t>
            </a:r>
            <a:r>
              <a:rPr lang="en-US" sz="1100" dirty="0"/>
              <a:t> 2022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Pelindungan</a:t>
            </a:r>
            <a:r>
              <a:rPr lang="en-US" sz="1100" dirty="0"/>
              <a:t> IIV </a:t>
            </a:r>
            <a:r>
              <a:rPr lang="en-US" sz="1100" dirty="0" err="1"/>
              <a:t>sbb</a:t>
            </a:r>
            <a:r>
              <a:rPr lang="en-US" sz="1100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Rancangan</a:t>
            </a:r>
            <a:r>
              <a:rPr lang="en-US" sz="1100" dirty="0"/>
              <a:t> </a:t>
            </a:r>
            <a:r>
              <a:rPr lang="en-US" sz="1100" dirty="0" err="1"/>
              <a:t>Peraturan</a:t>
            </a:r>
            <a:r>
              <a:rPr lang="en-US" sz="1100" dirty="0"/>
              <a:t> BSSN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Indentifikasi</a:t>
            </a:r>
            <a:r>
              <a:rPr lang="en-US" sz="1100" dirty="0"/>
              <a:t> IIV.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Rancangan</a:t>
            </a:r>
            <a:r>
              <a:rPr lang="en-US" sz="1100" dirty="0"/>
              <a:t> </a:t>
            </a:r>
            <a:r>
              <a:rPr lang="en-US" sz="1100" dirty="0" err="1"/>
              <a:t>Peraturan</a:t>
            </a:r>
            <a:r>
              <a:rPr lang="en-US" sz="1100" dirty="0"/>
              <a:t> BSSN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Kerangka</a:t>
            </a:r>
            <a:r>
              <a:rPr lang="en-US" sz="1100" dirty="0"/>
              <a:t> </a:t>
            </a:r>
            <a:r>
              <a:rPr lang="en-US" sz="1100" dirty="0" err="1"/>
              <a:t>Kerja</a:t>
            </a:r>
            <a:r>
              <a:rPr lang="en-US" sz="1100" dirty="0"/>
              <a:t> </a:t>
            </a:r>
            <a:r>
              <a:rPr lang="en-US" sz="1100" dirty="0" err="1"/>
              <a:t>Pelindungan</a:t>
            </a:r>
            <a:r>
              <a:rPr lang="en-US" sz="1100" dirty="0"/>
              <a:t> IIV.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Rancangan</a:t>
            </a:r>
            <a:r>
              <a:rPr lang="en-US" sz="1100" dirty="0"/>
              <a:t> </a:t>
            </a:r>
            <a:r>
              <a:rPr lang="en-US" sz="1100" dirty="0" err="1"/>
              <a:t>Peraturan</a:t>
            </a:r>
            <a:r>
              <a:rPr lang="en-US" sz="1100" dirty="0"/>
              <a:t> BSSN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Pengukuran</a:t>
            </a:r>
            <a:r>
              <a:rPr lang="en-US" sz="1100" dirty="0"/>
              <a:t> Tingkat </a:t>
            </a:r>
            <a:r>
              <a:rPr lang="en-US" sz="1100" dirty="0" err="1"/>
              <a:t>Kematangan</a:t>
            </a:r>
            <a:r>
              <a:rPr lang="en-US" sz="1100" dirty="0"/>
              <a:t> </a:t>
            </a:r>
            <a:r>
              <a:rPr lang="en-US" sz="1100" dirty="0" err="1"/>
              <a:t>Keamanan</a:t>
            </a:r>
            <a:r>
              <a:rPr lang="en-US" sz="1100" dirty="0"/>
              <a:t> </a:t>
            </a:r>
            <a:r>
              <a:rPr lang="en-US" sz="1100" dirty="0" err="1"/>
              <a:t>Siber</a:t>
            </a:r>
            <a:r>
              <a:rPr lang="en-US" sz="11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Rancangan</a:t>
            </a:r>
            <a:r>
              <a:rPr lang="en-US" sz="1100" dirty="0"/>
              <a:t> </a:t>
            </a:r>
            <a:r>
              <a:rPr lang="en-US" sz="1100" dirty="0" err="1"/>
              <a:t>Pedoman</a:t>
            </a:r>
            <a:r>
              <a:rPr lang="en-US" sz="1100" dirty="0"/>
              <a:t> BSSN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Peningkatan</a:t>
            </a:r>
            <a:r>
              <a:rPr lang="en-US" sz="1100" dirty="0"/>
              <a:t> </a:t>
            </a:r>
            <a:r>
              <a:rPr lang="en-US" sz="1100" dirty="0" err="1"/>
              <a:t>Kapasitas</a:t>
            </a:r>
            <a:r>
              <a:rPr lang="en-US" sz="1100" dirty="0"/>
              <a:t> </a:t>
            </a:r>
            <a:r>
              <a:rPr lang="en-US" sz="1100" dirty="0" err="1"/>
              <a:t>Sumber</a:t>
            </a:r>
            <a:r>
              <a:rPr lang="en-US" sz="1100" dirty="0"/>
              <a:t> </a:t>
            </a:r>
            <a:r>
              <a:rPr lang="en-US" sz="1100" dirty="0" err="1"/>
              <a:t>Daya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Keamanan</a:t>
            </a:r>
            <a:r>
              <a:rPr lang="en-US" sz="1100" dirty="0"/>
              <a:t> </a:t>
            </a:r>
            <a:r>
              <a:rPr lang="en-US" sz="1100" dirty="0" err="1"/>
              <a:t>Siber</a:t>
            </a:r>
            <a:r>
              <a:rPr lang="en-US" sz="1100" dirty="0"/>
              <a:t>.</a:t>
            </a:r>
            <a:endParaRPr lang="en-US" sz="11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8EE43-5189-D015-B7FE-6F6C0F9C4281}"/>
              </a:ext>
            </a:extLst>
          </p:cNvPr>
          <p:cNvSpPr txBox="1"/>
          <p:nvPr/>
        </p:nvSpPr>
        <p:spPr>
          <a:xfrm>
            <a:off x="8303835" y="3516333"/>
            <a:ext cx="3607297" cy="725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US" sz="1100" dirty="0" err="1"/>
              <a:t>Pelaksanaan</a:t>
            </a:r>
            <a:r>
              <a:rPr lang="en-US" sz="1100" dirty="0"/>
              <a:t> </a:t>
            </a:r>
            <a:r>
              <a:rPr lang="en-US" sz="1100" dirty="0" err="1"/>
              <a:t>peningkatan</a:t>
            </a:r>
            <a:r>
              <a:rPr lang="en-US" sz="1100" dirty="0"/>
              <a:t> </a:t>
            </a:r>
            <a:r>
              <a:rPr lang="en-US" sz="1100" dirty="0" err="1"/>
              <a:t>kapasitas</a:t>
            </a:r>
            <a:r>
              <a:rPr lang="en-US" sz="1100" dirty="0"/>
              <a:t> SDM </a:t>
            </a:r>
            <a:r>
              <a:rPr lang="en-US" sz="1100" dirty="0" err="1"/>
              <a:t>keamanan</a:t>
            </a:r>
            <a:r>
              <a:rPr lang="en-US" sz="1100" dirty="0"/>
              <a:t> </a:t>
            </a:r>
            <a:r>
              <a:rPr lang="en-US" sz="1100" dirty="0" err="1"/>
              <a:t>siber</a:t>
            </a:r>
            <a:r>
              <a:rPr lang="en-US" sz="1100" dirty="0"/>
              <a:t> </a:t>
            </a:r>
            <a:r>
              <a:rPr lang="en-US" sz="1100" dirty="0" err="1"/>
              <a:t>melalui</a:t>
            </a:r>
            <a:r>
              <a:rPr lang="en-US" sz="1100" dirty="0"/>
              <a:t> </a:t>
            </a:r>
            <a:r>
              <a:rPr lang="en-US" sz="1100" dirty="0" err="1"/>
              <a:t>pelatihan</a:t>
            </a:r>
            <a:r>
              <a:rPr lang="en-US" sz="1100" dirty="0"/>
              <a:t>, </a:t>
            </a:r>
            <a:r>
              <a:rPr lang="en-US" sz="1100" dirty="0" err="1"/>
              <a:t>edukasi</a:t>
            </a:r>
            <a:r>
              <a:rPr lang="en-US" sz="1100" dirty="0"/>
              <a:t>, </a:t>
            </a:r>
            <a:r>
              <a:rPr lang="en-US" sz="1100" dirty="0" err="1"/>
              <a:t>literasi</a:t>
            </a:r>
            <a:r>
              <a:rPr lang="en-US" sz="1100" dirty="0"/>
              <a:t> dan </a:t>
            </a:r>
            <a:r>
              <a:rPr lang="en-US" sz="1100" dirty="0" err="1"/>
              <a:t>lokakarya</a:t>
            </a:r>
            <a:r>
              <a:rPr lang="en-US" sz="1100" dirty="0"/>
              <a:t> </a:t>
            </a:r>
            <a:r>
              <a:rPr lang="en-US" sz="1100" dirty="0" err="1"/>
              <a:t>sektor</a:t>
            </a:r>
            <a:r>
              <a:rPr lang="en-US" sz="1100" dirty="0"/>
              <a:t> IIV </a:t>
            </a:r>
            <a:r>
              <a:rPr lang="en-US" sz="1100" dirty="0" err="1"/>
              <a:t>sebanyak</a:t>
            </a:r>
            <a:r>
              <a:rPr lang="en-US" sz="1100" dirty="0"/>
              <a:t> </a:t>
            </a:r>
            <a:r>
              <a:rPr lang="en-US" sz="1100" b="1" dirty="0"/>
              <a:t>9.817 orang</a:t>
            </a:r>
            <a:r>
              <a:rPr lang="en-US" sz="1100" dirty="0"/>
              <a:t>.</a:t>
            </a:r>
            <a:endParaRPr lang="en-US" sz="11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5391C-2D14-7A88-D368-C17503C8EA41}"/>
              </a:ext>
            </a:extLst>
          </p:cNvPr>
          <p:cNvSpPr txBox="1"/>
          <p:nvPr/>
        </p:nvSpPr>
        <p:spPr>
          <a:xfrm>
            <a:off x="8303834" y="4375773"/>
            <a:ext cx="3607297" cy="725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US" sz="1100" dirty="0"/>
              <a:t>Penguatan keamanan siber pada sektor IIV melalui </a:t>
            </a:r>
            <a:r>
              <a:rPr lang="en-US" sz="1100" b="1" dirty="0" err="1"/>
              <a:t>Pengukuran</a:t>
            </a:r>
            <a:r>
              <a:rPr lang="en-US" sz="1100" b="1" dirty="0"/>
              <a:t> Tingkat </a:t>
            </a:r>
            <a:r>
              <a:rPr lang="en-US" sz="1100" b="1" dirty="0" err="1"/>
              <a:t>Kematangan</a:t>
            </a:r>
            <a:r>
              <a:rPr lang="en-US" sz="1100" b="1" dirty="0"/>
              <a:t> Keamanan Siber </a:t>
            </a:r>
            <a:r>
              <a:rPr lang="en-US" sz="1100" dirty="0"/>
              <a:t>terhadap </a:t>
            </a:r>
            <a:r>
              <a:rPr lang="en-US" sz="1100" b="1" dirty="0"/>
              <a:t>62 Penyelenggara Sistem Elektronik (PSE)</a:t>
            </a:r>
            <a:r>
              <a:rPr lang="en-US" sz="1100" dirty="0"/>
              <a:t>.</a:t>
            </a:r>
            <a:endParaRPr lang="en-US" sz="11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C34D6-AB2B-C8AF-AE6C-AB8D2D5B52EB}"/>
              </a:ext>
            </a:extLst>
          </p:cNvPr>
          <p:cNvSpPr txBox="1"/>
          <p:nvPr/>
        </p:nvSpPr>
        <p:spPr>
          <a:xfrm>
            <a:off x="8303834" y="5235213"/>
            <a:ext cx="3607297" cy="556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US" sz="1100" dirty="0" err="1"/>
              <a:t>Pelaksanaan</a:t>
            </a:r>
            <a:r>
              <a:rPr lang="en-US" sz="1100" dirty="0"/>
              <a:t> </a:t>
            </a:r>
            <a:r>
              <a:rPr lang="en-US" sz="1100" b="1" dirty="0"/>
              <a:t>Forum </a:t>
            </a:r>
            <a:r>
              <a:rPr lang="en-US" sz="1100" b="1" dirty="0" err="1"/>
              <a:t>Koordinasi</a:t>
            </a:r>
            <a:r>
              <a:rPr lang="en-US" sz="1100" b="1" dirty="0"/>
              <a:t>, </a:t>
            </a:r>
            <a:r>
              <a:rPr lang="en-US" sz="1100" b="1" dirty="0" err="1"/>
              <a:t>Diskusi</a:t>
            </a:r>
            <a:r>
              <a:rPr lang="en-US" sz="1100" b="1" dirty="0"/>
              <a:t>, dan </a:t>
            </a:r>
            <a:r>
              <a:rPr lang="en-US" sz="1100" b="1" dirty="0" err="1"/>
              <a:t>Imbauan</a:t>
            </a:r>
            <a:r>
              <a:rPr lang="en-US" sz="1100" b="1" dirty="0"/>
              <a:t> </a:t>
            </a:r>
            <a:r>
              <a:rPr lang="en-US" sz="1100" b="1" dirty="0" err="1"/>
              <a:t>Keamanan</a:t>
            </a:r>
            <a:r>
              <a:rPr lang="en-US" sz="1100" b="1" dirty="0"/>
              <a:t> </a:t>
            </a:r>
            <a:r>
              <a:rPr lang="en-US" sz="1100" b="1" dirty="0" err="1"/>
              <a:t>Siber</a:t>
            </a:r>
            <a:r>
              <a:rPr lang="en-US" sz="1100" b="1" dirty="0"/>
              <a:t> </a:t>
            </a:r>
            <a:r>
              <a:rPr lang="en-US" sz="1100" dirty="0" err="1"/>
              <a:t>sektor</a:t>
            </a:r>
            <a:r>
              <a:rPr lang="en-US" sz="1100" dirty="0"/>
              <a:t> IIV </a:t>
            </a:r>
            <a:r>
              <a:rPr lang="en-US" sz="1100" dirty="0" err="1"/>
              <a:t>thd</a:t>
            </a:r>
            <a:r>
              <a:rPr lang="en-US" sz="1100" dirty="0"/>
              <a:t> </a:t>
            </a:r>
            <a:r>
              <a:rPr lang="en-US" sz="1100" b="1" dirty="0"/>
              <a:t>103 PSE.</a:t>
            </a:r>
            <a:r>
              <a:rPr lang="en-US" sz="11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614C9-BEB3-95F8-CD09-4F4521DB8AE5}"/>
              </a:ext>
            </a:extLst>
          </p:cNvPr>
          <p:cNvSpPr txBox="1"/>
          <p:nvPr/>
        </p:nvSpPr>
        <p:spPr>
          <a:xfrm>
            <a:off x="8303834" y="5915008"/>
            <a:ext cx="3607297" cy="725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US" sz="1100" dirty="0" err="1"/>
              <a:t>Mendorong</a:t>
            </a:r>
            <a:r>
              <a:rPr lang="en-US" sz="1100" dirty="0"/>
              <a:t> </a:t>
            </a:r>
            <a:r>
              <a:rPr lang="en-US" sz="1100" dirty="0" err="1"/>
              <a:t>percepatan</a:t>
            </a:r>
            <a:r>
              <a:rPr lang="en-US" sz="1100" dirty="0"/>
              <a:t> </a:t>
            </a:r>
            <a:r>
              <a:rPr lang="en-US" sz="1100" b="1" dirty="0" err="1"/>
              <a:t>pembentukan</a:t>
            </a:r>
            <a:r>
              <a:rPr lang="en-US" sz="1100" b="1" dirty="0"/>
              <a:t> Tim </a:t>
            </a:r>
            <a:r>
              <a:rPr lang="en-US" sz="1100" b="1" dirty="0" err="1"/>
              <a:t>Tanggap</a:t>
            </a:r>
            <a:r>
              <a:rPr lang="en-US" sz="1100" b="1" dirty="0"/>
              <a:t> </a:t>
            </a:r>
            <a:r>
              <a:rPr lang="en-US" sz="1100" b="1" dirty="0" err="1"/>
              <a:t>Insiden</a:t>
            </a:r>
            <a:r>
              <a:rPr lang="en-US" sz="1100" b="1" dirty="0"/>
              <a:t> </a:t>
            </a:r>
            <a:r>
              <a:rPr lang="en-US" sz="1100" b="1" dirty="0" err="1"/>
              <a:t>Siber</a:t>
            </a:r>
            <a:r>
              <a:rPr lang="en-US" sz="1100" b="1" dirty="0"/>
              <a:t> (CSIRT)</a:t>
            </a:r>
            <a:r>
              <a:rPr lang="en-US" sz="1100" dirty="0"/>
              <a:t> pada </a:t>
            </a:r>
            <a:r>
              <a:rPr lang="en-US" sz="1100" dirty="0" err="1"/>
              <a:t>institusi</a:t>
            </a:r>
            <a:r>
              <a:rPr lang="en-US" sz="1100" dirty="0"/>
              <a:t> di </a:t>
            </a:r>
            <a:r>
              <a:rPr lang="en-US" sz="1100" dirty="0" err="1"/>
              <a:t>sektor</a:t>
            </a:r>
            <a:r>
              <a:rPr lang="en-US" sz="1100" dirty="0"/>
              <a:t> IIV </a:t>
            </a:r>
            <a:r>
              <a:rPr lang="en-US" sz="1100" dirty="0" err="1"/>
              <a:t>sebanyak</a:t>
            </a:r>
            <a:r>
              <a:rPr lang="en-US" sz="1100" dirty="0"/>
              <a:t> </a:t>
            </a:r>
            <a:r>
              <a:rPr lang="en-US" sz="1100" b="1" dirty="0"/>
              <a:t>28 </a:t>
            </a:r>
            <a:r>
              <a:rPr lang="en-US" sz="1100" b="1" dirty="0" err="1"/>
              <a:t>institusi</a:t>
            </a:r>
            <a:r>
              <a:rPr lang="en-US" sz="1100" dirty="0"/>
              <a:t>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E4BB6F5-CD9B-A997-22E7-585D82EBA7DD}"/>
              </a:ext>
            </a:extLst>
          </p:cNvPr>
          <p:cNvSpPr txBox="1">
            <a:spLocks/>
          </p:cNvSpPr>
          <p:nvPr/>
        </p:nvSpPr>
        <p:spPr>
          <a:xfrm>
            <a:off x="8303833" y="1245511"/>
            <a:ext cx="3607297" cy="2990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Kinerja </a:t>
            </a:r>
            <a:r>
              <a:rPr kumimoji="0" lang="en-US" sz="1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Saat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</a:t>
            </a:r>
            <a:r>
              <a:rPr kumimoji="0" lang="en-US" sz="1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Ini</a:t>
            </a:r>
            <a:endParaRPr kumimoji="0" lang="en-US" sz="1400" b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25C472-723D-F598-98F2-66F341328D94}"/>
              </a:ext>
            </a:extLst>
          </p:cNvPr>
          <p:cNvSpPr txBox="1"/>
          <p:nvPr/>
        </p:nvSpPr>
        <p:spPr>
          <a:xfrm>
            <a:off x="218589" y="5407177"/>
            <a:ext cx="3469649" cy="1233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</a:rPr>
              <a:t>Tujuan</a:t>
            </a:r>
            <a:r>
              <a:rPr lang="en-US" sz="1100" b="1" dirty="0">
                <a:solidFill>
                  <a:srgbClr val="002060"/>
                </a:solidFill>
              </a:rPr>
              <a:t> :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Keberlangsungan</a:t>
            </a:r>
            <a:r>
              <a:rPr lang="en-US" sz="1100" dirty="0"/>
              <a:t> </a:t>
            </a:r>
            <a:r>
              <a:rPr lang="en-US" sz="1100" dirty="0" err="1"/>
              <a:t>Penyelenggaraan</a:t>
            </a:r>
            <a:r>
              <a:rPr lang="en-US" sz="1100" dirty="0"/>
              <a:t> </a:t>
            </a:r>
            <a:r>
              <a:rPr lang="en-US" sz="1100" dirty="0" err="1"/>
              <a:t>Pelindungan</a:t>
            </a:r>
            <a:r>
              <a:rPr lang="en-US" sz="1100" dirty="0"/>
              <a:t> IIV.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Mencegah</a:t>
            </a:r>
            <a:r>
              <a:rPr lang="en-US" sz="1100" dirty="0"/>
              <a:t> </a:t>
            </a:r>
            <a:r>
              <a:rPr lang="en-US" sz="1100" dirty="0" err="1"/>
              <a:t>gangguan</a:t>
            </a:r>
            <a:r>
              <a:rPr lang="en-US" sz="1100" dirty="0"/>
              <a:t> dan </a:t>
            </a:r>
            <a:r>
              <a:rPr lang="en-US" sz="1100" dirty="0" err="1"/>
              <a:t>kegagalan</a:t>
            </a:r>
            <a:r>
              <a:rPr lang="en-US" sz="1100" dirty="0"/>
              <a:t> IIV </a:t>
            </a:r>
            <a:r>
              <a:rPr lang="en-US" sz="1100" dirty="0" err="1"/>
              <a:t>terhadap</a:t>
            </a:r>
            <a:r>
              <a:rPr lang="en-US" sz="1100" dirty="0"/>
              <a:t> </a:t>
            </a:r>
            <a:r>
              <a:rPr lang="en-US" sz="1100" dirty="0" err="1"/>
              <a:t>kerentanan</a:t>
            </a:r>
            <a:r>
              <a:rPr lang="en-US" sz="1100" dirty="0"/>
              <a:t> dan </a:t>
            </a:r>
            <a:r>
              <a:rPr lang="en-US" sz="1100" dirty="0" err="1"/>
              <a:t>serangan</a:t>
            </a:r>
            <a:r>
              <a:rPr lang="en-US" sz="1100" dirty="0"/>
              <a:t> </a:t>
            </a:r>
            <a:r>
              <a:rPr lang="en-US" sz="1100" dirty="0" err="1"/>
              <a:t>siber</a:t>
            </a:r>
            <a:r>
              <a:rPr lang="en-US" sz="11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Meningkatkan</a:t>
            </a:r>
            <a:r>
              <a:rPr lang="en-US" sz="1100" dirty="0"/>
              <a:t> </a:t>
            </a:r>
            <a:r>
              <a:rPr lang="en-US" sz="1100" dirty="0" err="1"/>
              <a:t>kesiapan</a:t>
            </a:r>
            <a:r>
              <a:rPr lang="en-US" sz="1100" dirty="0"/>
              <a:t> </a:t>
            </a:r>
            <a:r>
              <a:rPr lang="en-US" sz="1100" dirty="0" err="1"/>
              <a:t>tanggap</a:t>
            </a:r>
            <a:r>
              <a:rPr lang="en-US" sz="1100" dirty="0"/>
              <a:t> </a:t>
            </a:r>
            <a:r>
              <a:rPr lang="en-US" sz="1100" dirty="0" err="1"/>
              <a:t>insiden</a:t>
            </a:r>
            <a:r>
              <a:rPr lang="en-US" sz="1100" dirty="0"/>
              <a:t> dan </a:t>
            </a:r>
            <a:r>
              <a:rPr lang="en-US" sz="1100" dirty="0" err="1"/>
              <a:t>mempercepat</a:t>
            </a:r>
            <a:r>
              <a:rPr lang="en-US" sz="1100" dirty="0"/>
              <a:t> </a:t>
            </a:r>
            <a:r>
              <a:rPr lang="en-US" sz="1100" dirty="0" err="1"/>
              <a:t>pemulihan</a:t>
            </a:r>
            <a:r>
              <a:rPr lang="en-US" sz="1100" dirty="0"/>
              <a:t> </a:t>
            </a:r>
            <a:r>
              <a:rPr lang="en-US" sz="1100" dirty="0" err="1"/>
              <a:t>pasca</a:t>
            </a:r>
            <a:r>
              <a:rPr lang="en-US" sz="1100" dirty="0"/>
              <a:t> </a:t>
            </a:r>
            <a:r>
              <a:rPr lang="en-US" sz="1100" dirty="0" err="1"/>
              <a:t>insiden</a:t>
            </a:r>
            <a:r>
              <a:rPr lang="en-US" sz="1100" dirty="0"/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951B8B-F5BE-182B-6843-87735AC7A55E}"/>
              </a:ext>
            </a:extLst>
          </p:cNvPr>
          <p:cNvSpPr/>
          <p:nvPr/>
        </p:nvSpPr>
        <p:spPr>
          <a:xfrm>
            <a:off x="279070" y="4335133"/>
            <a:ext cx="3328366" cy="859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62ED1B-A8F8-450D-8F52-CF5387EC7C87}"/>
              </a:ext>
            </a:extLst>
          </p:cNvPr>
          <p:cNvSpPr txBox="1"/>
          <p:nvPr/>
        </p:nvSpPr>
        <p:spPr>
          <a:xfrm>
            <a:off x="923643" y="5007987"/>
            <a:ext cx="2718631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alibri body"/>
              </a:rPr>
              <a:t>Potensi Risiko Implementasi AI</a:t>
            </a:r>
            <a:endParaRPr lang="en-ID" sz="1600" dirty="0">
              <a:solidFill>
                <a:srgbClr val="FF0000"/>
              </a:solidFill>
              <a:latin typeface="Calibri body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ABDA2E-FC0B-597B-707E-613975B3731B}"/>
              </a:ext>
            </a:extLst>
          </p:cNvPr>
          <p:cNvSpPr txBox="1"/>
          <p:nvPr/>
        </p:nvSpPr>
        <p:spPr>
          <a:xfrm>
            <a:off x="11587186" y="6439086"/>
            <a:ext cx="604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06DCE-D24E-B146-89D8-0B5D9C28F241}" type="slidenum">
              <a:rPr kumimoji="0" lang="en-ID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0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276;p26">
            <a:extLst>
              <a:ext uri="{FF2B5EF4-FFF2-40B4-BE49-F238E27FC236}">
                <a16:creationId xmlns:a16="http://schemas.microsoft.com/office/drawing/2014/main" id="{5E058EB9-D04B-1EA3-0A09-F691DA7B6B69}"/>
              </a:ext>
            </a:extLst>
          </p:cNvPr>
          <p:cNvGrpSpPr/>
          <p:nvPr/>
        </p:nvGrpSpPr>
        <p:grpSpPr>
          <a:xfrm>
            <a:off x="3684380" y="2862671"/>
            <a:ext cx="3434317" cy="1914974"/>
            <a:chOff x="2185750" y="2059275"/>
            <a:chExt cx="3266725" cy="1821525"/>
          </a:xfrm>
        </p:grpSpPr>
        <p:sp>
          <p:nvSpPr>
            <p:cNvPr id="4" name="Google Shape;2277;p26">
              <a:extLst>
                <a:ext uri="{FF2B5EF4-FFF2-40B4-BE49-F238E27FC236}">
                  <a16:creationId xmlns:a16="http://schemas.microsoft.com/office/drawing/2014/main" id="{474A34EB-54E9-DA5A-9296-F5E19806D32A}"/>
                </a:ext>
              </a:extLst>
            </p:cNvPr>
            <p:cNvSpPr/>
            <p:nvPr/>
          </p:nvSpPr>
          <p:spPr>
            <a:xfrm>
              <a:off x="4530075" y="3260850"/>
              <a:ext cx="552650" cy="552650"/>
            </a:xfrm>
            <a:custGeom>
              <a:avLst/>
              <a:gdLst/>
              <a:ahLst/>
              <a:cxnLst/>
              <a:rect l="l" t="t" r="r" b="b"/>
              <a:pathLst>
                <a:path w="22106" h="22106" extrusionOk="0">
                  <a:moveTo>
                    <a:pt x="11053" y="2186"/>
                  </a:moveTo>
                  <a:cubicBezTo>
                    <a:pt x="15961" y="2186"/>
                    <a:pt x="19920" y="6176"/>
                    <a:pt x="19920" y="11053"/>
                  </a:cubicBezTo>
                  <a:cubicBezTo>
                    <a:pt x="19920" y="15962"/>
                    <a:pt x="15961" y="19952"/>
                    <a:pt x="11053" y="19952"/>
                  </a:cubicBezTo>
                  <a:cubicBezTo>
                    <a:pt x="6144" y="19952"/>
                    <a:pt x="2154" y="15962"/>
                    <a:pt x="2154" y="11053"/>
                  </a:cubicBezTo>
                  <a:cubicBezTo>
                    <a:pt x="2154" y="6176"/>
                    <a:pt x="6144" y="2186"/>
                    <a:pt x="11053" y="2186"/>
                  </a:cubicBezTo>
                  <a:close/>
                  <a:moveTo>
                    <a:pt x="11053" y="1"/>
                  </a:moveTo>
                  <a:cubicBezTo>
                    <a:pt x="4940" y="1"/>
                    <a:pt x="0" y="4973"/>
                    <a:pt x="0" y="11053"/>
                  </a:cubicBezTo>
                  <a:cubicBezTo>
                    <a:pt x="0" y="17165"/>
                    <a:pt x="4972" y="22106"/>
                    <a:pt x="11053" y="22106"/>
                  </a:cubicBezTo>
                  <a:cubicBezTo>
                    <a:pt x="17133" y="22106"/>
                    <a:pt x="22105" y="17165"/>
                    <a:pt x="22105" y="11053"/>
                  </a:cubicBezTo>
                  <a:cubicBezTo>
                    <a:pt x="22105" y="4973"/>
                    <a:pt x="17133" y="1"/>
                    <a:pt x="1105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Google Shape;2278;p26">
              <a:extLst>
                <a:ext uri="{FF2B5EF4-FFF2-40B4-BE49-F238E27FC236}">
                  <a16:creationId xmlns:a16="http://schemas.microsoft.com/office/drawing/2014/main" id="{AE9BA35E-AA79-5719-2A15-6F56ED2E8B6F}"/>
                </a:ext>
              </a:extLst>
            </p:cNvPr>
            <p:cNvSpPr/>
            <p:nvPr/>
          </p:nvSpPr>
          <p:spPr>
            <a:xfrm>
              <a:off x="5013050" y="2464698"/>
              <a:ext cx="439425" cy="439425"/>
            </a:xfrm>
            <a:custGeom>
              <a:avLst/>
              <a:gdLst/>
              <a:ahLst/>
              <a:cxnLst/>
              <a:rect l="l" t="t" r="r" b="b"/>
              <a:pathLst>
                <a:path w="17577" h="17577" extrusionOk="0">
                  <a:moveTo>
                    <a:pt x="8804" y="2154"/>
                  </a:moveTo>
                  <a:cubicBezTo>
                    <a:pt x="12446" y="2154"/>
                    <a:pt x="15423" y="5131"/>
                    <a:pt x="15423" y="8805"/>
                  </a:cubicBezTo>
                  <a:cubicBezTo>
                    <a:pt x="15423" y="12447"/>
                    <a:pt x="12446" y="15424"/>
                    <a:pt x="8804" y="15424"/>
                  </a:cubicBezTo>
                  <a:cubicBezTo>
                    <a:pt x="5131" y="15424"/>
                    <a:pt x="2186" y="12447"/>
                    <a:pt x="2186" y="8805"/>
                  </a:cubicBezTo>
                  <a:cubicBezTo>
                    <a:pt x="2186" y="5131"/>
                    <a:pt x="5162" y="2154"/>
                    <a:pt x="8804" y="2154"/>
                  </a:cubicBezTo>
                  <a:close/>
                  <a:moveTo>
                    <a:pt x="8804" y="1"/>
                  </a:moveTo>
                  <a:cubicBezTo>
                    <a:pt x="3959" y="1"/>
                    <a:pt x="0" y="3959"/>
                    <a:pt x="0" y="8805"/>
                  </a:cubicBezTo>
                  <a:cubicBezTo>
                    <a:pt x="0" y="13650"/>
                    <a:pt x="3959" y="17577"/>
                    <a:pt x="8804" y="17577"/>
                  </a:cubicBezTo>
                  <a:cubicBezTo>
                    <a:pt x="13650" y="17577"/>
                    <a:pt x="17577" y="13650"/>
                    <a:pt x="17577" y="8805"/>
                  </a:cubicBezTo>
                  <a:cubicBezTo>
                    <a:pt x="17577" y="3959"/>
                    <a:pt x="13650" y="1"/>
                    <a:pt x="88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2279;p26">
              <a:extLst>
                <a:ext uri="{FF2B5EF4-FFF2-40B4-BE49-F238E27FC236}">
                  <a16:creationId xmlns:a16="http://schemas.microsoft.com/office/drawing/2014/main" id="{B56B7F1D-CB35-A938-15E6-077B5D5FAEDC}"/>
                </a:ext>
              </a:extLst>
            </p:cNvPr>
            <p:cNvSpPr/>
            <p:nvPr/>
          </p:nvSpPr>
          <p:spPr>
            <a:xfrm>
              <a:off x="2185750" y="2387600"/>
              <a:ext cx="507525" cy="508300"/>
            </a:xfrm>
            <a:custGeom>
              <a:avLst/>
              <a:gdLst/>
              <a:ahLst/>
              <a:cxnLst/>
              <a:rect l="l" t="t" r="r" b="b"/>
              <a:pathLst>
                <a:path w="20301" h="20332" extrusionOk="0">
                  <a:moveTo>
                    <a:pt x="10135" y="2185"/>
                  </a:moveTo>
                  <a:cubicBezTo>
                    <a:pt x="14569" y="2185"/>
                    <a:pt x="18147" y="5764"/>
                    <a:pt x="18147" y="10166"/>
                  </a:cubicBezTo>
                  <a:cubicBezTo>
                    <a:pt x="18147" y="14599"/>
                    <a:pt x="14569" y="18178"/>
                    <a:pt x="10135" y="18178"/>
                  </a:cubicBezTo>
                  <a:cubicBezTo>
                    <a:pt x="5733" y="18178"/>
                    <a:pt x="2154" y="14599"/>
                    <a:pt x="2154" y="10166"/>
                  </a:cubicBezTo>
                  <a:cubicBezTo>
                    <a:pt x="2154" y="5764"/>
                    <a:pt x="5733" y="2185"/>
                    <a:pt x="10135" y="2185"/>
                  </a:cubicBezTo>
                  <a:close/>
                  <a:moveTo>
                    <a:pt x="10135" y="0"/>
                  </a:moveTo>
                  <a:cubicBezTo>
                    <a:pt x="4530" y="0"/>
                    <a:pt x="1" y="4560"/>
                    <a:pt x="1" y="10166"/>
                  </a:cubicBezTo>
                  <a:cubicBezTo>
                    <a:pt x="1" y="15771"/>
                    <a:pt x="4561" y="20331"/>
                    <a:pt x="10135" y="20331"/>
                  </a:cubicBezTo>
                  <a:cubicBezTo>
                    <a:pt x="15740" y="20331"/>
                    <a:pt x="20301" y="15771"/>
                    <a:pt x="20301" y="10166"/>
                  </a:cubicBezTo>
                  <a:cubicBezTo>
                    <a:pt x="20301" y="4560"/>
                    <a:pt x="15740" y="0"/>
                    <a:pt x="1013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2280;p26">
              <a:extLst>
                <a:ext uri="{FF2B5EF4-FFF2-40B4-BE49-F238E27FC236}">
                  <a16:creationId xmlns:a16="http://schemas.microsoft.com/office/drawing/2014/main" id="{49B6098E-942A-2747-13C1-16D749F31A6F}"/>
                </a:ext>
              </a:extLst>
            </p:cNvPr>
            <p:cNvSpPr/>
            <p:nvPr/>
          </p:nvSpPr>
          <p:spPr>
            <a:xfrm>
              <a:off x="2603000" y="3506300"/>
              <a:ext cx="374500" cy="374500"/>
            </a:xfrm>
            <a:custGeom>
              <a:avLst/>
              <a:gdLst/>
              <a:ahLst/>
              <a:cxnLst/>
              <a:rect l="l" t="t" r="r" b="b"/>
              <a:pathLst>
                <a:path w="14980" h="14980" extrusionOk="0">
                  <a:moveTo>
                    <a:pt x="7506" y="2185"/>
                  </a:moveTo>
                  <a:cubicBezTo>
                    <a:pt x="10420" y="2185"/>
                    <a:pt x="12826" y="4560"/>
                    <a:pt x="12826" y="7506"/>
                  </a:cubicBezTo>
                  <a:cubicBezTo>
                    <a:pt x="12826" y="10419"/>
                    <a:pt x="10420" y="12794"/>
                    <a:pt x="7506" y="12794"/>
                  </a:cubicBezTo>
                  <a:cubicBezTo>
                    <a:pt x="4561" y="12794"/>
                    <a:pt x="2186" y="10419"/>
                    <a:pt x="2186" y="7506"/>
                  </a:cubicBezTo>
                  <a:cubicBezTo>
                    <a:pt x="2186" y="4560"/>
                    <a:pt x="4561" y="2185"/>
                    <a:pt x="7506" y="2185"/>
                  </a:cubicBezTo>
                  <a:close/>
                  <a:moveTo>
                    <a:pt x="7506" y="0"/>
                  </a:moveTo>
                  <a:cubicBezTo>
                    <a:pt x="3357" y="0"/>
                    <a:pt x="1" y="3357"/>
                    <a:pt x="1" y="7474"/>
                  </a:cubicBezTo>
                  <a:cubicBezTo>
                    <a:pt x="1" y="11623"/>
                    <a:pt x="3357" y="14980"/>
                    <a:pt x="7506" y="14980"/>
                  </a:cubicBezTo>
                  <a:cubicBezTo>
                    <a:pt x="11623" y="14980"/>
                    <a:pt x="14980" y="11623"/>
                    <a:pt x="14980" y="7474"/>
                  </a:cubicBezTo>
                  <a:cubicBezTo>
                    <a:pt x="14980" y="3357"/>
                    <a:pt x="11623" y="0"/>
                    <a:pt x="75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2281;p26">
              <a:extLst>
                <a:ext uri="{FF2B5EF4-FFF2-40B4-BE49-F238E27FC236}">
                  <a16:creationId xmlns:a16="http://schemas.microsoft.com/office/drawing/2014/main" id="{572786E2-AD5E-DA8C-57B3-902214CDE015}"/>
                </a:ext>
              </a:extLst>
            </p:cNvPr>
            <p:cNvSpPr/>
            <p:nvPr/>
          </p:nvSpPr>
          <p:spPr>
            <a:xfrm>
              <a:off x="4264050" y="3195925"/>
              <a:ext cx="344425" cy="232000"/>
            </a:xfrm>
            <a:custGeom>
              <a:avLst/>
              <a:gdLst/>
              <a:ahLst/>
              <a:cxnLst/>
              <a:rect l="l" t="t" r="r" b="b"/>
              <a:pathLst>
                <a:path w="13777" h="9280" extrusionOk="0">
                  <a:moveTo>
                    <a:pt x="1077" y="1"/>
                  </a:moveTo>
                  <a:lnTo>
                    <a:pt x="0" y="1869"/>
                  </a:lnTo>
                  <a:lnTo>
                    <a:pt x="12700" y="9280"/>
                  </a:lnTo>
                  <a:lnTo>
                    <a:pt x="13776" y="74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2282;p26">
              <a:extLst>
                <a:ext uri="{FF2B5EF4-FFF2-40B4-BE49-F238E27FC236}">
                  <a16:creationId xmlns:a16="http://schemas.microsoft.com/office/drawing/2014/main" id="{D81B3A37-746F-75CA-D03C-296B695DEF92}"/>
                </a:ext>
              </a:extLst>
            </p:cNvPr>
            <p:cNvSpPr/>
            <p:nvPr/>
          </p:nvSpPr>
          <p:spPr>
            <a:xfrm>
              <a:off x="4263250" y="2700138"/>
              <a:ext cx="773927" cy="167261"/>
            </a:xfrm>
            <a:custGeom>
              <a:avLst/>
              <a:gdLst/>
              <a:ahLst/>
              <a:cxnLst/>
              <a:rect l="l" t="t" r="r" b="b"/>
              <a:pathLst>
                <a:path w="29992" h="11719" extrusionOk="0">
                  <a:moveTo>
                    <a:pt x="29294" y="1"/>
                  </a:moveTo>
                  <a:lnTo>
                    <a:pt x="1" y="9692"/>
                  </a:lnTo>
                  <a:lnTo>
                    <a:pt x="666" y="11718"/>
                  </a:lnTo>
                  <a:lnTo>
                    <a:pt x="29991" y="2028"/>
                  </a:lnTo>
                  <a:lnTo>
                    <a:pt x="29294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283;p26">
              <a:extLst>
                <a:ext uri="{FF2B5EF4-FFF2-40B4-BE49-F238E27FC236}">
                  <a16:creationId xmlns:a16="http://schemas.microsoft.com/office/drawing/2014/main" id="{B42D1372-778E-9994-36D6-A004402F716E}"/>
                </a:ext>
              </a:extLst>
            </p:cNvPr>
            <p:cNvSpPr/>
            <p:nvPr/>
          </p:nvSpPr>
          <p:spPr>
            <a:xfrm>
              <a:off x="2652075" y="2671025"/>
              <a:ext cx="598575" cy="227250"/>
            </a:xfrm>
            <a:custGeom>
              <a:avLst/>
              <a:gdLst/>
              <a:ahLst/>
              <a:cxnLst/>
              <a:rect l="l" t="t" r="r" b="b"/>
              <a:pathLst>
                <a:path w="23943" h="9090" extrusionOk="0">
                  <a:moveTo>
                    <a:pt x="603" y="0"/>
                  </a:moveTo>
                  <a:lnTo>
                    <a:pt x="1" y="2091"/>
                  </a:lnTo>
                  <a:lnTo>
                    <a:pt x="23309" y="9089"/>
                  </a:lnTo>
                  <a:lnTo>
                    <a:pt x="23943" y="6999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284;p26">
              <a:extLst>
                <a:ext uri="{FF2B5EF4-FFF2-40B4-BE49-F238E27FC236}">
                  <a16:creationId xmlns:a16="http://schemas.microsoft.com/office/drawing/2014/main" id="{7F4CD2A2-DE5A-9BA7-ADBC-5BBB6DA44D0D}"/>
                </a:ext>
              </a:extLst>
            </p:cNvPr>
            <p:cNvSpPr/>
            <p:nvPr/>
          </p:nvSpPr>
          <p:spPr>
            <a:xfrm>
              <a:off x="2920475" y="3168225"/>
              <a:ext cx="183725" cy="183700"/>
            </a:xfrm>
            <a:custGeom>
              <a:avLst/>
              <a:gdLst/>
              <a:ahLst/>
              <a:cxnLst/>
              <a:rect l="l" t="t" r="r" b="b"/>
              <a:pathLst>
                <a:path w="7349" h="7348" extrusionOk="0">
                  <a:moveTo>
                    <a:pt x="3674" y="2154"/>
                  </a:moveTo>
                  <a:cubicBezTo>
                    <a:pt x="4498" y="2154"/>
                    <a:pt x="5195" y="2851"/>
                    <a:pt x="5195" y="3674"/>
                  </a:cubicBezTo>
                  <a:cubicBezTo>
                    <a:pt x="5195" y="4498"/>
                    <a:pt x="4498" y="5194"/>
                    <a:pt x="3674" y="5194"/>
                  </a:cubicBezTo>
                  <a:cubicBezTo>
                    <a:pt x="2851" y="5194"/>
                    <a:pt x="2154" y="4498"/>
                    <a:pt x="2154" y="3674"/>
                  </a:cubicBezTo>
                  <a:cubicBezTo>
                    <a:pt x="2154" y="2851"/>
                    <a:pt x="2851" y="2154"/>
                    <a:pt x="3674" y="2154"/>
                  </a:cubicBezTo>
                  <a:close/>
                  <a:moveTo>
                    <a:pt x="3674" y="1"/>
                  </a:moveTo>
                  <a:cubicBezTo>
                    <a:pt x="1648" y="1"/>
                    <a:pt x="1" y="1647"/>
                    <a:pt x="1" y="3674"/>
                  </a:cubicBezTo>
                  <a:cubicBezTo>
                    <a:pt x="1" y="5701"/>
                    <a:pt x="1648" y="7348"/>
                    <a:pt x="3674" y="7348"/>
                  </a:cubicBezTo>
                  <a:cubicBezTo>
                    <a:pt x="5701" y="7348"/>
                    <a:pt x="7348" y="5701"/>
                    <a:pt x="7348" y="3674"/>
                  </a:cubicBezTo>
                  <a:cubicBezTo>
                    <a:pt x="7348" y="1647"/>
                    <a:pt x="5701" y="1"/>
                    <a:pt x="367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285;p26">
              <a:extLst>
                <a:ext uri="{FF2B5EF4-FFF2-40B4-BE49-F238E27FC236}">
                  <a16:creationId xmlns:a16="http://schemas.microsoft.com/office/drawing/2014/main" id="{C1CD1309-3C13-3FE6-25A3-76134208398E}"/>
                </a:ext>
              </a:extLst>
            </p:cNvPr>
            <p:cNvSpPr/>
            <p:nvPr/>
          </p:nvSpPr>
          <p:spPr>
            <a:xfrm>
              <a:off x="3062200" y="3162675"/>
              <a:ext cx="186075" cy="91075"/>
            </a:xfrm>
            <a:custGeom>
              <a:avLst/>
              <a:gdLst/>
              <a:ahLst/>
              <a:cxnLst/>
              <a:rect l="l" t="t" r="r" b="b"/>
              <a:pathLst>
                <a:path w="7443" h="3643" extrusionOk="0">
                  <a:moveTo>
                    <a:pt x="6999" y="1"/>
                  </a:moveTo>
                  <a:lnTo>
                    <a:pt x="1" y="1521"/>
                  </a:lnTo>
                  <a:lnTo>
                    <a:pt x="476" y="3643"/>
                  </a:lnTo>
                  <a:lnTo>
                    <a:pt x="7443" y="2123"/>
                  </a:lnTo>
                  <a:lnTo>
                    <a:pt x="6999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286;p26">
              <a:extLst>
                <a:ext uri="{FF2B5EF4-FFF2-40B4-BE49-F238E27FC236}">
                  <a16:creationId xmlns:a16="http://schemas.microsoft.com/office/drawing/2014/main" id="{7E348A1D-1FAD-F8A1-9DF2-BB10407D84F2}"/>
                </a:ext>
              </a:extLst>
            </p:cNvPr>
            <p:cNvSpPr/>
            <p:nvPr/>
          </p:nvSpPr>
          <p:spPr>
            <a:xfrm>
              <a:off x="2917325" y="3359025"/>
              <a:ext cx="447350" cy="280300"/>
            </a:xfrm>
            <a:custGeom>
              <a:avLst/>
              <a:gdLst/>
              <a:ahLst/>
              <a:cxnLst/>
              <a:rect l="l" t="t" r="r" b="b"/>
              <a:pathLst>
                <a:path w="17894" h="11212" extrusionOk="0">
                  <a:moveTo>
                    <a:pt x="16848" y="1"/>
                  </a:moveTo>
                  <a:lnTo>
                    <a:pt x="0" y="9311"/>
                  </a:lnTo>
                  <a:lnTo>
                    <a:pt x="1045" y="11212"/>
                  </a:lnTo>
                  <a:lnTo>
                    <a:pt x="17893" y="1901"/>
                  </a:lnTo>
                  <a:lnTo>
                    <a:pt x="1684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287;p26">
              <a:extLst>
                <a:ext uri="{FF2B5EF4-FFF2-40B4-BE49-F238E27FC236}">
                  <a16:creationId xmlns:a16="http://schemas.microsoft.com/office/drawing/2014/main" id="{03679268-4388-6955-F1BD-C7966DF8F4A3}"/>
                </a:ext>
              </a:extLst>
            </p:cNvPr>
            <p:cNvSpPr/>
            <p:nvPr/>
          </p:nvSpPr>
          <p:spPr>
            <a:xfrm>
              <a:off x="4016225" y="3644850"/>
              <a:ext cx="184500" cy="183700"/>
            </a:xfrm>
            <a:custGeom>
              <a:avLst/>
              <a:gdLst/>
              <a:ahLst/>
              <a:cxnLst/>
              <a:rect l="l" t="t" r="r" b="b"/>
              <a:pathLst>
                <a:path w="7380" h="7348" extrusionOk="0">
                  <a:moveTo>
                    <a:pt x="3706" y="2154"/>
                  </a:moveTo>
                  <a:cubicBezTo>
                    <a:pt x="4529" y="2154"/>
                    <a:pt x="5195" y="2850"/>
                    <a:pt x="5195" y="3674"/>
                  </a:cubicBezTo>
                  <a:cubicBezTo>
                    <a:pt x="5195" y="4497"/>
                    <a:pt x="4529" y="5194"/>
                    <a:pt x="3706" y="5194"/>
                  </a:cubicBezTo>
                  <a:cubicBezTo>
                    <a:pt x="2851" y="5194"/>
                    <a:pt x="2186" y="4497"/>
                    <a:pt x="2186" y="3674"/>
                  </a:cubicBezTo>
                  <a:cubicBezTo>
                    <a:pt x="2186" y="2850"/>
                    <a:pt x="2851" y="2154"/>
                    <a:pt x="3706" y="2154"/>
                  </a:cubicBezTo>
                  <a:close/>
                  <a:moveTo>
                    <a:pt x="3706" y="0"/>
                  </a:moveTo>
                  <a:cubicBezTo>
                    <a:pt x="1648" y="0"/>
                    <a:pt x="1" y="1647"/>
                    <a:pt x="1" y="3674"/>
                  </a:cubicBezTo>
                  <a:cubicBezTo>
                    <a:pt x="1" y="5701"/>
                    <a:pt x="1648" y="7347"/>
                    <a:pt x="3706" y="7347"/>
                  </a:cubicBezTo>
                  <a:cubicBezTo>
                    <a:pt x="5733" y="7347"/>
                    <a:pt x="7380" y="5701"/>
                    <a:pt x="7380" y="3674"/>
                  </a:cubicBezTo>
                  <a:cubicBezTo>
                    <a:pt x="7380" y="1647"/>
                    <a:pt x="5733" y="0"/>
                    <a:pt x="37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288;p26">
              <a:extLst>
                <a:ext uri="{FF2B5EF4-FFF2-40B4-BE49-F238E27FC236}">
                  <a16:creationId xmlns:a16="http://schemas.microsoft.com/office/drawing/2014/main" id="{57FE36D4-A9BE-803C-A20C-0F77CB5C201D}"/>
                </a:ext>
              </a:extLst>
            </p:cNvPr>
            <p:cNvSpPr/>
            <p:nvPr/>
          </p:nvSpPr>
          <p:spPr>
            <a:xfrm>
              <a:off x="3987725" y="3503925"/>
              <a:ext cx="121175" cy="178950"/>
            </a:xfrm>
            <a:custGeom>
              <a:avLst/>
              <a:gdLst/>
              <a:ahLst/>
              <a:cxnLst/>
              <a:rect l="l" t="t" r="r" b="b"/>
              <a:pathLst>
                <a:path w="4847" h="7158" extrusionOk="0">
                  <a:moveTo>
                    <a:pt x="1964" y="0"/>
                  </a:moveTo>
                  <a:lnTo>
                    <a:pt x="1" y="919"/>
                  </a:lnTo>
                  <a:lnTo>
                    <a:pt x="2883" y="7157"/>
                  </a:lnTo>
                  <a:lnTo>
                    <a:pt x="4846" y="623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289;p26">
              <a:extLst>
                <a:ext uri="{FF2B5EF4-FFF2-40B4-BE49-F238E27FC236}">
                  <a16:creationId xmlns:a16="http://schemas.microsoft.com/office/drawing/2014/main" id="{B6F04577-79B8-B0AF-256E-E031AA4366AA}"/>
                </a:ext>
              </a:extLst>
            </p:cNvPr>
            <p:cNvSpPr/>
            <p:nvPr/>
          </p:nvSpPr>
          <p:spPr>
            <a:xfrm>
              <a:off x="3312375" y="2224300"/>
              <a:ext cx="191625" cy="184175"/>
            </a:xfrm>
            <a:custGeom>
              <a:avLst/>
              <a:gdLst/>
              <a:ahLst/>
              <a:cxnLst/>
              <a:rect l="l" t="t" r="r" b="b"/>
              <a:pathLst>
                <a:path w="7665" h="7367" extrusionOk="0">
                  <a:moveTo>
                    <a:pt x="3825" y="2189"/>
                  </a:moveTo>
                  <a:cubicBezTo>
                    <a:pt x="4599" y="2189"/>
                    <a:pt x="5261" y="2773"/>
                    <a:pt x="5321" y="3587"/>
                  </a:cubicBezTo>
                  <a:cubicBezTo>
                    <a:pt x="5385" y="4410"/>
                    <a:pt x="4783" y="5139"/>
                    <a:pt x="3928" y="5202"/>
                  </a:cubicBezTo>
                  <a:cubicBezTo>
                    <a:pt x="3890" y="5205"/>
                    <a:pt x="3852" y="5206"/>
                    <a:pt x="3814" y="5206"/>
                  </a:cubicBezTo>
                  <a:cubicBezTo>
                    <a:pt x="3039" y="5206"/>
                    <a:pt x="2373" y="4594"/>
                    <a:pt x="2313" y="3808"/>
                  </a:cubicBezTo>
                  <a:cubicBezTo>
                    <a:pt x="2250" y="2985"/>
                    <a:pt x="2883" y="2257"/>
                    <a:pt x="3706" y="2193"/>
                  </a:cubicBezTo>
                  <a:cubicBezTo>
                    <a:pt x="3746" y="2190"/>
                    <a:pt x="3786" y="2189"/>
                    <a:pt x="3825" y="2189"/>
                  </a:cubicBezTo>
                  <a:close/>
                  <a:moveTo>
                    <a:pt x="3784" y="1"/>
                  </a:moveTo>
                  <a:cubicBezTo>
                    <a:pt x="3706" y="1"/>
                    <a:pt x="3627" y="3"/>
                    <a:pt x="3548" y="8"/>
                  </a:cubicBezTo>
                  <a:cubicBezTo>
                    <a:pt x="1521" y="167"/>
                    <a:pt x="1" y="1940"/>
                    <a:pt x="159" y="3967"/>
                  </a:cubicBezTo>
                  <a:cubicBezTo>
                    <a:pt x="310" y="5896"/>
                    <a:pt x="1896" y="7367"/>
                    <a:pt x="3797" y="7367"/>
                  </a:cubicBezTo>
                  <a:cubicBezTo>
                    <a:pt x="3892" y="7367"/>
                    <a:pt x="3989" y="7363"/>
                    <a:pt x="4086" y="7355"/>
                  </a:cubicBezTo>
                  <a:cubicBezTo>
                    <a:pt x="6113" y="7229"/>
                    <a:pt x="7665" y="5455"/>
                    <a:pt x="7507" y="3428"/>
                  </a:cubicBezTo>
                  <a:cubicBezTo>
                    <a:pt x="7354" y="1481"/>
                    <a:pt x="5711" y="1"/>
                    <a:pt x="378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290;p26">
              <a:extLst>
                <a:ext uri="{FF2B5EF4-FFF2-40B4-BE49-F238E27FC236}">
                  <a16:creationId xmlns:a16="http://schemas.microsoft.com/office/drawing/2014/main" id="{0A3260F9-9BF7-642F-98B3-A3442341A79A}"/>
                </a:ext>
              </a:extLst>
            </p:cNvPr>
            <p:cNvSpPr/>
            <p:nvPr/>
          </p:nvSpPr>
          <p:spPr>
            <a:xfrm>
              <a:off x="3412925" y="2366200"/>
              <a:ext cx="131475" cy="177375"/>
            </a:xfrm>
            <a:custGeom>
              <a:avLst/>
              <a:gdLst/>
              <a:ahLst/>
              <a:cxnLst/>
              <a:rect l="l" t="t" r="r" b="b"/>
              <a:pathLst>
                <a:path w="5259" h="7095" extrusionOk="0">
                  <a:moveTo>
                    <a:pt x="1901" y="1"/>
                  </a:moveTo>
                  <a:lnTo>
                    <a:pt x="1" y="1078"/>
                  </a:lnTo>
                  <a:lnTo>
                    <a:pt x="3358" y="7095"/>
                  </a:lnTo>
                  <a:lnTo>
                    <a:pt x="5258" y="601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291;p26">
              <a:extLst>
                <a:ext uri="{FF2B5EF4-FFF2-40B4-BE49-F238E27FC236}">
                  <a16:creationId xmlns:a16="http://schemas.microsoft.com/office/drawing/2014/main" id="{6CC9C8C8-718B-FAF1-4D9A-384CF6B15A82}"/>
                </a:ext>
              </a:extLst>
            </p:cNvPr>
            <p:cNvSpPr/>
            <p:nvPr/>
          </p:nvSpPr>
          <p:spPr>
            <a:xfrm>
              <a:off x="4122325" y="2059275"/>
              <a:ext cx="209825" cy="184225"/>
            </a:xfrm>
            <a:custGeom>
              <a:avLst/>
              <a:gdLst/>
              <a:ahLst/>
              <a:cxnLst/>
              <a:rect l="l" t="t" r="r" b="b"/>
              <a:pathLst>
                <a:path w="8393" h="7369" extrusionOk="0">
                  <a:moveTo>
                    <a:pt x="4183" y="2167"/>
                  </a:moveTo>
                  <a:cubicBezTo>
                    <a:pt x="4666" y="2167"/>
                    <a:pt x="5150" y="2404"/>
                    <a:pt x="5448" y="2841"/>
                  </a:cubicBezTo>
                  <a:cubicBezTo>
                    <a:pt x="5923" y="3537"/>
                    <a:pt x="5733" y="4487"/>
                    <a:pt x="5036" y="4962"/>
                  </a:cubicBezTo>
                  <a:cubicBezTo>
                    <a:pt x="4780" y="5125"/>
                    <a:pt x="4491" y="5202"/>
                    <a:pt x="4204" y="5202"/>
                  </a:cubicBezTo>
                  <a:cubicBezTo>
                    <a:pt x="3710" y="5202"/>
                    <a:pt x="3226" y="4972"/>
                    <a:pt x="2946" y="4551"/>
                  </a:cubicBezTo>
                  <a:cubicBezTo>
                    <a:pt x="2471" y="3854"/>
                    <a:pt x="2661" y="2904"/>
                    <a:pt x="3357" y="2429"/>
                  </a:cubicBezTo>
                  <a:cubicBezTo>
                    <a:pt x="3606" y="2251"/>
                    <a:pt x="3894" y="2167"/>
                    <a:pt x="4183" y="2167"/>
                  </a:cubicBezTo>
                  <a:close/>
                  <a:moveTo>
                    <a:pt x="4170" y="1"/>
                  </a:moveTo>
                  <a:cubicBezTo>
                    <a:pt x="3467" y="1"/>
                    <a:pt x="2756" y="201"/>
                    <a:pt x="2122" y="624"/>
                  </a:cubicBezTo>
                  <a:cubicBezTo>
                    <a:pt x="444" y="1764"/>
                    <a:pt x="0" y="4076"/>
                    <a:pt x="1141" y="5754"/>
                  </a:cubicBezTo>
                  <a:cubicBezTo>
                    <a:pt x="1853" y="6802"/>
                    <a:pt x="3009" y="7369"/>
                    <a:pt x="4186" y="7369"/>
                  </a:cubicBezTo>
                  <a:cubicBezTo>
                    <a:pt x="4894" y="7369"/>
                    <a:pt x="5609" y="7164"/>
                    <a:pt x="6239" y="6736"/>
                  </a:cubicBezTo>
                  <a:cubicBezTo>
                    <a:pt x="7949" y="5627"/>
                    <a:pt x="8393" y="3316"/>
                    <a:pt x="7253" y="1637"/>
                  </a:cubicBezTo>
                  <a:cubicBezTo>
                    <a:pt x="6535" y="581"/>
                    <a:pt x="5365" y="1"/>
                    <a:pt x="41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292;p26">
              <a:extLst>
                <a:ext uri="{FF2B5EF4-FFF2-40B4-BE49-F238E27FC236}">
                  <a16:creationId xmlns:a16="http://schemas.microsoft.com/office/drawing/2014/main" id="{87D436E6-9822-84E0-AA9D-044C54A05929}"/>
                </a:ext>
              </a:extLst>
            </p:cNvPr>
            <p:cNvSpPr/>
            <p:nvPr/>
          </p:nvSpPr>
          <p:spPr>
            <a:xfrm>
              <a:off x="3978225" y="2193625"/>
              <a:ext cx="231225" cy="346000"/>
            </a:xfrm>
            <a:custGeom>
              <a:avLst/>
              <a:gdLst/>
              <a:ahLst/>
              <a:cxnLst/>
              <a:rect l="l" t="t" r="r" b="b"/>
              <a:pathLst>
                <a:path w="9249" h="13840" extrusionOk="0">
                  <a:moveTo>
                    <a:pt x="7411" y="0"/>
                  </a:moveTo>
                  <a:lnTo>
                    <a:pt x="1" y="12731"/>
                  </a:lnTo>
                  <a:lnTo>
                    <a:pt x="1869" y="13839"/>
                  </a:lnTo>
                  <a:lnTo>
                    <a:pt x="9248" y="1140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293;p26">
              <a:extLst>
                <a:ext uri="{FF2B5EF4-FFF2-40B4-BE49-F238E27FC236}">
                  <a16:creationId xmlns:a16="http://schemas.microsoft.com/office/drawing/2014/main" id="{3ECF45BE-1C99-238E-A176-5962B4F84702}"/>
                </a:ext>
              </a:extLst>
            </p:cNvPr>
            <p:cNvSpPr/>
            <p:nvPr/>
          </p:nvSpPr>
          <p:spPr>
            <a:xfrm>
              <a:off x="3189675" y="2450925"/>
              <a:ext cx="1152775" cy="1152775"/>
            </a:xfrm>
            <a:custGeom>
              <a:avLst/>
              <a:gdLst/>
              <a:ahLst/>
              <a:cxnLst/>
              <a:rect l="l" t="t" r="r" b="b"/>
              <a:pathLst>
                <a:path w="46111" h="46111" extrusionOk="0">
                  <a:moveTo>
                    <a:pt x="23055" y="2439"/>
                  </a:moveTo>
                  <a:cubicBezTo>
                    <a:pt x="27616" y="2439"/>
                    <a:pt x="31828" y="3927"/>
                    <a:pt x="35248" y="6461"/>
                  </a:cubicBezTo>
                  <a:cubicBezTo>
                    <a:pt x="39428" y="9501"/>
                    <a:pt x="42405" y="14093"/>
                    <a:pt x="43355" y="19382"/>
                  </a:cubicBezTo>
                  <a:cubicBezTo>
                    <a:pt x="43577" y="20585"/>
                    <a:pt x="43672" y="21820"/>
                    <a:pt x="43672" y="23055"/>
                  </a:cubicBezTo>
                  <a:cubicBezTo>
                    <a:pt x="43672" y="34425"/>
                    <a:pt x="34425" y="43672"/>
                    <a:pt x="23055" y="43672"/>
                  </a:cubicBezTo>
                  <a:cubicBezTo>
                    <a:pt x="11686" y="43672"/>
                    <a:pt x="2439" y="34425"/>
                    <a:pt x="2439" y="23055"/>
                  </a:cubicBezTo>
                  <a:cubicBezTo>
                    <a:pt x="2439" y="18970"/>
                    <a:pt x="3642" y="15170"/>
                    <a:pt x="5701" y="11971"/>
                  </a:cubicBezTo>
                  <a:cubicBezTo>
                    <a:pt x="7158" y="9660"/>
                    <a:pt x="9089" y="7696"/>
                    <a:pt x="11338" y="6113"/>
                  </a:cubicBezTo>
                  <a:cubicBezTo>
                    <a:pt x="14663" y="3801"/>
                    <a:pt x="18717" y="2439"/>
                    <a:pt x="23055" y="2439"/>
                  </a:cubicBezTo>
                  <a:close/>
                  <a:moveTo>
                    <a:pt x="23055" y="1"/>
                  </a:moveTo>
                  <a:cubicBezTo>
                    <a:pt x="18115" y="1"/>
                    <a:pt x="13523" y="1584"/>
                    <a:pt x="9754" y="4244"/>
                  </a:cubicBezTo>
                  <a:cubicBezTo>
                    <a:pt x="7316" y="5986"/>
                    <a:pt x="5194" y="8203"/>
                    <a:pt x="3579" y="10736"/>
                  </a:cubicBezTo>
                  <a:cubicBezTo>
                    <a:pt x="1330" y="14315"/>
                    <a:pt x="0" y="18527"/>
                    <a:pt x="0" y="23055"/>
                  </a:cubicBezTo>
                  <a:cubicBezTo>
                    <a:pt x="0" y="35786"/>
                    <a:pt x="10356" y="46110"/>
                    <a:pt x="23055" y="46110"/>
                  </a:cubicBezTo>
                  <a:cubicBezTo>
                    <a:pt x="35786" y="46110"/>
                    <a:pt x="46110" y="35786"/>
                    <a:pt x="46110" y="23055"/>
                  </a:cubicBezTo>
                  <a:cubicBezTo>
                    <a:pt x="46110" y="21757"/>
                    <a:pt x="46015" y="20459"/>
                    <a:pt x="45794" y="19192"/>
                  </a:cubicBezTo>
                  <a:cubicBezTo>
                    <a:pt x="44780" y="13111"/>
                    <a:pt x="41360" y="7854"/>
                    <a:pt x="36546" y="4371"/>
                  </a:cubicBezTo>
                  <a:cubicBezTo>
                    <a:pt x="32746" y="1616"/>
                    <a:pt x="28091" y="1"/>
                    <a:pt x="2305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296;p26">
              <a:extLst>
                <a:ext uri="{FF2B5EF4-FFF2-40B4-BE49-F238E27FC236}">
                  <a16:creationId xmlns:a16="http://schemas.microsoft.com/office/drawing/2014/main" id="{C3B84D64-E9A4-F674-CC9E-E881B0461C1D}"/>
                </a:ext>
              </a:extLst>
            </p:cNvPr>
            <p:cNvSpPr/>
            <p:nvPr/>
          </p:nvSpPr>
          <p:spPr>
            <a:xfrm>
              <a:off x="3534075" y="2825575"/>
              <a:ext cx="495650" cy="505100"/>
            </a:xfrm>
            <a:custGeom>
              <a:avLst/>
              <a:gdLst/>
              <a:ahLst/>
              <a:cxnLst/>
              <a:rect l="l" t="t" r="r" b="b"/>
              <a:pathLst>
                <a:path w="19826" h="20204" extrusionOk="0">
                  <a:moveTo>
                    <a:pt x="3734" y="1"/>
                  </a:moveTo>
                  <a:cubicBezTo>
                    <a:pt x="3586" y="1"/>
                    <a:pt x="3429" y="28"/>
                    <a:pt x="3262" y="89"/>
                  </a:cubicBezTo>
                  <a:cubicBezTo>
                    <a:pt x="1710" y="691"/>
                    <a:pt x="2566" y="2717"/>
                    <a:pt x="2566" y="2717"/>
                  </a:cubicBezTo>
                  <a:lnTo>
                    <a:pt x="6112" y="12123"/>
                  </a:lnTo>
                  <a:cubicBezTo>
                    <a:pt x="6162" y="12248"/>
                    <a:pt x="6075" y="12333"/>
                    <a:pt x="5989" y="12333"/>
                  </a:cubicBezTo>
                  <a:cubicBezTo>
                    <a:pt x="5966" y="12333"/>
                    <a:pt x="5943" y="12327"/>
                    <a:pt x="5922" y="12313"/>
                  </a:cubicBezTo>
                  <a:lnTo>
                    <a:pt x="4212" y="11300"/>
                  </a:lnTo>
                  <a:cubicBezTo>
                    <a:pt x="4212" y="11300"/>
                    <a:pt x="4212" y="11268"/>
                    <a:pt x="4181" y="11268"/>
                  </a:cubicBezTo>
                  <a:cubicBezTo>
                    <a:pt x="4089" y="11199"/>
                    <a:pt x="3134" y="10383"/>
                    <a:pt x="2181" y="10383"/>
                  </a:cubicBezTo>
                  <a:cubicBezTo>
                    <a:pt x="1818" y="10383"/>
                    <a:pt x="1455" y="10501"/>
                    <a:pt x="1140" y="10825"/>
                  </a:cubicBezTo>
                  <a:cubicBezTo>
                    <a:pt x="0" y="12028"/>
                    <a:pt x="1235" y="13327"/>
                    <a:pt x="1330" y="13422"/>
                  </a:cubicBezTo>
                  <a:cubicBezTo>
                    <a:pt x="1362" y="13422"/>
                    <a:pt x="1362" y="13422"/>
                    <a:pt x="1362" y="13453"/>
                  </a:cubicBezTo>
                  <a:lnTo>
                    <a:pt x="9786" y="19565"/>
                  </a:lnTo>
                  <a:cubicBezTo>
                    <a:pt x="9818" y="19597"/>
                    <a:pt x="9818" y="19597"/>
                    <a:pt x="9849" y="19629"/>
                  </a:cubicBezTo>
                  <a:lnTo>
                    <a:pt x="9976" y="19914"/>
                  </a:lnTo>
                  <a:cubicBezTo>
                    <a:pt x="10070" y="20102"/>
                    <a:pt x="10253" y="20203"/>
                    <a:pt x="10431" y="20203"/>
                  </a:cubicBezTo>
                  <a:cubicBezTo>
                    <a:pt x="10492" y="20203"/>
                    <a:pt x="10553" y="20191"/>
                    <a:pt x="10609" y="20167"/>
                  </a:cubicBezTo>
                  <a:lnTo>
                    <a:pt x="18115" y="17158"/>
                  </a:lnTo>
                  <a:cubicBezTo>
                    <a:pt x="18368" y="17032"/>
                    <a:pt x="18495" y="16778"/>
                    <a:pt x="18400" y="16525"/>
                  </a:cubicBezTo>
                  <a:lnTo>
                    <a:pt x="18305" y="16240"/>
                  </a:lnTo>
                  <a:cubicBezTo>
                    <a:pt x="18273" y="16177"/>
                    <a:pt x="18273" y="16113"/>
                    <a:pt x="18305" y="16082"/>
                  </a:cubicBezTo>
                  <a:cubicBezTo>
                    <a:pt x="19825" y="14118"/>
                    <a:pt x="18812" y="11490"/>
                    <a:pt x="18812" y="11490"/>
                  </a:cubicBezTo>
                  <a:lnTo>
                    <a:pt x="17292" y="7626"/>
                  </a:lnTo>
                  <a:cubicBezTo>
                    <a:pt x="17292" y="7626"/>
                    <a:pt x="17292" y="7626"/>
                    <a:pt x="17292" y="7594"/>
                  </a:cubicBezTo>
                  <a:cubicBezTo>
                    <a:pt x="17260" y="7468"/>
                    <a:pt x="16817" y="5631"/>
                    <a:pt x="15455" y="5631"/>
                  </a:cubicBezTo>
                  <a:cubicBezTo>
                    <a:pt x="14663" y="5631"/>
                    <a:pt x="14220" y="5979"/>
                    <a:pt x="13998" y="6296"/>
                  </a:cubicBezTo>
                  <a:cubicBezTo>
                    <a:pt x="13973" y="6333"/>
                    <a:pt x="13933" y="6351"/>
                    <a:pt x="13892" y="6351"/>
                  </a:cubicBezTo>
                  <a:cubicBezTo>
                    <a:pt x="13830" y="6351"/>
                    <a:pt x="13764" y="6309"/>
                    <a:pt x="13745" y="6233"/>
                  </a:cubicBezTo>
                  <a:cubicBezTo>
                    <a:pt x="13650" y="5853"/>
                    <a:pt x="13333" y="5346"/>
                    <a:pt x="12383" y="5251"/>
                  </a:cubicBezTo>
                  <a:cubicBezTo>
                    <a:pt x="12284" y="5239"/>
                    <a:pt x="12190" y="5234"/>
                    <a:pt x="12101" y="5234"/>
                  </a:cubicBezTo>
                  <a:cubicBezTo>
                    <a:pt x="11227" y="5234"/>
                    <a:pt x="10848" y="5764"/>
                    <a:pt x="10704" y="6138"/>
                  </a:cubicBezTo>
                  <a:cubicBezTo>
                    <a:pt x="10688" y="6206"/>
                    <a:pt x="10634" y="6237"/>
                    <a:pt x="10579" y="6237"/>
                  </a:cubicBezTo>
                  <a:cubicBezTo>
                    <a:pt x="10530" y="6237"/>
                    <a:pt x="10481" y="6213"/>
                    <a:pt x="10451" y="6169"/>
                  </a:cubicBezTo>
                  <a:cubicBezTo>
                    <a:pt x="10155" y="5551"/>
                    <a:pt x="9586" y="4865"/>
                    <a:pt x="8840" y="4865"/>
                  </a:cubicBezTo>
                  <a:cubicBezTo>
                    <a:pt x="8707" y="4865"/>
                    <a:pt x="8568" y="4886"/>
                    <a:pt x="8424" y="4934"/>
                  </a:cubicBezTo>
                  <a:cubicBezTo>
                    <a:pt x="7791" y="5124"/>
                    <a:pt x="7506" y="5536"/>
                    <a:pt x="7379" y="5853"/>
                  </a:cubicBezTo>
                  <a:cubicBezTo>
                    <a:pt x="7348" y="5916"/>
                    <a:pt x="7292" y="5948"/>
                    <a:pt x="7237" y="5948"/>
                  </a:cubicBezTo>
                  <a:cubicBezTo>
                    <a:pt x="7181" y="5948"/>
                    <a:pt x="7126" y="5916"/>
                    <a:pt x="7094" y="5853"/>
                  </a:cubicBezTo>
                  <a:lnTo>
                    <a:pt x="5574" y="1894"/>
                  </a:lnTo>
                  <a:cubicBezTo>
                    <a:pt x="5574" y="1894"/>
                    <a:pt x="4968" y="1"/>
                    <a:pt x="373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297;p26">
              <a:extLst>
                <a:ext uri="{FF2B5EF4-FFF2-40B4-BE49-F238E27FC236}">
                  <a16:creationId xmlns:a16="http://schemas.microsoft.com/office/drawing/2014/main" id="{15CF1FC1-BAB2-C79B-A6C8-0D60E1AB7699}"/>
                </a:ext>
              </a:extLst>
            </p:cNvPr>
            <p:cNvSpPr/>
            <p:nvPr/>
          </p:nvSpPr>
          <p:spPr>
            <a:xfrm>
              <a:off x="3784250" y="3264025"/>
              <a:ext cx="281100" cy="204375"/>
            </a:xfrm>
            <a:custGeom>
              <a:avLst/>
              <a:gdLst/>
              <a:ahLst/>
              <a:cxnLst/>
              <a:rect l="l" t="t" r="r" b="b"/>
              <a:pathLst>
                <a:path w="11244" h="8175" extrusionOk="0">
                  <a:moveTo>
                    <a:pt x="8904" y="1"/>
                  </a:moveTo>
                  <a:cubicBezTo>
                    <a:pt x="8840" y="1"/>
                    <a:pt x="8774" y="11"/>
                    <a:pt x="8710" y="32"/>
                  </a:cubicBezTo>
                  <a:lnTo>
                    <a:pt x="412" y="3389"/>
                  </a:lnTo>
                  <a:cubicBezTo>
                    <a:pt x="127" y="3484"/>
                    <a:pt x="1" y="3832"/>
                    <a:pt x="127" y="4117"/>
                  </a:cubicBezTo>
                  <a:lnTo>
                    <a:pt x="1838" y="7854"/>
                  </a:lnTo>
                  <a:cubicBezTo>
                    <a:pt x="1933" y="8068"/>
                    <a:pt x="2134" y="8175"/>
                    <a:pt x="2350" y="8175"/>
                  </a:cubicBezTo>
                  <a:cubicBezTo>
                    <a:pt x="2421" y="8175"/>
                    <a:pt x="2495" y="8163"/>
                    <a:pt x="2566" y="8139"/>
                  </a:cubicBezTo>
                  <a:lnTo>
                    <a:pt x="10800" y="4877"/>
                  </a:lnTo>
                  <a:cubicBezTo>
                    <a:pt x="11117" y="4782"/>
                    <a:pt x="11243" y="4434"/>
                    <a:pt x="11117" y="4149"/>
                  </a:cubicBezTo>
                  <a:lnTo>
                    <a:pt x="9406" y="317"/>
                  </a:lnTo>
                  <a:cubicBezTo>
                    <a:pt x="9333" y="121"/>
                    <a:pt x="9126" y="1"/>
                    <a:pt x="890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298;p26">
              <a:extLst>
                <a:ext uri="{FF2B5EF4-FFF2-40B4-BE49-F238E27FC236}">
                  <a16:creationId xmlns:a16="http://schemas.microsoft.com/office/drawing/2014/main" id="{0EC9E773-CBBA-98DC-2371-031BED7ED091}"/>
                </a:ext>
              </a:extLst>
            </p:cNvPr>
            <p:cNvSpPr/>
            <p:nvPr/>
          </p:nvSpPr>
          <p:spPr>
            <a:xfrm>
              <a:off x="3522200" y="2642100"/>
              <a:ext cx="81575" cy="116825"/>
            </a:xfrm>
            <a:custGeom>
              <a:avLst/>
              <a:gdLst/>
              <a:ahLst/>
              <a:cxnLst/>
              <a:rect l="l" t="t" r="r" b="b"/>
              <a:pathLst>
                <a:path w="3263" h="4673" extrusionOk="0">
                  <a:moveTo>
                    <a:pt x="1142" y="0"/>
                  </a:moveTo>
                  <a:cubicBezTo>
                    <a:pt x="1015" y="0"/>
                    <a:pt x="886" y="26"/>
                    <a:pt x="760" y="81"/>
                  </a:cubicBezTo>
                  <a:cubicBezTo>
                    <a:pt x="254" y="271"/>
                    <a:pt x="0" y="841"/>
                    <a:pt x="190" y="1347"/>
                  </a:cubicBezTo>
                  <a:lnTo>
                    <a:pt x="1235" y="4039"/>
                  </a:lnTo>
                  <a:cubicBezTo>
                    <a:pt x="1394" y="4419"/>
                    <a:pt x="1742" y="4673"/>
                    <a:pt x="2154" y="4673"/>
                  </a:cubicBezTo>
                  <a:cubicBezTo>
                    <a:pt x="2280" y="4673"/>
                    <a:pt x="2375" y="4641"/>
                    <a:pt x="2502" y="4609"/>
                  </a:cubicBezTo>
                  <a:cubicBezTo>
                    <a:pt x="3009" y="4388"/>
                    <a:pt x="3262" y="3818"/>
                    <a:pt x="3072" y="3311"/>
                  </a:cubicBezTo>
                  <a:lnTo>
                    <a:pt x="2027" y="619"/>
                  </a:lnTo>
                  <a:cubicBezTo>
                    <a:pt x="1884" y="238"/>
                    <a:pt x="1526" y="0"/>
                    <a:pt x="114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299;p26">
              <a:extLst>
                <a:ext uri="{FF2B5EF4-FFF2-40B4-BE49-F238E27FC236}">
                  <a16:creationId xmlns:a16="http://schemas.microsoft.com/office/drawing/2014/main" id="{94454817-011C-ABD9-8D72-9576A82F3172}"/>
                </a:ext>
              </a:extLst>
            </p:cNvPr>
            <p:cNvSpPr/>
            <p:nvPr/>
          </p:nvSpPr>
          <p:spPr>
            <a:xfrm>
              <a:off x="3422425" y="2736975"/>
              <a:ext cx="122750" cy="78175"/>
            </a:xfrm>
            <a:custGeom>
              <a:avLst/>
              <a:gdLst/>
              <a:ahLst/>
              <a:cxnLst/>
              <a:rect l="l" t="t" r="r" b="b"/>
              <a:pathLst>
                <a:path w="4910" h="3127" extrusionOk="0">
                  <a:moveTo>
                    <a:pt x="1143" y="0"/>
                  </a:moveTo>
                  <a:cubicBezTo>
                    <a:pt x="757" y="0"/>
                    <a:pt x="386" y="219"/>
                    <a:pt x="223" y="593"/>
                  </a:cubicBezTo>
                  <a:cubicBezTo>
                    <a:pt x="1" y="1068"/>
                    <a:pt x="254" y="1669"/>
                    <a:pt x="729" y="1891"/>
                  </a:cubicBezTo>
                  <a:lnTo>
                    <a:pt x="3358" y="3063"/>
                  </a:lnTo>
                  <a:cubicBezTo>
                    <a:pt x="3485" y="3126"/>
                    <a:pt x="3643" y="3126"/>
                    <a:pt x="3770" y="3126"/>
                  </a:cubicBezTo>
                  <a:cubicBezTo>
                    <a:pt x="4150" y="3126"/>
                    <a:pt x="4498" y="2905"/>
                    <a:pt x="4688" y="2556"/>
                  </a:cubicBezTo>
                  <a:cubicBezTo>
                    <a:pt x="4910" y="2049"/>
                    <a:pt x="4656" y="1448"/>
                    <a:pt x="4181" y="1226"/>
                  </a:cubicBezTo>
                  <a:lnTo>
                    <a:pt x="1553" y="86"/>
                  </a:lnTo>
                  <a:cubicBezTo>
                    <a:pt x="1420" y="28"/>
                    <a:pt x="1280" y="0"/>
                    <a:pt x="11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300;p26">
              <a:extLst>
                <a:ext uri="{FF2B5EF4-FFF2-40B4-BE49-F238E27FC236}">
                  <a16:creationId xmlns:a16="http://schemas.microsoft.com/office/drawing/2014/main" id="{E4B7809E-53AD-75CB-3552-ABB093541E4D}"/>
                </a:ext>
              </a:extLst>
            </p:cNvPr>
            <p:cNvSpPr/>
            <p:nvPr/>
          </p:nvSpPr>
          <p:spPr>
            <a:xfrm>
              <a:off x="3684500" y="2852550"/>
              <a:ext cx="122750" cy="78975"/>
            </a:xfrm>
            <a:custGeom>
              <a:avLst/>
              <a:gdLst/>
              <a:ahLst/>
              <a:cxnLst/>
              <a:rect l="l" t="t" r="r" b="b"/>
              <a:pathLst>
                <a:path w="4910" h="3159" extrusionOk="0">
                  <a:moveTo>
                    <a:pt x="1143" y="1"/>
                  </a:moveTo>
                  <a:cubicBezTo>
                    <a:pt x="756" y="1"/>
                    <a:pt x="386" y="220"/>
                    <a:pt x="222" y="593"/>
                  </a:cubicBezTo>
                  <a:cubicBezTo>
                    <a:pt x="0" y="1068"/>
                    <a:pt x="254" y="1670"/>
                    <a:pt x="729" y="1892"/>
                  </a:cubicBezTo>
                  <a:lnTo>
                    <a:pt x="3357" y="3064"/>
                  </a:lnTo>
                  <a:cubicBezTo>
                    <a:pt x="3484" y="3127"/>
                    <a:pt x="3642" y="3159"/>
                    <a:pt x="3769" y="3159"/>
                  </a:cubicBezTo>
                  <a:cubicBezTo>
                    <a:pt x="4149" y="3159"/>
                    <a:pt x="4497" y="2937"/>
                    <a:pt x="4687" y="2557"/>
                  </a:cubicBezTo>
                  <a:cubicBezTo>
                    <a:pt x="4909" y="2050"/>
                    <a:pt x="4656" y="1480"/>
                    <a:pt x="4181" y="1258"/>
                  </a:cubicBezTo>
                  <a:lnTo>
                    <a:pt x="1552" y="87"/>
                  </a:lnTo>
                  <a:cubicBezTo>
                    <a:pt x="1419" y="29"/>
                    <a:pt x="1280" y="1"/>
                    <a:pt x="11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301;p26">
              <a:extLst>
                <a:ext uri="{FF2B5EF4-FFF2-40B4-BE49-F238E27FC236}">
                  <a16:creationId xmlns:a16="http://schemas.microsoft.com/office/drawing/2014/main" id="{7E6BBCB1-ECA0-73C7-7C41-4B4861B53A31}"/>
                </a:ext>
              </a:extLst>
            </p:cNvPr>
            <p:cNvSpPr/>
            <p:nvPr/>
          </p:nvSpPr>
          <p:spPr>
            <a:xfrm>
              <a:off x="3420050" y="2847950"/>
              <a:ext cx="122750" cy="75650"/>
            </a:xfrm>
            <a:custGeom>
              <a:avLst/>
              <a:gdLst/>
              <a:ahLst/>
              <a:cxnLst/>
              <a:rect l="l" t="t" r="r" b="b"/>
              <a:pathLst>
                <a:path w="4910" h="3026" extrusionOk="0">
                  <a:moveTo>
                    <a:pt x="3817" y="0"/>
                  </a:moveTo>
                  <a:cubicBezTo>
                    <a:pt x="3687" y="0"/>
                    <a:pt x="3553" y="26"/>
                    <a:pt x="3421" y="81"/>
                  </a:cubicBezTo>
                  <a:lnTo>
                    <a:pt x="761" y="1094"/>
                  </a:lnTo>
                  <a:cubicBezTo>
                    <a:pt x="254" y="1316"/>
                    <a:pt x="1" y="1886"/>
                    <a:pt x="191" y="2392"/>
                  </a:cubicBezTo>
                  <a:cubicBezTo>
                    <a:pt x="349" y="2773"/>
                    <a:pt x="698" y="3026"/>
                    <a:pt x="1109" y="3026"/>
                  </a:cubicBezTo>
                  <a:cubicBezTo>
                    <a:pt x="1236" y="3026"/>
                    <a:pt x="1331" y="2994"/>
                    <a:pt x="1458" y="2963"/>
                  </a:cubicBezTo>
                  <a:lnTo>
                    <a:pt x="4150" y="1917"/>
                  </a:lnTo>
                  <a:cubicBezTo>
                    <a:pt x="4656" y="1727"/>
                    <a:pt x="4910" y="1157"/>
                    <a:pt x="4720" y="651"/>
                  </a:cubicBezTo>
                  <a:cubicBezTo>
                    <a:pt x="4576" y="244"/>
                    <a:pt x="4216" y="0"/>
                    <a:pt x="381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302;p26">
              <a:extLst>
                <a:ext uri="{FF2B5EF4-FFF2-40B4-BE49-F238E27FC236}">
                  <a16:creationId xmlns:a16="http://schemas.microsoft.com/office/drawing/2014/main" id="{891E943B-5424-24CA-1AF7-AE096F43BC51}"/>
                </a:ext>
              </a:extLst>
            </p:cNvPr>
            <p:cNvSpPr/>
            <p:nvPr/>
          </p:nvSpPr>
          <p:spPr>
            <a:xfrm>
              <a:off x="3686875" y="2744650"/>
              <a:ext cx="122750" cy="75250"/>
            </a:xfrm>
            <a:custGeom>
              <a:avLst/>
              <a:gdLst/>
              <a:ahLst/>
              <a:cxnLst/>
              <a:rect l="l" t="t" r="r" b="b"/>
              <a:pathLst>
                <a:path w="4910" h="3010" extrusionOk="0">
                  <a:moveTo>
                    <a:pt x="3799" y="1"/>
                  </a:moveTo>
                  <a:cubicBezTo>
                    <a:pt x="3684" y="1"/>
                    <a:pt x="3566" y="21"/>
                    <a:pt x="3452" y="64"/>
                  </a:cubicBezTo>
                  <a:lnTo>
                    <a:pt x="761" y="1109"/>
                  </a:lnTo>
                  <a:cubicBezTo>
                    <a:pt x="254" y="1299"/>
                    <a:pt x="0" y="1869"/>
                    <a:pt x="190" y="2376"/>
                  </a:cubicBezTo>
                  <a:cubicBezTo>
                    <a:pt x="349" y="2756"/>
                    <a:pt x="729" y="3009"/>
                    <a:pt x="1109" y="3009"/>
                  </a:cubicBezTo>
                  <a:cubicBezTo>
                    <a:pt x="1236" y="3009"/>
                    <a:pt x="1362" y="2978"/>
                    <a:pt x="1457" y="2946"/>
                  </a:cubicBezTo>
                  <a:lnTo>
                    <a:pt x="4149" y="1901"/>
                  </a:lnTo>
                  <a:cubicBezTo>
                    <a:pt x="4656" y="1711"/>
                    <a:pt x="4909" y="1141"/>
                    <a:pt x="4719" y="634"/>
                  </a:cubicBezTo>
                  <a:cubicBezTo>
                    <a:pt x="4572" y="241"/>
                    <a:pt x="4197" y="1"/>
                    <a:pt x="37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303;p26">
              <a:extLst>
                <a:ext uri="{FF2B5EF4-FFF2-40B4-BE49-F238E27FC236}">
                  <a16:creationId xmlns:a16="http://schemas.microsoft.com/office/drawing/2014/main" id="{5A516B7A-19A3-93ED-A08C-12639A272818}"/>
                </a:ext>
              </a:extLst>
            </p:cNvPr>
            <p:cNvSpPr/>
            <p:nvPr/>
          </p:nvSpPr>
          <p:spPr>
            <a:xfrm>
              <a:off x="3514275" y="2907200"/>
              <a:ext cx="85525" cy="115375"/>
            </a:xfrm>
            <a:custGeom>
              <a:avLst/>
              <a:gdLst/>
              <a:ahLst/>
              <a:cxnLst/>
              <a:rect l="l" t="t" r="r" b="b"/>
              <a:pathLst>
                <a:path w="3421" h="4615" extrusionOk="0">
                  <a:moveTo>
                    <a:pt x="2288" y="0"/>
                  </a:moveTo>
                  <a:cubicBezTo>
                    <a:pt x="1911" y="0"/>
                    <a:pt x="1558" y="219"/>
                    <a:pt x="1394" y="593"/>
                  </a:cubicBezTo>
                  <a:lnTo>
                    <a:pt x="222" y="3221"/>
                  </a:lnTo>
                  <a:cubicBezTo>
                    <a:pt x="1" y="3728"/>
                    <a:pt x="222" y="4298"/>
                    <a:pt x="729" y="4519"/>
                  </a:cubicBezTo>
                  <a:cubicBezTo>
                    <a:pt x="856" y="4583"/>
                    <a:pt x="982" y="4614"/>
                    <a:pt x="1109" y="4614"/>
                  </a:cubicBezTo>
                  <a:cubicBezTo>
                    <a:pt x="1489" y="4614"/>
                    <a:pt x="1869" y="4393"/>
                    <a:pt x="2027" y="4013"/>
                  </a:cubicBezTo>
                  <a:lnTo>
                    <a:pt x="3199" y="1384"/>
                  </a:lnTo>
                  <a:cubicBezTo>
                    <a:pt x="3421" y="909"/>
                    <a:pt x="3199" y="307"/>
                    <a:pt x="2692" y="86"/>
                  </a:cubicBezTo>
                  <a:cubicBezTo>
                    <a:pt x="2560" y="28"/>
                    <a:pt x="2422" y="0"/>
                    <a:pt x="22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304;p26">
              <a:extLst>
                <a:ext uri="{FF2B5EF4-FFF2-40B4-BE49-F238E27FC236}">
                  <a16:creationId xmlns:a16="http://schemas.microsoft.com/office/drawing/2014/main" id="{796E9DC5-7957-EA76-D714-ED299087604B}"/>
                </a:ext>
              </a:extLst>
            </p:cNvPr>
            <p:cNvSpPr/>
            <p:nvPr/>
          </p:nvSpPr>
          <p:spPr>
            <a:xfrm>
              <a:off x="3629875" y="2645125"/>
              <a:ext cx="85525" cy="115400"/>
            </a:xfrm>
            <a:custGeom>
              <a:avLst/>
              <a:gdLst/>
              <a:ahLst/>
              <a:cxnLst/>
              <a:rect l="l" t="t" r="r" b="b"/>
              <a:pathLst>
                <a:path w="3421" h="4616" extrusionOk="0">
                  <a:moveTo>
                    <a:pt x="2288" y="1"/>
                  </a:moveTo>
                  <a:cubicBezTo>
                    <a:pt x="1910" y="1"/>
                    <a:pt x="1557" y="219"/>
                    <a:pt x="1394" y="593"/>
                  </a:cubicBezTo>
                  <a:lnTo>
                    <a:pt x="222" y="3222"/>
                  </a:lnTo>
                  <a:cubicBezTo>
                    <a:pt x="0" y="3728"/>
                    <a:pt x="222" y="4298"/>
                    <a:pt x="729" y="4520"/>
                  </a:cubicBezTo>
                  <a:cubicBezTo>
                    <a:pt x="855" y="4583"/>
                    <a:pt x="982" y="4615"/>
                    <a:pt x="1140" y="4615"/>
                  </a:cubicBezTo>
                  <a:cubicBezTo>
                    <a:pt x="1520" y="4615"/>
                    <a:pt x="1869" y="4393"/>
                    <a:pt x="2027" y="4013"/>
                  </a:cubicBezTo>
                  <a:lnTo>
                    <a:pt x="3199" y="1385"/>
                  </a:lnTo>
                  <a:cubicBezTo>
                    <a:pt x="3421" y="910"/>
                    <a:pt x="3199" y="308"/>
                    <a:pt x="2692" y="86"/>
                  </a:cubicBezTo>
                  <a:cubicBezTo>
                    <a:pt x="2559" y="28"/>
                    <a:pt x="2422" y="1"/>
                    <a:pt x="228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Google Shape;1703;p21">
            <a:extLst>
              <a:ext uri="{FF2B5EF4-FFF2-40B4-BE49-F238E27FC236}">
                <a16:creationId xmlns:a16="http://schemas.microsoft.com/office/drawing/2014/main" id="{EA9205F4-7068-D3AD-3444-990E2718ABC5}"/>
              </a:ext>
            </a:extLst>
          </p:cNvPr>
          <p:cNvSpPr/>
          <p:nvPr/>
        </p:nvSpPr>
        <p:spPr>
          <a:xfrm>
            <a:off x="534925" y="4921679"/>
            <a:ext cx="430769" cy="971210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5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66" name="Google Shape;1705;p21">
            <a:extLst>
              <a:ext uri="{FF2B5EF4-FFF2-40B4-BE49-F238E27FC236}">
                <a16:creationId xmlns:a16="http://schemas.microsoft.com/office/drawing/2014/main" id="{9A685F96-656E-64DB-4A63-FAB626C41C02}"/>
              </a:ext>
            </a:extLst>
          </p:cNvPr>
          <p:cNvSpPr/>
          <p:nvPr/>
        </p:nvSpPr>
        <p:spPr>
          <a:xfrm>
            <a:off x="534933" y="1725970"/>
            <a:ext cx="430769" cy="971210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23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67" name="Google Shape;1707;p21">
            <a:extLst>
              <a:ext uri="{FF2B5EF4-FFF2-40B4-BE49-F238E27FC236}">
                <a16:creationId xmlns:a16="http://schemas.microsoft.com/office/drawing/2014/main" id="{1D05529C-9483-879B-3D89-5DA6AA5095B1}"/>
              </a:ext>
            </a:extLst>
          </p:cNvPr>
          <p:cNvSpPr/>
          <p:nvPr/>
        </p:nvSpPr>
        <p:spPr>
          <a:xfrm>
            <a:off x="6378935" y="1729408"/>
            <a:ext cx="430769" cy="970184"/>
          </a:xfrm>
          <a:custGeom>
            <a:avLst/>
            <a:gdLst/>
            <a:ahLst/>
            <a:cxnLst/>
            <a:rect l="l" t="t" r="r" b="b"/>
            <a:pathLst>
              <a:path w="13429" h="30245" extrusionOk="0">
                <a:moveTo>
                  <a:pt x="4751" y="0"/>
                </a:moveTo>
                <a:cubicBezTo>
                  <a:pt x="2154" y="0"/>
                  <a:pt x="1" y="2122"/>
                  <a:pt x="1" y="4751"/>
                </a:cubicBezTo>
                <a:lnTo>
                  <a:pt x="1" y="25494"/>
                </a:lnTo>
                <a:cubicBezTo>
                  <a:pt x="1" y="28122"/>
                  <a:pt x="2154" y="30244"/>
                  <a:pt x="4751" y="30244"/>
                </a:cubicBezTo>
                <a:lnTo>
                  <a:pt x="13428" y="30244"/>
                </a:lnTo>
                <a:lnTo>
                  <a:pt x="13428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68" name="Google Shape;1709;p21">
            <a:extLst>
              <a:ext uri="{FF2B5EF4-FFF2-40B4-BE49-F238E27FC236}">
                <a16:creationId xmlns:a16="http://schemas.microsoft.com/office/drawing/2014/main" id="{2B0FBC0B-72A1-11B3-5243-6649438B9ADB}"/>
              </a:ext>
            </a:extLst>
          </p:cNvPr>
          <p:cNvSpPr/>
          <p:nvPr/>
        </p:nvSpPr>
        <p:spPr>
          <a:xfrm>
            <a:off x="7361589" y="3318625"/>
            <a:ext cx="444095" cy="971210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3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69" name="Google Shape;1711;p21">
            <a:extLst>
              <a:ext uri="{FF2B5EF4-FFF2-40B4-BE49-F238E27FC236}">
                <a16:creationId xmlns:a16="http://schemas.microsoft.com/office/drawing/2014/main" id="{7D37639E-A348-31DB-CF5A-0E9DFC629264}"/>
              </a:ext>
            </a:extLst>
          </p:cNvPr>
          <p:cNvSpPr/>
          <p:nvPr/>
        </p:nvSpPr>
        <p:spPr>
          <a:xfrm>
            <a:off x="6378935" y="4917132"/>
            <a:ext cx="430769" cy="971178"/>
          </a:xfrm>
          <a:custGeom>
            <a:avLst/>
            <a:gdLst/>
            <a:ahLst/>
            <a:cxnLst/>
            <a:rect l="l" t="t" r="r" b="b"/>
            <a:pathLst>
              <a:path w="13429" h="30276" extrusionOk="0">
                <a:moveTo>
                  <a:pt x="4751" y="0"/>
                </a:moveTo>
                <a:cubicBezTo>
                  <a:pt x="2123" y="0"/>
                  <a:pt x="1" y="2122"/>
                  <a:pt x="1" y="4750"/>
                </a:cubicBezTo>
                <a:lnTo>
                  <a:pt x="1" y="25525"/>
                </a:lnTo>
                <a:cubicBezTo>
                  <a:pt x="1" y="28122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4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70" name="Google Shape;1712;p21">
            <a:extLst>
              <a:ext uri="{FF2B5EF4-FFF2-40B4-BE49-F238E27FC236}">
                <a16:creationId xmlns:a16="http://schemas.microsoft.com/office/drawing/2014/main" id="{E3EAA5DB-33D1-42E9-5265-45DC3A813B30}"/>
              </a:ext>
            </a:extLst>
          </p:cNvPr>
          <p:cNvSpPr txBox="1"/>
          <p:nvPr/>
        </p:nvSpPr>
        <p:spPr>
          <a:xfrm>
            <a:off x="965694" y="1725960"/>
            <a:ext cx="1672167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Medium"/>
                <a:ea typeface="Fira Sans Medium"/>
                <a:cs typeface="Fira Sans Medium"/>
                <a:sym typeface="Fira Sans Medium"/>
              </a:rPr>
              <a:t>Ransomware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1" name="Google Shape;1713;p21">
            <a:extLst>
              <a:ext uri="{FF2B5EF4-FFF2-40B4-BE49-F238E27FC236}">
                <a16:creationId xmlns:a16="http://schemas.microsoft.com/office/drawing/2014/main" id="{0D357FDD-93D1-AE1C-E4F9-86C14D8CD54B}"/>
              </a:ext>
            </a:extLst>
          </p:cNvPr>
          <p:cNvSpPr txBox="1"/>
          <p:nvPr/>
        </p:nvSpPr>
        <p:spPr>
          <a:xfrm>
            <a:off x="965694" y="2090160"/>
            <a:ext cx="4249257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﻿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Maraknya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perkembangan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ransomware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secara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global juga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sejalan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dengan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tingginya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jumlah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serangan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ransomware yang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terjadi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di Indonesia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karena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memanfaatkan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celah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keamanan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sering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terjadi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pada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penyelenggara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sistem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elektronik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di Indonesia.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" name="Google Shape;1714;p21">
            <a:extLst>
              <a:ext uri="{FF2B5EF4-FFF2-40B4-BE49-F238E27FC236}">
                <a16:creationId xmlns:a16="http://schemas.microsoft.com/office/drawing/2014/main" id="{57DAEA54-8D7F-7A85-AE4C-36BE97649B8E}"/>
              </a:ext>
            </a:extLst>
          </p:cNvPr>
          <p:cNvSpPr txBox="1"/>
          <p:nvPr/>
        </p:nvSpPr>
        <p:spPr>
          <a:xfrm>
            <a:off x="6809697" y="1728869"/>
            <a:ext cx="3364232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Medium"/>
                <a:ea typeface="Fira Sans Medium"/>
                <a:cs typeface="Fira Sans Medium"/>
                <a:sym typeface="Fira Sans Medium"/>
              </a:rPr>
              <a:t>Advanced Persistent Threat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3" name="Google Shape;1715;p21">
            <a:extLst>
              <a:ext uri="{FF2B5EF4-FFF2-40B4-BE49-F238E27FC236}">
                <a16:creationId xmlns:a16="http://schemas.microsoft.com/office/drawing/2014/main" id="{96016D3A-2824-00BE-258A-1B04E882B442}"/>
              </a:ext>
            </a:extLst>
          </p:cNvPr>
          <p:cNvSpPr txBox="1"/>
          <p:nvPr/>
        </p:nvSpPr>
        <p:spPr>
          <a:xfrm>
            <a:off x="6809697" y="2093069"/>
            <a:ext cx="4672062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﻿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Tren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aktivitas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APT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mengalami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peningkatan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signifikan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pada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tahun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2022,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yaitu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terdapat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sebanyak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4.421.992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aktivitas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APT di Indonesia.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Diprediksi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ancaman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terus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bertambah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seiring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tingginya</a:t>
            </a:r>
            <a:r>
              <a:rPr kumimoji="0" lang="en-ID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Crime-as-a-Service.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1716;p21">
            <a:extLst>
              <a:ext uri="{FF2B5EF4-FFF2-40B4-BE49-F238E27FC236}">
                <a16:creationId xmlns:a16="http://schemas.microsoft.com/office/drawing/2014/main" id="{F844AD2E-E749-89FE-5F6A-113D5DE6FD66}"/>
              </a:ext>
            </a:extLst>
          </p:cNvPr>
          <p:cNvSpPr txBox="1"/>
          <p:nvPr/>
        </p:nvSpPr>
        <p:spPr>
          <a:xfrm>
            <a:off x="965687" y="4930844"/>
            <a:ext cx="2133724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Medium"/>
                <a:ea typeface="Fira Sans Medium"/>
                <a:cs typeface="Fira Sans Medium"/>
                <a:sym typeface="Fira Sans Medium"/>
              </a:rPr>
              <a:t>Web Defacement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5" name="Google Shape;1717;p21">
            <a:extLst>
              <a:ext uri="{FF2B5EF4-FFF2-40B4-BE49-F238E27FC236}">
                <a16:creationId xmlns:a16="http://schemas.microsoft.com/office/drawing/2014/main" id="{CCAB62BC-7BD0-4178-0638-27635B6C9D15}"/>
              </a:ext>
            </a:extLst>
          </p:cNvPr>
          <p:cNvSpPr txBox="1"/>
          <p:nvPr/>
        </p:nvSpPr>
        <p:spPr>
          <a:xfrm>
            <a:off x="965686" y="5295043"/>
            <a:ext cx="5138116" cy="60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Kasus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ini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masih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menjadi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isu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mendominasi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mengingat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tahun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2022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terdapat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﻿5.940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kasus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web defacement yang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terjadi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di Indonesia dan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masuk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dalam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tiga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teratas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insiden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dilaporkan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BSSN.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" name="Google Shape;1718;p21">
            <a:extLst>
              <a:ext uri="{FF2B5EF4-FFF2-40B4-BE49-F238E27FC236}">
                <a16:creationId xmlns:a16="http://schemas.microsoft.com/office/drawing/2014/main" id="{C5CA9C9C-07B2-F6F8-7548-F6E6E51171BF}"/>
              </a:ext>
            </a:extLst>
          </p:cNvPr>
          <p:cNvSpPr txBox="1"/>
          <p:nvPr/>
        </p:nvSpPr>
        <p:spPr>
          <a:xfrm>
            <a:off x="6932124" y="4921679"/>
            <a:ext cx="1242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Medium"/>
                <a:ea typeface="Fira Sans Medium"/>
                <a:cs typeface="Fira Sans Medium"/>
                <a:sym typeface="Fira Sans Medium"/>
              </a:rPr>
              <a:t>Phishing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7" name="Google Shape;1719;p21">
            <a:extLst>
              <a:ext uri="{FF2B5EF4-FFF2-40B4-BE49-F238E27FC236}">
                <a16:creationId xmlns:a16="http://schemas.microsoft.com/office/drawing/2014/main" id="{DF78BCEE-81E9-3486-6C12-C7EDACBFC3EC}"/>
              </a:ext>
            </a:extLst>
          </p:cNvPr>
          <p:cNvSpPr txBox="1"/>
          <p:nvPr/>
        </p:nvSpPr>
        <p:spPr>
          <a:xfrm>
            <a:off x="6932123" y="5285869"/>
            <a:ext cx="4291896" cy="59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Pelaku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kejahatan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siber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masih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akan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tetap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menjalankan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serangan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phishing yang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memanfaatkan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rendahnya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literasi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keamanan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digital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masyarakat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Indonesia.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" name="Google Shape;1720;p21">
            <a:extLst>
              <a:ext uri="{FF2B5EF4-FFF2-40B4-BE49-F238E27FC236}">
                <a16:creationId xmlns:a16="http://schemas.microsoft.com/office/drawing/2014/main" id="{293B3552-A271-B967-87C2-61C436CA098C}"/>
              </a:ext>
            </a:extLst>
          </p:cNvPr>
          <p:cNvSpPr txBox="1"/>
          <p:nvPr/>
        </p:nvSpPr>
        <p:spPr>
          <a:xfrm>
            <a:off x="7791458" y="3323176"/>
            <a:ext cx="2048774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Medium"/>
                <a:ea typeface="Fira Sans Medium"/>
                <a:cs typeface="Fira Sans Medium"/>
                <a:sym typeface="Fira Sans Medium"/>
              </a:rPr>
              <a:t>Kebocoran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Medium"/>
                <a:ea typeface="Fira Sans Medium"/>
                <a:cs typeface="Fira Sans Medium"/>
                <a:sym typeface="Fira Sans Medium"/>
              </a:rPr>
              <a:t> Data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9" name="Google Shape;1721;p21">
            <a:extLst>
              <a:ext uri="{FF2B5EF4-FFF2-40B4-BE49-F238E27FC236}">
                <a16:creationId xmlns:a16="http://schemas.microsoft.com/office/drawing/2014/main" id="{52A33F56-A4FF-1B09-DFA3-D38C77A5AD36}"/>
              </a:ext>
            </a:extLst>
          </p:cNvPr>
          <p:cNvSpPr txBox="1"/>
          <p:nvPr/>
        </p:nvSpPr>
        <p:spPr>
          <a:xfrm>
            <a:off x="7791457" y="3687367"/>
            <a:ext cx="3982440" cy="7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2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celah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keamanan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﻿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merupakan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penyebab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utama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dari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insiden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kebocoran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data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adalah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Web Application Vulnerability dan Phishing,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dimana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kedua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celah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tersebut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banyak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kumimoji="0" lang="en-ID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terjadi</a:t>
            </a: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di Indonesia.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D5136B-3BE9-98E0-7427-0339112230CB}"/>
              </a:ext>
            </a:extLst>
          </p:cNvPr>
          <p:cNvSpPr txBox="1"/>
          <p:nvPr/>
        </p:nvSpPr>
        <p:spPr>
          <a:xfrm>
            <a:off x="0" y="6590744"/>
            <a:ext cx="110072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Sumber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ID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Lansekap</a:t>
            </a:r>
            <a:r>
              <a:rPr kumimoji="0" lang="en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Keamanan</a:t>
            </a:r>
            <a:r>
              <a:rPr kumimoji="0" lang="en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Siber</a:t>
            </a:r>
            <a:r>
              <a:rPr kumimoji="0" lang="en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Indonesia 2022, BSSN.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8F71C6B7-4901-9472-BF0A-CBCE8CE2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0"/>
            <a:ext cx="8965850" cy="1037271"/>
          </a:xfrm>
        </p:spPr>
        <p:txBody>
          <a:bodyPr>
            <a:norm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Ancaman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ID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D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Ancaman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C96398-188E-C65E-8BA3-5B09B0A7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</a:t>
            </a:r>
            <a:r>
              <a:rPr lang="en-US"/>
              <a:t>Intelligence untuk Keamanan Siber dalam rangka Mendukung Ekonomi Digital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FBFAE-94C6-C94C-9423-3B1ACC2B6242}"/>
              </a:ext>
            </a:extLst>
          </p:cNvPr>
          <p:cNvSpPr txBox="1"/>
          <p:nvPr/>
        </p:nvSpPr>
        <p:spPr>
          <a:xfrm>
            <a:off x="11791768" y="6581001"/>
            <a:ext cx="604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06DCE-D24E-B146-89D8-0B5D9C28F241}" type="slidenum">
              <a:rPr kumimoji="0" lang="en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35F00025-49B9-7F9C-8949-624F7CC749E5}"/>
              </a:ext>
            </a:extLst>
          </p:cNvPr>
          <p:cNvSpPr/>
          <p:nvPr/>
        </p:nvSpPr>
        <p:spPr>
          <a:xfrm>
            <a:off x="5499636" y="3065720"/>
            <a:ext cx="919717" cy="855921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3F0031-0E80-EFA4-3D80-60490850865E}"/>
              </a:ext>
            </a:extLst>
          </p:cNvPr>
          <p:cNvSpPr/>
          <p:nvPr/>
        </p:nvSpPr>
        <p:spPr>
          <a:xfrm>
            <a:off x="5395970" y="2943447"/>
            <a:ext cx="1127051" cy="110046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71054E-E29A-5D9D-492D-46915C1AA4AA}"/>
              </a:ext>
            </a:extLst>
          </p:cNvPr>
          <p:cNvCxnSpPr/>
          <p:nvPr/>
        </p:nvCxnSpPr>
        <p:spPr>
          <a:xfrm flipV="1">
            <a:off x="5932913" y="2151321"/>
            <a:ext cx="0" cy="792126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1B1D48-C3D2-E245-7EAF-BA751A6437C5}"/>
              </a:ext>
            </a:extLst>
          </p:cNvPr>
          <p:cNvCxnSpPr>
            <a:cxnSpLocks/>
          </p:cNvCxnSpPr>
          <p:nvPr/>
        </p:nvCxnSpPr>
        <p:spPr>
          <a:xfrm flipH="1">
            <a:off x="4591439" y="2151321"/>
            <a:ext cx="1341474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A43D92-C0E0-3D94-E1F2-9DDB1B816F23}"/>
              </a:ext>
            </a:extLst>
          </p:cNvPr>
          <p:cNvSpPr txBox="1"/>
          <p:nvPr/>
        </p:nvSpPr>
        <p:spPr>
          <a:xfrm>
            <a:off x="747771" y="2151321"/>
            <a:ext cx="4134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Deteksi potensi serangan dan ancaman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Kategorisasi serangan dan ancaman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Notifikasi serangan dan ancaman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90852B-0B66-0284-477C-8D60E7DE5E3C}"/>
              </a:ext>
            </a:extLst>
          </p:cNvPr>
          <p:cNvSpPr txBox="1"/>
          <p:nvPr/>
        </p:nvSpPr>
        <p:spPr>
          <a:xfrm>
            <a:off x="423079" y="1832609"/>
            <a:ext cx="2618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accent2">
                    <a:lumMod val="50000"/>
                  </a:schemeClr>
                </a:solidFill>
              </a:rPr>
              <a:t>Deteksi Serangan Siber</a:t>
            </a:r>
            <a:endParaRPr 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1A0D05-1712-C342-2AF5-CD55D7580DDF}"/>
              </a:ext>
            </a:extLst>
          </p:cNvPr>
          <p:cNvCxnSpPr>
            <a:cxnSpLocks/>
          </p:cNvCxnSpPr>
          <p:nvPr/>
        </p:nvCxnSpPr>
        <p:spPr>
          <a:xfrm flipH="1">
            <a:off x="6590361" y="3218121"/>
            <a:ext cx="1341474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DA7B6A-C604-5683-B00D-91829E44B6BE}"/>
              </a:ext>
            </a:extLst>
          </p:cNvPr>
          <p:cNvSpPr txBox="1"/>
          <p:nvPr/>
        </p:nvSpPr>
        <p:spPr>
          <a:xfrm>
            <a:off x="8087382" y="2896523"/>
            <a:ext cx="2330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accent2">
                    <a:lumMod val="50000"/>
                  </a:schemeClr>
                </a:solidFill>
              </a:rPr>
              <a:t>Penanganan Insiden</a:t>
            </a:r>
            <a:endParaRPr 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0D1165-1262-A4D2-DFA8-9C48AD1963A5}"/>
              </a:ext>
            </a:extLst>
          </p:cNvPr>
          <p:cNvSpPr txBox="1"/>
          <p:nvPr/>
        </p:nvSpPr>
        <p:spPr>
          <a:xfrm>
            <a:off x="7999175" y="3218121"/>
            <a:ext cx="239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Jenis insiden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Pemecahan masalah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Perbaikan sistem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BCP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0AB1B1-39B7-B7CF-448D-75DDB8CC5496}"/>
              </a:ext>
            </a:extLst>
          </p:cNvPr>
          <p:cNvCxnSpPr>
            <a:cxnSpLocks/>
          </p:cNvCxnSpPr>
          <p:nvPr/>
        </p:nvCxnSpPr>
        <p:spPr>
          <a:xfrm flipV="1">
            <a:off x="5932913" y="4043916"/>
            <a:ext cx="0" cy="44834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F061D98-8E63-46E6-AECF-41696A120592}"/>
              </a:ext>
            </a:extLst>
          </p:cNvPr>
          <p:cNvSpPr txBox="1"/>
          <p:nvPr/>
        </p:nvSpPr>
        <p:spPr>
          <a:xfrm>
            <a:off x="4870571" y="4527697"/>
            <a:ext cx="1627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accent2">
                    <a:lumMod val="50000"/>
                  </a:schemeClr>
                </a:solidFill>
              </a:rPr>
              <a:t>Paska Insiden</a:t>
            </a:r>
            <a:endParaRPr 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5CC44-AE07-A287-F28C-AFA6074F8F2A}"/>
              </a:ext>
            </a:extLst>
          </p:cNvPr>
          <p:cNvSpPr txBox="1"/>
          <p:nvPr/>
        </p:nvSpPr>
        <p:spPr>
          <a:xfrm>
            <a:off x="4068399" y="4886169"/>
            <a:ext cx="3782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Recovery setelah terjadinya insiden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Pembelajaran dari insiden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Database insiden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9F2C20-FDE0-1148-A033-64ED7DC8EC55}"/>
              </a:ext>
            </a:extLst>
          </p:cNvPr>
          <p:cNvSpPr txBox="1"/>
          <p:nvPr/>
        </p:nvSpPr>
        <p:spPr>
          <a:xfrm>
            <a:off x="8852946" y="3167389"/>
            <a:ext cx="276704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>
                <a:solidFill>
                  <a:srgbClr val="4472C4">
                    <a:lumMod val="50000"/>
                  </a:srgbClr>
                </a:solidFill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TERIMA KASIH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AB0D7-0DC2-673A-630A-03E4AB50C8A5}"/>
              </a:ext>
            </a:extLst>
          </p:cNvPr>
          <p:cNvSpPr txBox="1"/>
          <p:nvPr/>
        </p:nvSpPr>
        <p:spPr>
          <a:xfrm>
            <a:off x="8168227" y="4896800"/>
            <a:ext cx="3398751" cy="1454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endParaRPr lang="en-ID" sz="1400" dirty="0">
              <a:latin typeface="Avenir Book" panose="02000503020000020003" pitchFamily="2" charset="0"/>
            </a:endParaRPr>
          </a:p>
          <a:p>
            <a:pPr algn="r">
              <a:spcAft>
                <a:spcPts val="300"/>
              </a:spcAft>
            </a:pPr>
            <a:r>
              <a:rPr lang="en-ID" sz="1400" b="1" dirty="0">
                <a:latin typeface="Daytona" panose="020B0604030500040204" pitchFamily="34" charset="0"/>
              </a:rPr>
              <a:t>BADAN SIBER DAN SANDI NEGARA</a:t>
            </a:r>
          </a:p>
          <a:p>
            <a:pPr algn="r">
              <a:spcAft>
                <a:spcPts val="300"/>
              </a:spcAft>
            </a:pPr>
            <a:r>
              <a:rPr lang="en-ID" sz="1200" dirty="0">
                <a:latin typeface="Daytona" panose="020B0604030500040204" pitchFamily="34" charset="0"/>
              </a:rPr>
              <a:t>Jalan Raya </a:t>
            </a:r>
            <a:r>
              <a:rPr lang="en-ID" sz="1200" dirty="0" err="1">
                <a:latin typeface="Daytona" panose="020B0604030500040204" pitchFamily="34" charset="0"/>
              </a:rPr>
              <a:t>Muchtar</a:t>
            </a:r>
            <a:r>
              <a:rPr lang="en-ID" sz="1200" dirty="0">
                <a:latin typeface="Daytona" panose="020B0604030500040204" pitchFamily="34" charset="0"/>
              </a:rPr>
              <a:t> No.70</a:t>
            </a:r>
          </a:p>
          <a:p>
            <a:pPr algn="r">
              <a:spcAft>
                <a:spcPts val="300"/>
              </a:spcAft>
            </a:pPr>
            <a:r>
              <a:rPr lang="en-ID" sz="1200" dirty="0">
                <a:latin typeface="Daytona" panose="020B0604030500040204" pitchFamily="34" charset="0"/>
              </a:rPr>
              <a:t>Depok, </a:t>
            </a:r>
            <a:r>
              <a:rPr lang="en-ID" sz="1200" dirty="0" err="1">
                <a:latin typeface="Daytona" panose="020B0604030500040204" pitchFamily="34" charset="0"/>
              </a:rPr>
              <a:t>Jawa</a:t>
            </a:r>
            <a:r>
              <a:rPr lang="en-ID" sz="1200" dirty="0">
                <a:latin typeface="Daytona" panose="020B0604030500040204" pitchFamily="34" charset="0"/>
              </a:rPr>
              <a:t> Barat – 16518</a:t>
            </a:r>
          </a:p>
          <a:p>
            <a:pPr algn="r">
              <a:spcAft>
                <a:spcPts val="300"/>
              </a:spcAft>
            </a:pPr>
            <a:r>
              <a:rPr lang="en-ID" sz="1200" dirty="0">
                <a:latin typeface="Daytona" panose="020B0604030500040204" pitchFamily="34" charset="0"/>
              </a:rPr>
              <a:t>☏ +62 (21) 77973360</a:t>
            </a:r>
          </a:p>
          <a:p>
            <a:pPr algn="r">
              <a:spcAft>
                <a:spcPts val="300"/>
              </a:spcAft>
            </a:pPr>
            <a:r>
              <a:rPr lang="en-ID" sz="1200" dirty="0">
                <a:latin typeface="Daytona" panose="020B0604030500040204" pitchFamily="34" charset="0"/>
              </a:rPr>
              <a:t>✉ </a:t>
            </a:r>
            <a:r>
              <a:rPr lang="en-ID" sz="1200" dirty="0" err="1">
                <a:latin typeface="Daytona" panose="020B0604030500040204" pitchFamily="34" charset="0"/>
              </a:rPr>
              <a:t>humas@bssn.go.id</a:t>
            </a:r>
            <a:endParaRPr lang="en-ID" sz="1200" dirty="0">
              <a:latin typeface="Daytona" panose="020B0604030500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85C10-B226-0460-5F49-D51D3FBF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40" y="0"/>
            <a:ext cx="4180223" cy="6884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1F429-8532-5955-801B-5EF1EDC05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51" y="204581"/>
            <a:ext cx="3581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9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34941</TotalTime>
  <Words>611</Words>
  <Application>Microsoft Office PowerPoint</Application>
  <PresentationFormat>Widescreen</PresentationFormat>
  <Paragraphs>74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Avenir Book</vt:lpstr>
      <vt:lpstr>Avenir Next</vt:lpstr>
      <vt:lpstr>Calibri</vt:lpstr>
      <vt:lpstr>Calibri body</vt:lpstr>
      <vt:lpstr>Calibri Light</vt:lpstr>
      <vt:lpstr>Daytona</vt:lpstr>
      <vt:lpstr>Fira Sans</vt:lpstr>
      <vt:lpstr>Fira Sans Medium</vt:lpstr>
      <vt:lpstr>Fira Sans SemiBold</vt:lpstr>
      <vt:lpstr>Wingdings</vt:lpstr>
      <vt:lpstr>Office Theme</vt:lpstr>
      <vt:lpstr>2_Office Theme</vt:lpstr>
      <vt:lpstr>4_Office Theme</vt:lpstr>
      <vt:lpstr>PowerPoint Presentation</vt:lpstr>
      <vt:lpstr>Kerangka Strategi Pengembangan Ekonomi Digital</vt:lpstr>
      <vt:lpstr>Pelindungan Infrastruktur Informasi Vital (Peraturan Presiden No.82 Tahun 2022 tentang Infrastruktur Informasi Vital)</vt:lpstr>
      <vt:lpstr>Prediksi Ancaman Siber:  5 Ancaman Siber Tahun 2023</vt:lpstr>
      <vt:lpstr>Artificial Intelligence untuk Keamanan Siber dalam rangka Mendukung Ekonomi Digital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KORIKA AI Paparan</dc:title>
  <dc:creator>Fajar Wijitrisnanto</dc:creator>
  <cp:lastModifiedBy>mail.tud4@gmail.com</cp:lastModifiedBy>
  <cp:revision>287</cp:revision>
  <dcterms:created xsi:type="dcterms:W3CDTF">2019-01-27T01:07:56Z</dcterms:created>
  <dcterms:modified xsi:type="dcterms:W3CDTF">2023-08-08T04:17:23Z</dcterms:modified>
</cp:coreProperties>
</file>