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18"/>
  </p:notesMasterIdLst>
  <p:sldIdLst>
    <p:sldId id="256" r:id="rId3"/>
    <p:sldId id="267" r:id="rId4"/>
    <p:sldId id="258" r:id="rId5"/>
    <p:sldId id="259" r:id="rId6"/>
    <p:sldId id="511" r:id="rId7"/>
    <p:sldId id="262" r:id="rId8"/>
    <p:sldId id="261" r:id="rId9"/>
    <p:sldId id="510" r:id="rId10"/>
    <p:sldId id="263" r:id="rId11"/>
    <p:sldId id="515" r:id="rId12"/>
    <p:sldId id="264" r:id="rId13"/>
    <p:sldId id="516" r:id="rId14"/>
    <p:sldId id="265" r:id="rId15"/>
    <p:sldId id="514" r:id="rId16"/>
    <p:sldId id="266" r:id="rId17"/>
  </p:sldIdLst>
  <p:sldSz cx="9144000" cy="5143500" type="screen16x9"/>
  <p:notesSz cx="6858000" cy="9144000"/>
  <p:embeddedFontLst>
    <p:embeddedFont>
      <p:font typeface="Poppins Light" panose="020B0604020202020204" charset="0"/>
      <p:regular r:id="rId19"/>
      <p:bold r:id="rId20"/>
      <p:italic r:id="rId21"/>
      <p:boldItalic r:id="rId22"/>
    </p:embeddedFont>
    <p:embeddedFont>
      <p:font typeface="Poppins" panose="020B060402020202020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맑은 고딕" panose="020B0503020000020004" pitchFamily="34" charset="-127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9c0caa2b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a9c0caa2b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9c0caa2b0_0_7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9c0caa2b0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668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9c0caa2b0_0_7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a9c0caa2b0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9c0caa2b0_0_7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a9c0caa2b0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363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9c0caa2b0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a9c0caa2b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9c0caa2b0_0_3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9c0caa2b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93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9c0caa4b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a9c0caa4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9c0caa2b0_0_3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9c0caa2b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9c0caa2b0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a9c0caa2b0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9c0caa2b0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a9c0caa2b0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9c0caa2b0_0_7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a9c0caa2b0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9c0caa2b0_0_7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9c0caa2b0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44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9c0caa2b0_0_7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9c0caa2b0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80620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628651" y="86885"/>
            <a:ext cx="59892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628651" y="937442"/>
            <a:ext cx="82353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Char char="●"/>
              <a:defRPr sz="2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500"/>
              <a:buChar char="■"/>
              <a:defRPr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 1">
  <p:cSld name="Blank no illustra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62B2-622C-49A7-BB41-BFB353DD1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B7160-5B1D-4C4B-A57B-4800B1F66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0270F-D9B1-4DEF-8AD7-DE01F7AF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EA40-F9BC-4FA7-96BE-61B108DD9E64}" type="datetimeFigureOut">
              <a:rPr lang="en-ID" smtClean="0"/>
              <a:pPr/>
              <a:t>11/11/2020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698B-CBC5-43CF-8448-4E849F74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A716B-8AB5-4777-AE80-0760F22D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61EB-DD0A-4F22-8DEC-7F4CE371C25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417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F53B-A35D-4EB2-87E8-ACE892AF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9CBC3-9C1B-4517-91ED-7E13E491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A0B37-C0E4-4525-9BF8-7E0A8656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5F8D-A75B-4A0F-A4F9-79166F6E770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CA21C-F9F3-4977-ADCF-270F62A0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056DD-850B-42EC-8F0F-D0F91BB1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B25-791E-4E24-91B2-8FBFF2A56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83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EBB3-B3AC-40DA-BA6D-9C501BF4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40599-E8EF-4B8E-AF9C-FAE109EDB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D08D8-7ECD-479B-8D24-621C6CF1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EA40-F9BC-4FA7-96BE-61B108DD9E64}" type="datetimeFigureOut">
              <a:rPr lang="en-ID" smtClean="0"/>
              <a:pPr/>
              <a:t>11/11/2020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4536E-F9AC-4D1D-84AB-4812D2C4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F529B-5C65-42E3-B98B-9923391F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61EB-DD0A-4F22-8DEC-7F4CE371C25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3987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5297-74DE-455C-B165-8E532498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2BCA-82CF-47DE-9BAE-D009740A8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C9B6C-B1DF-4B1C-963D-9FB216E1C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6212E-805E-45AB-B4AC-D1CED1ED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EA40-F9BC-4FA7-96BE-61B108DD9E64}" type="datetimeFigureOut">
              <a:rPr lang="en-ID" smtClean="0"/>
              <a:pPr/>
              <a:t>11/11/2020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78B98-B6BB-4C09-9512-3112B453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D693E-4979-45D5-A94D-C68011B7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61EB-DD0A-4F22-8DEC-7F4CE371C25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367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7C2D-F21F-41E9-BF80-DF4B51B5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FA688-B460-4C72-BEE5-FE8535F26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E7B3C-31F1-41E2-818C-DC9854207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391EE2-E04E-4A44-BA64-6B3325D26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059C8-864B-4F83-9030-7C410C4E5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87679-624B-40A7-B609-FDBC25D4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EA40-F9BC-4FA7-96BE-61B108DD9E64}" type="datetimeFigureOut">
              <a:rPr lang="en-ID" smtClean="0"/>
              <a:pPr/>
              <a:t>11/11/2020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3F7F6-C433-4EDE-A966-6BE4A980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7C950B-B143-49CD-A3B8-2C24E8AE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61EB-DD0A-4F22-8DEC-7F4CE371C25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2886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5AEE-4D17-4E0D-81FE-2FC55854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CBCC7-EC1C-461D-A314-F0351D96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5F8D-A75B-4A0F-A4F9-79166F6E770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83B6F-74B0-454B-90D7-9F01E915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DFFEE-D50B-4172-971E-2337E53C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B25-791E-4E24-91B2-8FBFF2A56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49E1A-0CD9-4A28-A1F3-EEBAAEBF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5F8D-A75B-4A0F-A4F9-79166F6E770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A5C78-8911-4598-B389-D02AEA5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CB879-F3F0-4005-BEF6-6CF9572C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B25-791E-4E24-91B2-8FBFF2A56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9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322B-E9C1-444E-94E0-EF8A819A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47DB-3621-4ADA-BC72-AE1A6824A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F132E-46F2-4778-8598-BDA491980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83D51-B9E5-4D98-997D-8305EA37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EA40-F9BC-4FA7-96BE-61B108DD9E64}" type="datetimeFigureOut">
              <a:rPr lang="en-ID" smtClean="0"/>
              <a:pPr/>
              <a:t>11/11/2020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E022B-E025-42D1-9580-6DFD2B31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4E1CA-CA24-4CAA-8B0E-8B785B53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61EB-DD0A-4F22-8DEC-7F4CE371C25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6413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7FD8-CF7F-4FD5-B150-E01FB8C0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1D2B2-E0FD-4D25-A7C6-0D5C08120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06FF4-DC33-4A0D-A460-4B27944EC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2F312-D3F1-4056-8EC1-E9DF7F8A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EA40-F9BC-4FA7-96BE-61B108DD9E64}" type="datetimeFigureOut">
              <a:rPr lang="en-ID" smtClean="0"/>
              <a:pPr/>
              <a:t>11/11/2020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127C1-400F-49D8-9801-C3311545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9A9D4-3828-4D3A-8215-EBE076FC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61EB-DD0A-4F22-8DEC-7F4CE371C25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2079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79A9-A907-4DEA-90A5-6F2FE313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5F97C-3514-4FC9-8B12-17DEE4056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E42C1-DB0A-4C63-8059-E04E6BC5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EA40-F9BC-4FA7-96BE-61B108DD9E64}" type="datetimeFigureOut">
              <a:rPr lang="en-ID" smtClean="0"/>
              <a:pPr/>
              <a:t>11/11/2020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D82CE-4BE5-452C-86B1-6F278A6E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5B8B4-3FE7-4493-B450-3D738FFE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61EB-DD0A-4F22-8DEC-7F4CE371C25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161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790A9-3BE8-45D9-81B6-3DBEB9AD8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E9F48-55B6-46AB-AE65-1308024FA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F4B06-228A-4F9D-B4E8-037ED01A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EA40-F9BC-4FA7-96BE-61B108DD9E64}" type="datetimeFigureOut">
              <a:rPr lang="en-ID" smtClean="0"/>
              <a:pPr/>
              <a:t>11/11/2020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CE2BF-5385-448F-9C15-85ACD624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C820C-CAC9-4EEF-8DF3-53A6B910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61EB-DD0A-4F22-8DEC-7F4CE371C25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7112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43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85226" cy="51435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431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3941748" y="2365048"/>
            <a:ext cx="4766416" cy="2434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41511" y="343875"/>
            <a:ext cx="7018970" cy="40274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2953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502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5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18639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146075" y="249492"/>
            <a:ext cx="2514600" cy="10801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600325"/>
            <a:ext cx="5630092" cy="2543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630092" cy="2543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09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169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ctrTitle" idx="2"/>
          </p:nvPr>
        </p:nvSpPr>
        <p:spPr>
          <a:xfrm>
            <a:off x="5616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872450" y="3090475"/>
            <a:ext cx="2052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 idx="3"/>
          </p:nvPr>
        </p:nvSpPr>
        <p:spPr>
          <a:xfrm>
            <a:off x="32352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ubTitle" idx="4"/>
          </p:nvPr>
        </p:nvSpPr>
        <p:spPr>
          <a:xfrm>
            <a:off x="3462900" y="2036750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ctrTitle" idx="5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6"/>
          </p:nvPr>
        </p:nvSpPr>
        <p:spPr>
          <a:xfrm>
            <a:off x="6136500" y="3090475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524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 + Design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7879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615264" y="389903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4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85226" cy="51435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7585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247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52627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26FE-22B8-924F-9777-852B06BBEC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10485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6207" y="4767263"/>
            <a:ext cx="2057400" cy="273844"/>
          </a:xfrm>
        </p:spPr>
        <p:txBody>
          <a:bodyPr/>
          <a:lstStyle/>
          <a:p>
            <a:fld id="{E1677870-B1B2-9A41-BD15-643C4E2E1B1B}" type="slidenum">
              <a:rPr lang="en-US" smtClean="0"/>
              <a:t>‹#›</a:t>
            </a:fld>
            <a:endParaRPr lang="en-US"/>
          </a:p>
        </p:txBody>
      </p:sp>
      <p:pic>
        <p:nvPicPr>
          <p:cNvPr id="2097152" name="Graphic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1794002" y="3024023"/>
            <a:ext cx="331727" cy="3919730"/>
          </a:xfrm>
          <a:prstGeom prst="rect">
            <a:avLst/>
          </a:prstGeom>
        </p:spPr>
      </p:pic>
      <p:cxnSp>
        <p:nvCxnSpPr>
          <p:cNvPr id="3145728" name="Straight Connector 7"/>
          <p:cNvCxnSpPr>
            <a:cxnSpLocks/>
          </p:cNvCxnSpPr>
          <p:nvPr userDrawn="1"/>
        </p:nvCxnSpPr>
        <p:spPr>
          <a:xfrm>
            <a:off x="628650" y="869156"/>
            <a:ext cx="667512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Title 1"/>
          <p:cNvSpPr>
            <a:spLocks noGrp="1"/>
          </p:cNvSpPr>
          <p:nvPr>
            <p:ph type="title"/>
          </p:nvPr>
        </p:nvSpPr>
        <p:spPr>
          <a:xfrm>
            <a:off x="628651" y="86885"/>
            <a:ext cx="5989320" cy="76483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48585" name="Content Placeholder 2"/>
          <p:cNvSpPr>
            <a:spLocks noGrp="1"/>
          </p:cNvSpPr>
          <p:nvPr>
            <p:ph idx="1"/>
          </p:nvPr>
        </p:nvSpPr>
        <p:spPr>
          <a:xfrm>
            <a:off x="628651" y="937443"/>
            <a:ext cx="8235315" cy="3744095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pic>
        <p:nvPicPr>
          <p:cNvPr id="2097153" name="Content Placeholder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771" y="204292"/>
            <a:ext cx="1559837" cy="4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96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259632" y="422171"/>
            <a:ext cx="2483976" cy="13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259632" y="1898434"/>
            <a:ext cx="2483976" cy="13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259632" y="3374696"/>
            <a:ext cx="2483976" cy="135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4337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C7888-45BC-422E-BEC3-D8F3A43B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F326B-94DA-4F6E-9031-C6680C802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08C02-20D4-4570-A27A-18FE90BC3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8EA40-F9BC-4FA7-96BE-61B108DD9E64}" type="datetimeFigureOut">
              <a:rPr lang="en-ID" smtClean="0"/>
              <a:pPr/>
              <a:t>11/11/2020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D7F14-82C9-47BC-958F-8B9553D96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050BC-F40B-49B6-844D-7CDD35E98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361EB-DD0A-4F22-8DEC-7F4CE371C25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86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10" Type="http://schemas.openxmlformats.org/officeDocument/2006/relationships/image" Target="../media/image35.jpg"/><Relationship Id="rId4" Type="http://schemas.openxmlformats.org/officeDocument/2006/relationships/image" Target="../media/image32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ctrTitle"/>
          </p:nvPr>
        </p:nvSpPr>
        <p:spPr>
          <a:xfrm>
            <a:off x="3006450" y="2026290"/>
            <a:ext cx="56364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" sz="3600" b="1" dirty="0"/>
              <a:t>Artificial Intelligence untuk Agro-Maritim </a:t>
            </a:r>
            <a:endParaRPr sz="3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" sz="3600" b="1" dirty="0"/>
              <a:t>Masa Depan</a:t>
            </a:r>
            <a:endParaRPr sz="3600" b="1" dirty="0"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3006450" y="3638065"/>
            <a:ext cx="2709412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d" sz="1600" b="1" dirty="0"/>
              <a:t>12 November 2020</a:t>
            </a:r>
            <a:endParaRPr sz="1600" b="1" dirty="0">
              <a:sym typeface="Arial"/>
            </a:endParaRPr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7911" y="249520"/>
            <a:ext cx="2005962" cy="525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7"/>
          <p:cNvCxnSpPr/>
          <p:nvPr/>
        </p:nvCxnSpPr>
        <p:spPr>
          <a:xfrm>
            <a:off x="5032466" y="249520"/>
            <a:ext cx="0" cy="525000"/>
          </a:xfrm>
          <a:prstGeom prst="straightConnector1">
            <a:avLst/>
          </a:prstGeom>
          <a:noFill/>
          <a:ln w="9525" cap="flat" cmpd="sng">
            <a:solidFill>
              <a:srgbClr val="243B9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17"/>
          <p:cNvSpPr txBox="1"/>
          <p:nvPr/>
        </p:nvSpPr>
        <p:spPr>
          <a:xfrm>
            <a:off x="5121700" y="219722"/>
            <a:ext cx="28365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chemeClr val="dk1"/>
                </a:solidFill>
              </a:rPr>
              <a:t>Blockchain, Robotics and Artificial Intelligence Networks (BRAIN)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100" b="1" dirty="0"/>
          </a:p>
        </p:txBody>
      </p:sp>
      <p:sp>
        <p:nvSpPr>
          <p:cNvPr id="75" name="Google Shape;75;p17"/>
          <p:cNvSpPr txBox="1"/>
          <p:nvPr/>
        </p:nvSpPr>
        <p:spPr>
          <a:xfrm>
            <a:off x="3006450" y="2879087"/>
            <a:ext cx="5636401" cy="689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rgbClr val="243B90"/>
                </a:solidFill>
              </a:rPr>
              <a:t>Prof. Dr. Ir. </a:t>
            </a:r>
            <a:r>
              <a:rPr lang="id" sz="2400" b="1" dirty="0">
                <a:solidFill>
                  <a:srgbClr val="243B90"/>
                </a:solidFill>
              </a:rPr>
              <a:t>Yandra Arkema</a:t>
            </a:r>
            <a:r>
              <a:rPr lang="en-US" sz="2400" b="1" dirty="0">
                <a:solidFill>
                  <a:srgbClr val="243B90"/>
                </a:solidFill>
              </a:rPr>
              <a:t>n, M.Eng.</a:t>
            </a:r>
            <a:endParaRPr sz="2400" b="1" dirty="0">
              <a:solidFill>
                <a:srgbClr val="243B90"/>
              </a:solidFill>
            </a:endParaRPr>
          </a:p>
        </p:txBody>
      </p:sp>
      <p:sp>
        <p:nvSpPr>
          <p:cNvPr id="76" name="Google Shape;76;p17"/>
          <p:cNvSpPr/>
          <p:nvPr/>
        </p:nvSpPr>
        <p:spPr>
          <a:xfrm>
            <a:off x="0" y="4848896"/>
            <a:ext cx="9144000" cy="294600"/>
          </a:xfrm>
          <a:prstGeom prst="rect">
            <a:avLst/>
          </a:prstGeom>
          <a:solidFill>
            <a:srgbClr val="243B9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17"/>
          <p:cNvGrpSpPr/>
          <p:nvPr/>
        </p:nvGrpSpPr>
        <p:grpSpPr>
          <a:xfrm>
            <a:off x="0" y="1077550"/>
            <a:ext cx="2877911" cy="3602914"/>
            <a:chOff x="0" y="1136313"/>
            <a:chExt cx="3837215" cy="4529688"/>
          </a:xfrm>
        </p:grpSpPr>
        <p:pic>
          <p:nvPicPr>
            <p:cNvPr id="79" name="Google Shape;79;p17"/>
            <p:cNvPicPr preferRelativeResize="0"/>
            <p:nvPr/>
          </p:nvPicPr>
          <p:blipFill rotWithShape="1">
            <a:blip r:embed="rId4">
              <a:alphaModFix/>
            </a:blip>
            <a:srcRect l="56132" t="25223" r="33732" b="68233"/>
            <a:stretch/>
          </p:blipFill>
          <p:spPr>
            <a:xfrm>
              <a:off x="1568609" y="1136313"/>
              <a:ext cx="586933" cy="547358"/>
            </a:xfrm>
            <a:custGeom>
              <a:avLst/>
              <a:gdLst/>
              <a:ahLst/>
              <a:cxnLst/>
              <a:rect l="l" t="t" r="r" b="b"/>
              <a:pathLst>
                <a:path w="586934" h="547358" extrusionOk="0">
                  <a:moveTo>
                    <a:pt x="0" y="0"/>
                  </a:moveTo>
                  <a:lnTo>
                    <a:pt x="586934" y="0"/>
                  </a:lnTo>
                  <a:lnTo>
                    <a:pt x="586934" y="547358"/>
                  </a:lnTo>
                  <a:lnTo>
                    <a:pt x="0" y="54735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0" name="Google Shape;80;p17"/>
            <p:cNvPicPr preferRelativeResize="0"/>
            <p:nvPr/>
          </p:nvPicPr>
          <p:blipFill rotWithShape="1">
            <a:blip r:embed="rId4">
              <a:alphaModFix/>
            </a:blip>
            <a:srcRect l="43943" t="29755" r="44883" b="63692"/>
            <a:stretch/>
          </p:blipFill>
          <p:spPr>
            <a:xfrm>
              <a:off x="862642" y="1515324"/>
              <a:ext cx="647031" cy="548095"/>
            </a:xfrm>
            <a:custGeom>
              <a:avLst/>
              <a:gdLst/>
              <a:ahLst/>
              <a:cxnLst/>
              <a:rect l="l" t="t" r="r" b="b"/>
              <a:pathLst>
                <a:path w="647031" h="548095" extrusionOk="0">
                  <a:moveTo>
                    <a:pt x="0" y="0"/>
                  </a:moveTo>
                  <a:lnTo>
                    <a:pt x="647031" y="0"/>
                  </a:lnTo>
                  <a:lnTo>
                    <a:pt x="647031" y="548095"/>
                  </a:lnTo>
                  <a:lnTo>
                    <a:pt x="0" y="5480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1" name="Google Shape;81;p17"/>
            <p:cNvPicPr preferRelativeResize="0"/>
            <p:nvPr/>
          </p:nvPicPr>
          <p:blipFill rotWithShape="1">
            <a:blip r:embed="rId4">
              <a:alphaModFix/>
            </a:blip>
            <a:srcRect l="56133" t="32070" r="21677" b="52703"/>
            <a:stretch/>
          </p:blipFill>
          <p:spPr>
            <a:xfrm>
              <a:off x="1568609" y="1709045"/>
              <a:ext cx="1284950" cy="1273582"/>
            </a:xfrm>
            <a:custGeom>
              <a:avLst/>
              <a:gdLst/>
              <a:ahLst/>
              <a:cxnLst/>
              <a:rect l="l" t="t" r="r" b="b"/>
              <a:pathLst>
                <a:path w="1284950" h="1273582" extrusionOk="0">
                  <a:moveTo>
                    <a:pt x="0" y="0"/>
                  </a:moveTo>
                  <a:lnTo>
                    <a:pt x="1284950" y="0"/>
                  </a:lnTo>
                  <a:lnTo>
                    <a:pt x="1284950" y="1273582"/>
                  </a:lnTo>
                  <a:lnTo>
                    <a:pt x="0" y="12735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2" name="Google Shape;82;p17"/>
            <p:cNvPicPr preferRelativeResize="0"/>
            <p:nvPr/>
          </p:nvPicPr>
          <p:blipFill rotWithShape="1">
            <a:blip r:embed="rId4">
              <a:alphaModFix/>
            </a:blip>
            <a:srcRect l="79338" t="34430" r="4693" b="52850"/>
            <a:stretch/>
          </p:blipFill>
          <p:spPr>
            <a:xfrm>
              <a:off x="2912495" y="1906436"/>
              <a:ext cx="924720" cy="1063923"/>
            </a:xfrm>
            <a:custGeom>
              <a:avLst/>
              <a:gdLst/>
              <a:ahLst/>
              <a:cxnLst/>
              <a:rect l="l" t="t" r="r" b="b"/>
              <a:pathLst>
                <a:path w="924720" h="1063923" extrusionOk="0">
                  <a:moveTo>
                    <a:pt x="0" y="0"/>
                  </a:moveTo>
                  <a:lnTo>
                    <a:pt x="924720" y="0"/>
                  </a:lnTo>
                  <a:lnTo>
                    <a:pt x="924720" y="1063923"/>
                  </a:lnTo>
                  <a:lnTo>
                    <a:pt x="0" y="106392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3" name="Google Shape;83;p17"/>
            <p:cNvPicPr preferRelativeResize="0"/>
            <p:nvPr/>
          </p:nvPicPr>
          <p:blipFill rotWithShape="1">
            <a:blip r:embed="rId4">
              <a:alphaModFix/>
            </a:blip>
            <a:srcRect l="37559" t="36638" r="44885" b="52851"/>
            <a:stretch/>
          </p:blipFill>
          <p:spPr>
            <a:xfrm>
              <a:off x="492981" y="2091192"/>
              <a:ext cx="1016692" cy="879165"/>
            </a:xfrm>
            <a:custGeom>
              <a:avLst/>
              <a:gdLst/>
              <a:ahLst/>
              <a:cxnLst/>
              <a:rect l="l" t="t" r="r" b="b"/>
              <a:pathLst>
                <a:path w="1016692" h="879165" extrusionOk="0">
                  <a:moveTo>
                    <a:pt x="0" y="0"/>
                  </a:moveTo>
                  <a:lnTo>
                    <a:pt x="1016692" y="0"/>
                  </a:lnTo>
                  <a:lnTo>
                    <a:pt x="1016692" y="879165"/>
                  </a:lnTo>
                  <a:lnTo>
                    <a:pt x="0" y="8791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4" name="Google Shape;84;p17"/>
            <p:cNvPicPr preferRelativeResize="0"/>
            <p:nvPr/>
          </p:nvPicPr>
          <p:blipFill rotWithShape="1">
            <a:blip r:embed="rId4">
              <a:alphaModFix/>
            </a:blip>
            <a:srcRect l="29046" t="47700" r="44732" b="44085"/>
            <a:stretch/>
          </p:blipFill>
          <p:spPr>
            <a:xfrm>
              <a:off x="0" y="3016418"/>
              <a:ext cx="1518557" cy="687059"/>
            </a:xfrm>
            <a:custGeom>
              <a:avLst/>
              <a:gdLst/>
              <a:ahLst/>
              <a:cxnLst/>
              <a:rect l="l" t="t" r="r" b="b"/>
              <a:pathLst>
                <a:path w="1518557" h="687059" extrusionOk="0">
                  <a:moveTo>
                    <a:pt x="0" y="0"/>
                  </a:moveTo>
                  <a:lnTo>
                    <a:pt x="1518557" y="0"/>
                  </a:lnTo>
                  <a:lnTo>
                    <a:pt x="1518557" y="687059"/>
                  </a:lnTo>
                  <a:lnTo>
                    <a:pt x="0" y="6870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5" name="Google Shape;85;p17"/>
            <p:cNvPicPr preferRelativeResize="0"/>
            <p:nvPr/>
          </p:nvPicPr>
          <p:blipFill rotWithShape="1">
            <a:blip r:embed="rId4">
              <a:alphaModFix/>
            </a:blip>
            <a:srcRect l="56132" t="47852" r="4693" b="43934"/>
            <a:stretch/>
          </p:blipFill>
          <p:spPr>
            <a:xfrm>
              <a:off x="1568610" y="3029105"/>
              <a:ext cx="2268605" cy="687059"/>
            </a:xfrm>
            <a:custGeom>
              <a:avLst/>
              <a:gdLst/>
              <a:ahLst/>
              <a:cxnLst/>
              <a:rect l="l" t="t" r="r" b="b"/>
              <a:pathLst>
                <a:path w="2268605" h="687059" extrusionOk="0">
                  <a:moveTo>
                    <a:pt x="0" y="0"/>
                  </a:moveTo>
                  <a:lnTo>
                    <a:pt x="2268605" y="0"/>
                  </a:lnTo>
                  <a:lnTo>
                    <a:pt x="2268605" y="687059"/>
                  </a:lnTo>
                  <a:lnTo>
                    <a:pt x="0" y="6870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6" name="Google Shape;86;p17"/>
            <p:cNvPicPr preferRelativeResize="0"/>
            <p:nvPr/>
          </p:nvPicPr>
          <p:blipFill rotWithShape="1">
            <a:blip r:embed="rId4">
              <a:alphaModFix/>
            </a:blip>
            <a:srcRect l="29047" t="56429" r="62439" b="38639"/>
            <a:stretch/>
          </p:blipFill>
          <p:spPr>
            <a:xfrm>
              <a:off x="0" y="3746606"/>
              <a:ext cx="492981" cy="412424"/>
            </a:xfrm>
            <a:custGeom>
              <a:avLst/>
              <a:gdLst/>
              <a:ahLst/>
              <a:cxnLst/>
              <a:rect l="l" t="t" r="r" b="b"/>
              <a:pathLst>
                <a:path w="492981" h="412424" extrusionOk="0">
                  <a:moveTo>
                    <a:pt x="0" y="0"/>
                  </a:moveTo>
                  <a:lnTo>
                    <a:pt x="492981" y="0"/>
                  </a:lnTo>
                  <a:lnTo>
                    <a:pt x="492981" y="412424"/>
                  </a:lnTo>
                  <a:lnTo>
                    <a:pt x="0" y="4124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7" name="Google Shape;87;p17"/>
            <p:cNvPicPr preferRelativeResize="0"/>
            <p:nvPr/>
          </p:nvPicPr>
          <p:blipFill rotWithShape="1">
            <a:blip r:embed="rId4">
              <a:alphaModFix/>
            </a:blip>
            <a:srcRect l="38133" t="56429" r="49953" b="36873"/>
            <a:stretch/>
          </p:blipFill>
          <p:spPr>
            <a:xfrm>
              <a:off x="526254" y="3746606"/>
              <a:ext cx="689898" cy="560218"/>
            </a:xfrm>
            <a:custGeom>
              <a:avLst/>
              <a:gdLst/>
              <a:ahLst/>
              <a:cxnLst/>
              <a:rect l="l" t="t" r="r" b="b"/>
              <a:pathLst>
                <a:path w="689898" h="560218" extrusionOk="0">
                  <a:moveTo>
                    <a:pt x="0" y="0"/>
                  </a:moveTo>
                  <a:lnTo>
                    <a:pt x="689898" y="0"/>
                  </a:lnTo>
                  <a:lnTo>
                    <a:pt x="689898" y="560218"/>
                  </a:lnTo>
                  <a:lnTo>
                    <a:pt x="0" y="56021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8" name="Google Shape;88;p17"/>
            <p:cNvPicPr preferRelativeResize="0"/>
            <p:nvPr/>
          </p:nvPicPr>
          <p:blipFill rotWithShape="1">
            <a:blip r:embed="rId4">
              <a:alphaModFix/>
            </a:blip>
            <a:srcRect l="50937" t="56538" r="39374" b="28894"/>
            <a:stretch/>
          </p:blipFill>
          <p:spPr>
            <a:xfrm>
              <a:off x="1267713" y="3755750"/>
              <a:ext cx="561087" cy="1218586"/>
            </a:xfrm>
            <a:custGeom>
              <a:avLst/>
              <a:gdLst/>
              <a:ahLst/>
              <a:cxnLst/>
              <a:rect l="l" t="t" r="r" b="b"/>
              <a:pathLst>
                <a:path w="561087" h="1218586" extrusionOk="0">
                  <a:moveTo>
                    <a:pt x="0" y="0"/>
                  </a:moveTo>
                  <a:lnTo>
                    <a:pt x="561087" y="0"/>
                  </a:lnTo>
                  <a:lnTo>
                    <a:pt x="561087" y="1218586"/>
                  </a:lnTo>
                  <a:lnTo>
                    <a:pt x="0" y="121858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9" name="Google Shape;89;p17"/>
            <p:cNvPicPr preferRelativeResize="0"/>
            <p:nvPr/>
          </p:nvPicPr>
          <p:blipFill rotWithShape="1">
            <a:blip r:embed="rId4">
              <a:alphaModFix/>
            </a:blip>
            <a:srcRect l="61516" t="56537" r="14899" b="37177"/>
            <a:stretch/>
          </p:blipFill>
          <p:spPr>
            <a:xfrm>
              <a:off x="1880361" y="3755750"/>
              <a:ext cx="1365759" cy="525700"/>
            </a:xfrm>
            <a:custGeom>
              <a:avLst/>
              <a:gdLst/>
              <a:ahLst/>
              <a:cxnLst/>
              <a:rect l="l" t="t" r="r" b="b"/>
              <a:pathLst>
                <a:path w="1365759" h="525700" extrusionOk="0">
                  <a:moveTo>
                    <a:pt x="0" y="0"/>
                  </a:moveTo>
                  <a:lnTo>
                    <a:pt x="1365759" y="0"/>
                  </a:lnTo>
                  <a:lnTo>
                    <a:pt x="1365759" y="525700"/>
                  </a:lnTo>
                  <a:lnTo>
                    <a:pt x="0" y="5257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90" name="Google Shape;90;p17"/>
            <p:cNvPicPr preferRelativeResize="0"/>
            <p:nvPr/>
          </p:nvPicPr>
          <p:blipFill rotWithShape="1">
            <a:blip r:embed="rId4">
              <a:alphaModFix/>
            </a:blip>
            <a:srcRect l="85876" t="56714" r="9110" b="40535"/>
            <a:stretch/>
          </p:blipFill>
          <p:spPr>
            <a:xfrm>
              <a:off x="3291040" y="3770486"/>
              <a:ext cx="290344" cy="230032"/>
            </a:xfrm>
            <a:custGeom>
              <a:avLst/>
              <a:gdLst/>
              <a:ahLst/>
              <a:cxnLst/>
              <a:rect l="l" t="t" r="r" b="b"/>
              <a:pathLst>
                <a:path w="290344" h="230032" extrusionOk="0">
                  <a:moveTo>
                    <a:pt x="0" y="0"/>
                  </a:moveTo>
                  <a:lnTo>
                    <a:pt x="290344" y="0"/>
                  </a:lnTo>
                  <a:lnTo>
                    <a:pt x="290344" y="230032"/>
                  </a:lnTo>
                  <a:lnTo>
                    <a:pt x="0" y="2300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91" name="Google Shape;91;p17"/>
            <p:cNvPicPr preferRelativeResize="0"/>
            <p:nvPr/>
          </p:nvPicPr>
          <p:blipFill rotWithShape="1">
            <a:blip r:embed="rId4">
              <a:alphaModFix/>
            </a:blip>
            <a:srcRect l="69786" t="63053" r="11108" b="32016"/>
            <a:stretch/>
          </p:blipFill>
          <p:spPr>
            <a:xfrm>
              <a:off x="2359240" y="4300676"/>
              <a:ext cx="1106509" cy="412424"/>
            </a:xfrm>
            <a:custGeom>
              <a:avLst/>
              <a:gdLst/>
              <a:ahLst/>
              <a:cxnLst/>
              <a:rect l="l" t="t" r="r" b="b"/>
              <a:pathLst>
                <a:path w="1106509" h="412424" extrusionOk="0">
                  <a:moveTo>
                    <a:pt x="0" y="0"/>
                  </a:moveTo>
                  <a:lnTo>
                    <a:pt x="1106509" y="0"/>
                  </a:lnTo>
                  <a:lnTo>
                    <a:pt x="1106509" y="412424"/>
                  </a:lnTo>
                  <a:lnTo>
                    <a:pt x="0" y="4124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92" name="Google Shape;92;p17"/>
            <p:cNvPicPr preferRelativeResize="0"/>
            <p:nvPr/>
          </p:nvPicPr>
          <p:blipFill rotWithShape="1">
            <a:blip r:embed="rId4">
              <a:alphaModFix/>
            </a:blip>
            <a:srcRect l="61516" t="63126" r="30747" b="25598"/>
            <a:stretch/>
          </p:blipFill>
          <p:spPr>
            <a:xfrm>
              <a:off x="1880361" y="4306825"/>
              <a:ext cx="448056" cy="943067"/>
            </a:xfrm>
            <a:custGeom>
              <a:avLst/>
              <a:gdLst/>
              <a:ahLst/>
              <a:cxnLst/>
              <a:rect l="l" t="t" r="r" b="b"/>
              <a:pathLst>
                <a:path w="448056" h="943067" extrusionOk="0">
                  <a:moveTo>
                    <a:pt x="0" y="0"/>
                  </a:moveTo>
                  <a:lnTo>
                    <a:pt x="448056" y="0"/>
                  </a:lnTo>
                  <a:lnTo>
                    <a:pt x="448056" y="943067"/>
                  </a:lnTo>
                  <a:lnTo>
                    <a:pt x="0" y="94306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93" name="Google Shape;93;p17"/>
            <p:cNvPicPr preferRelativeResize="0"/>
            <p:nvPr/>
          </p:nvPicPr>
          <p:blipFill rotWithShape="1">
            <a:blip r:embed="rId4">
              <a:alphaModFix/>
            </a:blip>
            <a:srcRect l="41535" t="63641" r="49952" b="31427"/>
            <a:stretch/>
          </p:blipFill>
          <p:spPr>
            <a:xfrm>
              <a:off x="723171" y="4349954"/>
              <a:ext cx="492981" cy="412424"/>
            </a:xfrm>
            <a:custGeom>
              <a:avLst/>
              <a:gdLst/>
              <a:ahLst/>
              <a:cxnLst/>
              <a:rect l="l" t="t" r="r" b="b"/>
              <a:pathLst>
                <a:path w="492981" h="412424" extrusionOk="0">
                  <a:moveTo>
                    <a:pt x="0" y="0"/>
                  </a:moveTo>
                  <a:lnTo>
                    <a:pt x="492981" y="0"/>
                  </a:lnTo>
                  <a:lnTo>
                    <a:pt x="492981" y="412424"/>
                  </a:lnTo>
                  <a:lnTo>
                    <a:pt x="0" y="4124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94" name="Google Shape;94;p17"/>
            <p:cNvPicPr preferRelativeResize="0"/>
            <p:nvPr/>
          </p:nvPicPr>
          <p:blipFill rotWithShape="1">
            <a:blip r:embed="rId4">
              <a:alphaModFix/>
            </a:blip>
            <a:srcRect l="69809" t="68355" r="25177" b="28894"/>
            <a:stretch/>
          </p:blipFill>
          <p:spPr>
            <a:xfrm>
              <a:off x="2360579" y="4744304"/>
              <a:ext cx="290344" cy="230032"/>
            </a:xfrm>
            <a:custGeom>
              <a:avLst/>
              <a:gdLst/>
              <a:ahLst/>
              <a:cxnLst/>
              <a:rect l="l" t="t" r="r" b="b"/>
              <a:pathLst>
                <a:path w="290344" h="230032" extrusionOk="0">
                  <a:moveTo>
                    <a:pt x="0" y="0"/>
                  </a:moveTo>
                  <a:lnTo>
                    <a:pt x="290344" y="0"/>
                  </a:lnTo>
                  <a:lnTo>
                    <a:pt x="290344" y="230032"/>
                  </a:lnTo>
                  <a:lnTo>
                    <a:pt x="0" y="2300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95" name="Google Shape;95;p17"/>
            <p:cNvPicPr preferRelativeResize="0"/>
            <p:nvPr/>
          </p:nvPicPr>
          <p:blipFill rotWithShape="1">
            <a:blip r:embed="rId4">
              <a:alphaModFix/>
            </a:blip>
            <a:srcRect l="52889" t="71600" r="39373" b="20625"/>
            <a:stretch/>
          </p:blipFill>
          <p:spPr>
            <a:xfrm>
              <a:off x="1380744" y="5015712"/>
              <a:ext cx="448056" cy="650289"/>
            </a:xfrm>
            <a:custGeom>
              <a:avLst/>
              <a:gdLst/>
              <a:ahLst/>
              <a:cxnLst/>
              <a:rect l="l" t="t" r="r" b="b"/>
              <a:pathLst>
                <a:path w="448056" h="650289" extrusionOk="0">
                  <a:moveTo>
                    <a:pt x="0" y="0"/>
                  </a:moveTo>
                  <a:lnTo>
                    <a:pt x="448056" y="0"/>
                  </a:lnTo>
                  <a:lnTo>
                    <a:pt x="448056" y="650289"/>
                  </a:lnTo>
                  <a:lnTo>
                    <a:pt x="0" y="65028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96" name="Google Shape;96;p17"/>
          <p:cNvSpPr txBox="1"/>
          <p:nvPr/>
        </p:nvSpPr>
        <p:spPr>
          <a:xfrm>
            <a:off x="8047434" y="109120"/>
            <a:ext cx="931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2378" y="223172"/>
            <a:ext cx="1360104" cy="577695"/>
          </a:xfrm>
          <a:prstGeom prst="rect">
            <a:avLst/>
          </a:prstGeom>
          <a:blipFill dpi="0" rotWithShape="1">
            <a:blip r:embed="rId5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Google Shape;73;p17"/>
          <p:cNvCxnSpPr/>
          <p:nvPr/>
        </p:nvCxnSpPr>
        <p:spPr>
          <a:xfrm>
            <a:off x="2785697" y="238503"/>
            <a:ext cx="0" cy="525000"/>
          </a:xfrm>
          <a:prstGeom prst="straightConnector1">
            <a:avLst/>
          </a:prstGeom>
          <a:noFill/>
          <a:ln w="9525" cap="flat" cmpd="sng">
            <a:solidFill>
              <a:srgbClr val="243B9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45" y="1580322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770" y="204292"/>
            <a:ext cx="1559840" cy="408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5"/>
          <p:cNvCxnSpPr/>
          <p:nvPr/>
        </p:nvCxnSpPr>
        <p:spPr>
          <a:xfrm>
            <a:off x="628650" y="1173956"/>
            <a:ext cx="6675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7D9BD6A0-6757-428E-85E5-29DDFBF79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580322"/>
            <a:ext cx="7717290" cy="29928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13198"/>
            <a:ext cx="5989200" cy="7647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2600" b="1" dirty="0" err="1">
                <a:solidFill>
                  <a:srgbClr val="243B90"/>
                </a:solidFill>
              </a:rPr>
              <a:t>Ruang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Lingkup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Sistem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Kemandirian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Pangan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Cerdas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dan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Terpadu</a:t>
            </a:r>
            <a:endParaRPr lang="en-US" sz="2600" b="1" dirty="0">
              <a:solidFill>
                <a:srgbClr val="243B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72559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wld_maersk_terminal_proc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886" y="3658232"/>
            <a:ext cx="9144000" cy="1493031"/>
          </a:xfrm>
          <a:prstGeom prst="rect">
            <a:avLst/>
          </a:prstGeom>
          <a:noFill/>
        </p:spPr>
      </p:pic>
      <p:sp>
        <p:nvSpPr>
          <p:cNvPr id="9" name="文本框 9"/>
          <p:cNvSpPr txBox="1"/>
          <p:nvPr/>
        </p:nvSpPr>
        <p:spPr>
          <a:xfrm>
            <a:off x="3018414" y="328844"/>
            <a:ext cx="3298371" cy="404813"/>
          </a:xfrm>
          <a:prstGeom prst="roundRect">
            <a:avLst>
              <a:gd name="adj" fmla="val 50000"/>
            </a:avLst>
          </a:prstGeom>
          <a:solidFill>
            <a:srgbClr val="8DCAC4"/>
          </a:solidFill>
          <a:effectLst>
            <a:softEdge rad="127000"/>
          </a:effectLst>
        </p:spPr>
        <p:txBody>
          <a:bodyPr wrap="square" lIns="68588" tIns="34294" rIns="68588" bIns="34294" rtlCol="0" anchor="ctr" anchorCtr="1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zh-CN" sz="900" spc="225" dirty="0">
              <a:solidFill>
                <a:prstClr val="white"/>
              </a:solidFill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233" name="Google Shape;23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24" y="139594"/>
            <a:ext cx="1559840" cy="40831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 txBox="1">
            <a:spLocks noGrp="1"/>
          </p:cNvSpPr>
          <p:nvPr>
            <p:ph type="title"/>
          </p:nvPr>
        </p:nvSpPr>
        <p:spPr>
          <a:xfrm>
            <a:off x="1863349" y="175350"/>
            <a:ext cx="56085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2800" b="1" dirty="0" err="1"/>
              <a:t>Aplikasi</a:t>
            </a:r>
            <a:r>
              <a:rPr lang="en-US" sz="2800" b="1" dirty="0"/>
              <a:t> AI</a:t>
            </a:r>
            <a:endParaRPr sz="2600" b="1" dirty="0">
              <a:solidFill>
                <a:srgbClr val="243B90"/>
              </a:solidFill>
            </a:endParaRPr>
          </a:p>
        </p:txBody>
      </p:sp>
      <p:cxnSp>
        <p:nvCxnSpPr>
          <p:cNvPr id="235" name="Google Shape;235;p25"/>
          <p:cNvCxnSpPr/>
          <p:nvPr/>
        </p:nvCxnSpPr>
        <p:spPr>
          <a:xfrm>
            <a:off x="628650" y="931582"/>
            <a:ext cx="6675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10" name="Group 9"/>
          <p:cNvGrpSpPr/>
          <p:nvPr/>
        </p:nvGrpSpPr>
        <p:grpSpPr>
          <a:xfrm>
            <a:off x="8242114" y="0"/>
            <a:ext cx="901886" cy="621000"/>
            <a:chOff x="11022968" y="73718"/>
            <a:chExt cx="1202514" cy="828000"/>
          </a:xfrm>
        </p:grpSpPr>
        <p:sp>
          <p:nvSpPr>
            <p:cNvPr id="11" name="Snip Same Side Corner Rectangle 10"/>
            <p:cNvSpPr/>
            <p:nvPr/>
          </p:nvSpPr>
          <p:spPr>
            <a:xfrm rot="5400000" flipH="1" flipV="1">
              <a:off x="11202968" y="-106282"/>
              <a:ext cx="828000" cy="1188000"/>
            </a:xfrm>
            <a:prstGeom prst="snip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4556" y1="45921" x2="13556" y2="52105"/>
                          <a14:foregroundMark x1="14667" y1="54737" x2="25222" y2="62500"/>
                          <a14:foregroundMark x1="13889" y1="45658" x2="16444" y2="37632"/>
                          <a14:foregroundMark x1="38556" y1="21316" x2="45778" y2="19605"/>
                          <a14:foregroundMark x1="57222" y1="20789" x2="69111" y2="24079"/>
                          <a14:foregroundMark x1="73000" y1="26053" x2="82222" y2="37500"/>
                          <a14:foregroundMark x1="83222" y1="39079" x2="87889" y2="57237"/>
                          <a14:foregroundMark x1="16667" y1="36447" x2="29222" y2="24079"/>
                          <a14:foregroundMark x1="29556" y1="23684" x2="36333" y2="21316"/>
                          <a14:backgroundMark x1="22333" y1="62500" x2="23333" y2="63289"/>
                          <a14:backgroundMark x1="51889" y1="80132" x2="54556" y2="847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88" b="12604"/>
            <a:stretch/>
          </p:blipFill>
          <p:spPr>
            <a:xfrm>
              <a:off x="11185063" y="146288"/>
              <a:ext cx="1040419" cy="657243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28" b="19153" l="74717" r="86151">
                          <a14:foregroundMark x1="75549" y1="17448" x2="75549" y2="17448"/>
                          <a14:foregroundMark x1="77013" y1="17448" x2="77013" y2="17448"/>
                          <a14:foregroundMark x1="78258" y1="16797" x2="78258" y2="16797"/>
                          <a14:foregroundMark x1="78843" y1="16667" x2="78843" y2="16667"/>
                          <a14:foregroundMark x1="79649" y1="16797" x2="79649" y2="16797"/>
                          <a14:backgroundMark x1="75915" y1="17839" x2="75915" y2="17839"/>
                          <a14:backgroundMark x1="78624" y1="16797" x2="78624" y2="16797"/>
                        </a14:backgroundRemoval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74901" t="15798" r="19416" b="80846"/>
            <a:stretch/>
          </p:blipFill>
          <p:spPr bwMode="auto">
            <a:xfrm>
              <a:off x="11151987" y="693338"/>
              <a:ext cx="410995" cy="11419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882858"/>
            <a:ext cx="8235300" cy="333587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Demand Prediction</a:t>
            </a:r>
          </a:p>
          <a:p>
            <a:pPr marL="0" indent="0">
              <a:buNone/>
            </a:pPr>
            <a:r>
              <a:rPr lang="en-US" sz="2000" dirty="0"/>
              <a:t>Warehouse Automation</a:t>
            </a:r>
          </a:p>
          <a:p>
            <a:pPr marL="0" indent="0">
              <a:buNone/>
            </a:pPr>
            <a:r>
              <a:rPr lang="en-US" sz="2000" dirty="0"/>
              <a:t>Office Automation</a:t>
            </a:r>
          </a:p>
          <a:p>
            <a:pPr marL="0" indent="0">
              <a:buNone/>
            </a:pPr>
            <a:r>
              <a:rPr lang="en-US" sz="2000" dirty="0"/>
              <a:t>Document Processing</a:t>
            </a:r>
          </a:p>
          <a:p>
            <a:pPr marL="0" indent="0">
              <a:buNone/>
            </a:pPr>
            <a:r>
              <a:rPr lang="en-US" sz="2000" dirty="0"/>
              <a:t>X</a:t>
            </a:r>
          </a:p>
          <a:p>
            <a:pPr marL="0" indent="0">
              <a:buNone/>
            </a:pPr>
            <a:r>
              <a:rPr lang="en-US" sz="2000" dirty="0"/>
              <a:t>Y</a:t>
            </a:r>
          </a:p>
          <a:p>
            <a:pPr marL="0" indent="0">
              <a:buNone/>
            </a:pPr>
            <a:r>
              <a:rPr lang="en-US" sz="2000" dirty="0"/>
              <a:t>Z 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Semuanya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i="1" dirty="0"/>
              <a:t>smart device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)</a:t>
            </a:r>
            <a:endParaRPr lang="en-ID" sz="2000" dirty="0"/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406562" y="3671186"/>
            <a:ext cx="270847" cy="27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lang="en-ID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40176" y="3246455"/>
            <a:ext cx="270847" cy="27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7</a:t>
            </a:r>
            <a:endParaRPr lang="en-ID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40176" y="2850554"/>
            <a:ext cx="270847" cy="27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6</a:t>
            </a:r>
            <a:endParaRPr lang="en-ID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23818" y="2474544"/>
            <a:ext cx="270847" cy="27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lang="en-ID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5384" y="2124996"/>
            <a:ext cx="270847" cy="27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n-ID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24497" y="1771668"/>
            <a:ext cx="270847" cy="27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ID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92177" y="1375494"/>
            <a:ext cx="270847" cy="27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lang="en-ID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40448" y="985535"/>
            <a:ext cx="270847" cy="27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en-ID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83" y="1205338"/>
            <a:ext cx="3267075" cy="2179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body" idx="1"/>
          </p:nvPr>
        </p:nvSpPr>
        <p:spPr>
          <a:xfrm>
            <a:off x="471500" y="1404325"/>
            <a:ext cx="8392200" cy="3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AutoNum type="arabicPeriod"/>
            </a:pPr>
            <a:r>
              <a:rPr lang="id" dirty="0">
                <a:solidFill>
                  <a:schemeClr val="dk2"/>
                </a:solidFill>
              </a:rPr>
              <a:t>Kerjasama dengan universitas di negara-negara maju (USA, China, Japan, Europe Union and South Korea) → </a:t>
            </a:r>
            <a:r>
              <a:rPr lang="id" b="1" dirty="0">
                <a:solidFill>
                  <a:schemeClr val="dk2"/>
                </a:solidFill>
              </a:rPr>
              <a:t>Remote Laboratory</a:t>
            </a:r>
            <a:r>
              <a:rPr lang="id" dirty="0">
                <a:solidFill>
                  <a:schemeClr val="dk2"/>
                </a:solidFill>
              </a:rPr>
              <a:t> (Telerobotics, I</a:t>
            </a:r>
            <a:r>
              <a:rPr lang="en-US" dirty="0" err="1">
                <a:solidFill>
                  <a:schemeClr val="dk2"/>
                </a:solidFill>
              </a:rPr>
              <a:t>nternet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id" dirty="0">
                <a:solidFill>
                  <a:schemeClr val="dk2"/>
                </a:solidFill>
              </a:rPr>
              <a:t>o</a:t>
            </a:r>
            <a:r>
              <a:rPr lang="en-US" dirty="0">
                <a:solidFill>
                  <a:schemeClr val="dk2"/>
                </a:solidFill>
              </a:rPr>
              <a:t>f </a:t>
            </a:r>
            <a:r>
              <a:rPr lang="id" dirty="0">
                <a:solidFill>
                  <a:schemeClr val="dk2"/>
                </a:solidFill>
              </a:rPr>
              <a:t>S</a:t>
            </a:r>
            <a:r>
              <a:rPr lang="en-US" dirty="0">
                <a:solidFill>
                  <a:schemeClr val="dk2"/>
                </a:solidFill>
              </a:rPr>
              <a:t>kills</a:t>
            </a:r>
            <a:r>
              <a:rPr lang="id" dirty="0">
                <a:solidFill>
                  <a:schemeClr val="dk2"/>
                </a:solidFill>
              </a:rPr>
              <a:t>)</a:t>
            </a:r>
            <a:endParaRPr dirty="0">
              <a:solidFill>
                <a:schemeClr val="dk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AutoNum type="arabicPeriod"/>
            </a:pPr>
            <a:r>
              <a:rPr lang="en-US" b="1" dirty="0">
                <a:solidFill>
                  <a:schemeClr val="dk2"/>
                </a:solidFill>
              </a:rPr>
              <a:t>AI </a:t>
            </a:r>
            <a:r>
              <a:rPr lang="id" b="1" dirty="0">
                <a:solidFill>
                  <a:schemeClr val="dk2"/>
                </a:solidFill>
              </a:rPr>
              <a:t>National Laboratory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id" b="1" dirty="0">
                <a:solidFill>
                  <a:schemeClr val="dk2"/>
                </a:solidFill>
              </a:rPr>
              <a:t>for Agro-Maritime</a:t>
            </a:r>
            <a:endParaRPr b="1" dirty="0">
              <a:solidFill>
                <a:schemeClr val="dk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AutoNum type="arabicPeriod"/>
            </a:pPr>
            <a:r>
              <a:rPr lang="id" dirty="0">
                <a:solidFill>
                  <a:schemeClr val="dk2"/>
                </a:solidFill>
              </a:rPr>
              <a:t>Kerjasama dengan </a:t>
            </a:r>
            <a:r>
              <a:rPr lang="id" b="1" dirty="0">
                <a:solidFill>
                  <a:schemeClr val="dk2"/>
                </a:solidFill>
              </a:rPr>
              <a:t>industri</a:t>
            </a:r>
            <a:r>
              <a:rPr lang="id" dirty="0">
                <a:solidFill>
                  <a:schemeClr val="dk2"/>
                </a:solidFill>
              </a:rPr>
              <a:t> untuk menyerap (adopsi) teknologi yang sudah dikembangkan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232" name="Google Shape;23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45" y="1580322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770" y="204292"/>
            <a:ext cx="1559840" cy="40831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 txBox="1">
            <a:spLocks noGrp="1"/>
          </p:cNvSpPr>
          <p:nvPr>
            <p:ph type="title"/>
          </p:nvPr>
        </p:nvSpPr>
        <p:spPr>
          <a:xfrm>
            <a:off x="471500" y="369975"/>
            <a:ext cx="56085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" sz="2600" b="1" dirty="0">
                <a:solidFill>
                  <a:srgbClr val="243B90"/>
                </a:solidFill>
              </a:rPr>
              <a:t>Strategi Pe</a:t>
            </a:r>
            <a:r>
              <a:rPr lang="en-US" sz="2600" b="1" dirty="0" err="1">
                <a:solidFill>
                  <a:srgbClr val="243B90"/>
                </a:solidFill>
              </a:rPr>
              <a:t>laksanaan</a:t>
            </a:r>
            <a:endParaRPr sz="2600" b="1" dirty="0">
              <a:solidFill>
                <a:srgbClr val="243B90"/>
              </a:solidFill>
            </a:endParaRPr>
          </a:p>
        </p:txBody>
      </p:sp>
      <p:cxnSp>
        <p:nvCxnSpPr>
          <p:cNvPr id="235" name="Google Shape;235;p25"/>
          <p:cNvCxnSpPr/>
          <p:nvPr/>
        </p:nvCxnSpPr>
        <p:spPr>
          <a:xfrm>
            <a:off x="628650" y="1173956"/>
            <a:ext cx="6675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450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body" idx="1"/>
          </p:nvPr>
        </p:nvSpPr>
        <p:spPr>
          <a:xfrm>
            <a:off x="471500" y="1404325"/>
            <a:ext cx="8392200" cy="3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AutoNum type="arabicPeriod"/>
            </a:pPr>
            <a:r>
              <a:rPr lang="id" b="1" dirty="0">
                <a:solidFill>
                  <a:schemeClr val="dk2"/>
                </a:solidFill>
              </a:rPr>
              <a:t>SDM unggul</a:t>
            </a:r>
            <a:r>
              <a:rPr lang="id" dirty="0">
                <a:solidFill>
                  <a:schemeClr val="dk2"/>
                </a:solidFill>
              </a:rPr>
              <a:t> di bidang teori dan aplikasi </a:t>
            </a:r>
            <a:r>
              <a:rPr lang="en-US" dirty="0">
                <a:solidFill>
                  <a:schemeClr val="dk2"/>
                </a:solidFill>
              </a:rPr>
              <a:t>AI </a:t>
            </a:r>
            <a:r>
              <a:rPr lang="id" dirty="0">
                <a:solidFill>
                  <a:schemeClr val="dk2"/>
                </a:solidFill>
              </a:rPr>
              <a:t>untuk pertanian dan industri</a:t>
            </a:r>
            <a:endParaRPr dirty="0">
              <a:solidFill>
                <a:schemeClr val="dk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AutoNum type="arabicPeriod"/>
            </a:pPr>
            <a:r>
              <a:rPr lang="id" b="1" dirty="0">
                <a:solidFill>
                  <a:schemeClr val="dk2"/>
                </a:solidFill>
              </a:rPr>
              <a:t>Infrastruktur</a:t>
            </a:r>
            <a:r>
              <a:rPr lang="id" dirty="0">
                <a:solidFill>
                  <a:schemeClr val="dk2"/>
                </a:solidFill>
              </a:rPr>
              <a:t> → Internet kecepatan tinggi (5G), terutama untuk di daerah pedesaan atau 3T (terluar, tertinggal, terdepan)</a:t>
            </a:r>
            <a:endParaRPr dirty="0">
              <a:solidFill>
                <a:schemeClr val="dk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AutoNum type="arabicPeriod"/>
            </a:pPr>
            <a:r>
              <a:rPr lang="id" b="1" dirty="0">
                <a:solidFill>
                  <a:schemeClr val="dk2"/>
                </a:solidFill>
              </a:rPr>
              <a:t>Dana</a:t>
            </a:r>
            <a:endParaRPr b="1" dirty="0">
              <a:solidFill>
                <a:schemeClr val="dk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AutoNum type="arabicPeriod"/>
            </a:pPr>
            <a:r>
              <a:rPr lang="id" b="1" dirty="0">
                <a:solidFill>
                  <a:schemeClr val="dk2"/>
                </a:solidFill>
              </a:rPr>
              <a:t>Mindset</a:t>
            </a:r>
            <a:r>
              <a:rPr lang="id" dirty="0">
                <a:solidFill>
                  <a:schemeClr val="dk2"/>
                </a:solidFill>
              </a:rPr>
              <a:t> (pola pikir)</a:t>
            </a:r>
            <a:endParaRPr dirty="0">
              <a:solidFill>
                <a:schemeClr val="dk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AutoNum type="arabicPeriod"/>
            </a:pPr>
            <a:r>
              <a:rPr lang="id" b="1" dirty="0">
                <a:solidFill>
                  <a:schemeClr val="dk2"/>
                </a:solidFill>
              </a:rPr>
              <a:t>Kebijakan pemerintah</a:t>
            </a:r>
            <a:r>
              <a:rPr lang="id" dirty="0">
                <a:solidFill>
                  <a:schemeClr val="dk2"/>
                </a:solidFill>
              </a:rPr>
              <a:t> (pajak, insentif dll)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241" name="Google Shape;24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45" y="1580322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770" y="204292"/>
            <a:ext cx="1559840" cy="40831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6"/>
          <p:cNvSpPr txBox="1">
            <a:spLocks noGrp="1"/>
          </p:cNvSpPr>
          <p:nvPr>
            <p:ph type="title"/>
          </p:nvPr>
        </p:nvSpPr>
        <p:spPr>
          <a:xfrm>
            <a:off x="471500" y="369975"/>
            <a:ext cx="56085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rgbClr val="243B90"/>
                </a:solidFill>
              </a:rPr>
              <a:t>Hal-</a:t>
            </a:r>
            <a:r>
              <a:rPr lang="en-US" sz="2600" b="1" dirty="0" err="1">
                <a:solidFill>
                  <a:srgbClr val="243B90"/>
                </a:solidFill>
              </a:rPr>
              <a:t>hal</a:t>
            </a:r>
            <a:r>
              <a:rPr lang="en-US" sz="2600" b="1" dirty="0">
                <a:solidFill>
                  <a:srgbClr val="243B90"/>
                </a:solidFill>
              </a:rPr>
              <a:t> yang Harus </a:t>
            </a:r>
            <a:r>
              <a:rPr lang="en-US" sz="2600" b="1" dirty="0" err="1">
                <a:solidFill>
                  <a:srgbClr val="243B90"/>
                </a:solidFill>
              </a:rPr>
              <a:t>Dipersiapkan</a:t>
            </a:r>
            <a:endParaRPr sz="2600" b="1" dirty="0">
              <a:solidFill>
                <a:srgbClr val="243B90"/>
              </a:solidFill>
            </a:endParaRPr>
          </a:p>
        </p:txBody>
      </p:sp>
      <p:cxnSp>
        <p:nvCxnSpPr>
          <p:cNvPr id="244" name="Google Shape;244;p26"/>
          <p:cNvCxnSpPr/>
          <p:nvPr/>
        </p:nvCxnSpPr>
        <p:spPr>
          <a:xfrm>
            <a:off x="628650" y="1173956"/>
            <a:ext cx="6675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body" idx="1"/>
          </p:nvPr>
        </p:nvSpPr>
        <p:spPr>
          <a:xfrm>
            <a:off x="471500" y="1404325"/>
            <a:ext cx="8392200" cy="3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 err="1">
                <a:solidFill>
                  <a:schemeClr val="dk2"/>
                </a:solidFill>
              </a:rPr>
              <a:t>Selain</a:t>
            </a:r>
            <a:r>
              <a:rPr lang="en-US" sz="2000" b="1" dirty="0">
                <a:solidFill>
                  <a:schemeClr val="dk2"/>
                </a:solidFill>
              </a:rPr>
              <a:t> </a:t>
            </a:r>
            <a:r>
              <a:rPr lang="en-US" sz="2000" b="1" dirty="0" err="1">
                <a:solidFill>
                  <a:schemeClr val="dk2"/>
                </a:solidFill>
              </a:rPr>
              <a:t>pangan</a:t>
            </a:r>
            <a:r>
              <a:rPr lang="en-US" sz="2000" b="1" dirty="0">
                <a:solidFill>
                  <a:schemeClr val="dk2"/>
                </a:solidFill>
              </a:rPr>
              <a:t>:</a:t>
            </a:r>
          </a:p>
          <a:p>
            <a:pPr lvl="1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</a:rPr>
              <a:t>Air </a:t>
            </a:r>
            <a:r>
              <a:rPr lang="en-US" sz="2000" dirty="0" err="1">
                <a:solidFill>
                  <a:schemeClr val="dk2"/>
                </a:solidFill>
              </a:rPr>
              <a:t>Bersih</a:t>
            </a:r>
            <a:endParaRPr lang="en-US" sz="2000" dirty="0">
              <a:solidFill>
                <a:schemeClr val="dk2"/>
              </a:solidFill>
            </a:endParaRPr>
          </a:p>
          <a:p>
            <a:pPr lvl="1">
              <a:lnSpc>
                <a:spcPct val="115000"/>
              </a:lnSpc>
            </a:pPr>
            <a:r>
              <a:rPr lang="en-US" sz="2000" dirty="0" err="1">
                <a:solidFill>
                  <a:schemeClr val="dk2"/>
                </a:solidFill>
              </a:rPr>
              <a:t>Obat-obatan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Alami</a:t>
            </a:r>
            <a:endParaRPr lang="en-US" sz="2000" dirty="0">
              <a:solidFill>
                <a:schemeClr val="dk2"/>
              </a:solidFill>
            </a:endParaRPr>
          </a:p>
          <a:p>
            <a:pPr lvl="1">
              <a:lnSpc>
                <a:spcPct val="115000"/>
              </a:lnSpc>
            </a:pPr>
            <a:r>
              <a:rPr lang="en-US" sz="2000" dirty="0" err="1">
                <a:solidFill>
                  <a:schemeClr val="dk2"/>
                </a:solidFill>
              </a:rPr>
              <a:t>Bioenergi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dan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Biomassa</a:t>
            </a:r>
            <a:endParaRPr lang="en-US" sz="2000" dirty="0">
              <a:solidFill>
                <a:schemeClr val="dk2"/>
              </a:solidFill>
            </a:endParaRPr>
          </a:p>
          <a:p>
            <a:pPr lvl="1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</a:rPr>
              <a:t>Bio-Material</a:t>
            </a:r>
          </a:p>
          <a:p>
            <a:pPr lvl="1">
              <a:lnSpc>
                <a:spcPct val="115000"/>
              </a:lnSpc>
            </a:pPr>
            <a:r>
              <a:rPr lang="en-US" sz="2000" dirty="0" err="1">
                <a:solidFill>
                  <a:schemeClr val="dk2"/>
                </a:solidFill>
              </a:rPr>
              <a:t>Industri</a:t>
            </a:r>
            <a:r>
              <a:rPr lang="en-US" sz="2000" dirty="0">
                <a:solidFill>
                  <a:schemeClr val="dk2"/>
                </a:solidFill>
              </a:rPr>
              <a:t> Agro-</a:t>
            </a:r>
            <a:r>
              <a:rPr lang="en-US" sz="2000" dirty="0" err="1">
                <a:solidFill>
                  <a:schemeClr val="dk2"/>
                </a:solidFill>
              </a:rPr>
              <a:t>Maritim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Lainnya</a:t>
            </a:r>
            <a:endParaRPr lang="en-ID" sz="2000" dirty="0">
              <a:solidFill>
                <a:schemeClr val="dk2"/>
              </a:solidFill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2"/>
              </a:solidFill>
            </a:endParaRPr>
          </a:p>
        </p:txBody>
      </p:sp>
      <p:pic>
        <p:nvPicPr>
          <p:cNvPr id="241" name="Google Shape;24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45" y="1580322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770" y="204292"/>
            <a:ext cx="1559840" cy="40831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6"/>
          <p:cNvSpPr txBox="1">
            <a:spLocks noGrp="1"/>
          </p:cNvSpPr>
          <p:nvPr>
            <p:ph type="title"/>
          </p:nvPr>
        </p:nvSpPr>
        <p:spPr>
          <a:xfrm>
            <a:off x="471500" y="369975"/>
            <a:ext cx="56085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2600" b="1" dirty="0" err="1">
                <a:solidFill>
                  <a:srgbClr val="243B90"/>
                </a:solidFill>
              </a:rPr>
              <a:t>Hanya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Kemandirian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Pangan</a:t>
            </a:r>
            <a:r>
              <a:rPr lang="en-US" sz="2600" b="1" dirty="0">
                <a:solidFill>
                  <a:srgbClr val="243B90"/>
                </a:solidFill>
              </a:rPr>
              <a:t>?</a:t>
            </a:r>
            <a:endParaRPr sz="2600" b="1" dirty="0">
              <a:solidFill>
                <a:srgbClr val="243B90"/>
              </a:solidFill>
            </a:endParaRPr>
          </a:p>
        </p:txBody>
      </p:sp>
      <p:cxnSp>
        <p:nvCxnSpPr>
          <p:cNvPr id="244" name="Google Shape;244;p26"/>
          <p:cNvCxnSpPr/>
          <p:nvPr/>
        </p:nvCxnSpPr>
        <p:spPr>
          <a:xfrm>
            <a:off x="628650" y="1173956"/>
            <a:ext cx="6675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47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7"/>
          <p:cNvPicPr preferRelativeResize="0"/>
          <p:nvPr/>
        </p:nvPicPr>
        <p:blipFill rotWithShape="1">
          <a:blip r:embed="rId3">
            <a:alphaModFix/>
          </a:blip>
          <a:srcRect t="7422" b="17676"/>
          <a:stretch/>
        </p:blipFill>
        <p:spPr>
          <a:xfrm>
            <a:off x="-9939" y="1"/>
            <a:ext cx="91539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/>
          <p:nvPr/>
        </p:nvSpPr>
        <p:spPr>
          <a:xfrm>
            <a:off x="-9939" y="0"/>
            <a:ext cx="9153900" cy="514350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1473320" y="1970523"/>
            <a:ext cx="59892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id" sz="4700"/>
              <a:t>Terima kasih</a:t>
            </a:r>
            <a:endParaRPr sz="4700"/>
          </a:p>
        </p:txBody>
      </p:sp>
      <p:sp>
        <p:nvSpPr>
          <p:cNvPr id="252" name="Google Shape;252;p27"/>
          <p:cNvSpPr txBox="1">
            <a:spLocks noGrp="1"/>
          </p:cNvSpPr>
          <p:nvPr>
            <p:ph type="body" idx="1"/>
          </p:nvPr>
        </p:nvSpPr>
        <p:spPr>
          <a:xfrm>
            <a:off x="2743199" y="3677478"/>
            <a:ext cx="61206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id" sz="1400"/>
              <a:t>Biro Komunikasi - IPB University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id" sz="1400"/>
              <a:t>Gedung Andi Hakim Nasoetion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id" sz="1400"/>
              <a:t>Kampus IPB Dramaga Bogor 16680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id" sz="1400"/>
              <a:t>Telp.: 0251-8622642 ext. 105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3F3F3F"/>
              </a:buClr>
              <a:buSzPts val="1400"/>
              <a:buNone/>
            </a:pPr>
            <a:r>
              <a:rPr lang="id" sz="1400"/>
              <a:t>E-mail: biro.komunikasi@apps.ipb.ac.id</a:t>
            </a:r>
            <a:endParaRPr sz="1400"/>
          </a:p>
        </p:txBody>
      </p:sp>
      <p:pic>
        <p:nvPicPr>
          <p:cNvPr id="253" name="Google Shape;25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17" y="3588026"/>
            <a:ext cx="1860285" cy="12626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7"/>
          <p:cNvCxnSpPr/>
          <p:nvPr/>
        </p:nvCxnSpPr>
        <p:spPr>
          <a:xfrm>
            <a:off x="2584174" y="3588026"/>
            <a:ext cx="0" cy="126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5" name="Google Shape;25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750170" y="2385392"/>
            <a:ext cx="403769" cy="275810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/>
        </p:nvSpPr>
        <p:spPr>
          <a:xfrm>
            <a:off x="8047434" y="109120"/>
            <a:ext cx="931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71500" y="1580321"/>
            <a:ext cx="8392200" cy="319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dk2"/>
                </a:solidFill>
              </a:rPr>
              <a:t>Artificial Intelligence </a:t>
            </a:r>
            <a:r>
              <a:rPr lang="en-US" dirty="0" err="1">
                <a:solidFill>
                  <a:schemeClr val="dk2"/>
                </a:solidFill>
              </a:rPr>
              <a:t>akan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berkembang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dengan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sangat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pesat</a:t>
            </a:r>
            <a:r>
              <a:rPr lang="en-US" dirty="0">
                <a:solidFill>
                  <a:schemeClr val="dk2"/>
                </a:solidFill>
              </a:rPr>
              <a:t> di masa </a:t>
            </a:r>
            <a:r>
              <a:rPr lang="en-US" dirty="0" err="1">
                <a:solidFill>
                  <a:schemeClr val="dk2"/>
                </a:solidFill>
              </a:rPr>
              <a:t>depan</a:t>
            </a:r>
            <a:r>
              <a:rPr lang="en-US" dirty="0">
                <a:solidFill>
                  <a:schemeClr val="dk2"/>
                </a:solidFill>
              </a:rPr>
              <a:t>. </a:t>
            </a:r>
            <a:r>
              <a:rPr lang="en-US" dirty="0" err="1">
                <a:solidFill>
                  <a:schemeClr val="dk2"/>
                </a:solidFill>
              </a:rPr>
              <a:t>Beberapa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bentuk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teknologi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baru</a:t>
            </a:r>
            <a:r>
              <a:rPr lang="en-US" dirty="0">
                <a:solidFill>
                  <a:schemeClr val="dk2"/>
                </a:solidFill>
              </a:rPr>
              <a:t> di </a:t>
            </a:r>
            <a:r>
              <a:rPr lang="en-US" dirty="0" err="1">
                <a:solidFill>
                  <a:schemeClr val="dk2"/>
                </a:solidFill>
              </a:rPr>
              <a:t>bidang</a:t>
            </a:r>
            <a:r>
              <a:rPr lang="en-US" dirty="0">
                <a:solidFill>
                  <a:schemeClr val="dk2"/>
                </a:solidFill>
              </a:rPr>
              <a:t> AI </a:t>
            </a:r>
            <a:r>
              <a:rPr lang="en-US" dirty="0" err="1">
                <a:solidFill>
                  <a:schemeClr val="dk2"/>
                </a:solidFill>
              </a:rPr>
              <a:t>adalah</a:t>
            </a:r>
            <a:r>
              <a:rPr lang="en-US" dirty="0">
                <a:solidFill>
                  <a:schemeClr val="dk2"/>
                </a:solidFill>
              </a:rPr>
              <a:t>: Artificial General Intelligence (AGI), Artificial Consciousness, Brain-Computer Interface (BCI), Smart Blockchain dan juga Quantum Computer.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dirty="0" err="1">
                <a:solidFill>
                  <a:schemeClr val="dk2"/>
                </a:solidFill>
              </a:rPr>
              <a:t>Kemajuan</a:t>
            </a:r>
            <a:r>
              <a:rPr lang="en-US" dirty="0">
                <a:solidFill>
                  <a:schemeClr val="dk2"/>
                </a:solidFill>
              </a:rPr>
              <a:t> di </a:t>
            </a:r>
            <a:r>
              <a:rPr lang="en-US" dirty="0" err="1">
                <a:solidFill>
                  <a:schemeClr val="dk2"/>
                </a:solidFill>
              </a:rPr>
              <a:t>bidang</a:t>
            </a:r>
            <a:r>
              <a:rPr lang="en-US" dirty="0">
                <a:solidFill>
                  <a:schemeClr val="dk2"/>
                </a:solidFill>
              </a:rPr>
              <a:t> AI </a:t>
            </a:r>
            <a:r>
              <a:rPr lang="en-US" dirty="0" err="1">
                <a:solidFill>
                  <a:schemeClr val="dk2"/>
                </a:solidFill>
              </a:rPr>
              <a:t>ini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harus</a:t>
            </a:r>
            <a:r>
              <a:rPr lang="en-US" dirty="0">
                <a:solidFill>
                  <a:schemeClr val="dk2"/>
                </a:solidFill>
              </a:rPr>
              <a:t> juga </a:t>
            </a:r>
            <a:r>
              <a:rPr lang="en-US" dirty="0" err="1">
                <a:solidFill>
                  <a:schemeClr val="dk2"/>
                </a:solidFill>
              </a:rPr>
              <a:t>dapat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dimanfaatkan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untuk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pengembangan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pertanian</a:t>
            </a:r>
            <a:r>
              <a:rPr lang="en-US" dirty="0">
                <a:solidFill>
                  <a:schemeClr val="dk2"/>
                </a:solidFill>
              </a:rPr>
              <a:t> (</a:t>
            </a:r>
            <a:r>
              <a:rPr lang="en-US" dirty="0" err="1">
                <a:solidFill>
                  <a:schemeClr val="dk2"/>
                </a:solidFill>
              </a:rPr>
              <a:t>dalam</a:t>
            </a:r>
            <a:r>
              <a:rPr lang="en-US" dirty="0">
                <a:solidFill>
                  <a:schemeClr val="dk2"/>
                </a:solidFill>
              </a:rPr>
              <a:t> arti </a:t>
            </a:r>
            <a:r>
              <a:rPr lang="en-US" dirty="0" err="1">
                <a:solidFill>
                  <a:schemeClr val="dk2"/>
                </a:solidFill>
              </a:rPr>
              <a:t>luas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disebut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agro-maritim</a:t>
            </a:r>
            <a:r>
              <a:rPr lang="en-US" dirty="0">
                <a:solidFill>
                  <a:schemeClr val="dk2"/>
                </a:solidFill>
              </a:rPr>
              <a:t>) di Indonesia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45" y="1580322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770" y="204292"/>
            <a:ext cx="1559840" cy="408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71500" y="369975"/>
            <a:ext cx="56085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rgbClr val="243B90"/>
                </a:solidFill>
              </a:rPr>
              <a:t>Perkembangan</a:t>
            </a:r>
            <a:r>
              <a:rPr lang="en-US" b="1" dirty="0">
                <a:solidFill>
                  <a:srgbClr val="243B90"/>
                </a:solidFill>
              </a:rPr>
              <a:t> Artificial Intelligence di Masa </a:t>
            </a:r>
            <a:r>
              <a:rPr lang="en-US" b="1" dirty="0" err="1">
                <a:solidFill>
                  <a:srgbClr val="243B90"/>
                </a:solidFill>
              </a:rPr>
              <a:t>Depan</a:t>
            </a:r>
            <a:endParaRPr b="1" dirty="0">
              <a:solidFill>
                <a:srgbClr val="243B90"/>
              </a:solidFill>
            </a:endParaRPr>
          </a:p>
        </p:txBody>
      </p:sp>
      <p:cxnSp>
        <p:nvCxnSpPr>
          <p:cNvPr id="127" name="Google Shape;127;p20"/>
          <p:cNvCxnSpPr/>
          <p:nvPr/>
        </p:nvCxnSpPr>
        <p:spPr>
          <a:xfrm>
            <a:off x="628650" y="1173956"/>
            <a:ext cx="6675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619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471500" y="369975"/>
            <a:ext cx="56085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rgbClr val="243B90"/>
                </a:solidFill>
              </a:rPr>
              <a:t>Mengapa</a:t>
            </a:r>
            <a:r>
              <a:rPr lang="en-US" b="1" dirty="0">
                <a:solidFill>
                  <a:srgbClr val="243B90"/>
                </a:solidFill>
              </a:rPr>
              <a:t> AI </a:t>
            </a:r>
            <a:r>
              <a:rPr lang="en-US" b="1" dirty="0" err="1">
                <a:solidFill>
                  <a:srgbClr val="243B90"/>
                </a:solidFill>
              </a:rPr>
              <a:t>harus</a:t>
            </a:r>
            <a:r>
              <a:rPr lang="en-US" b="1" dirty="0">
                <a:solidFill>
                  <a:srgbClr val="243B90"/>
                </a:solidFill>
              </a:rPr>
              <a:t> </a:t>
            </a:r>
            <a:r>
              <a:rPr lang="en-US" b="1" dirty="0" err="1">
                <a:solidFill>
                  <a:srgbClr val="243B90"/>
                </a:solidFill>
              </a:rPr>
              <a:t>digunakan</a:t>
            </a:r>
            <a:r>
              <a:rPr lang="en-US" b="1" dirty="0">
                <a:solidFill>
                  <a:srgbClr val="243B90"/>
                </a:solidFill>
              </a:rPr>
              <a:t> di </a:t>
            </a:r>
            <a:r>
              <a:rPr lang="en-US" b="1" dirty="0" err="1">
                <a:solidFill>
                  <a:srgbClr val="243B90"/>
                </a:solidFill>
              </a:rPr>
              <a:t>bidang</a:t>
            </a:r>
            <a:r>
              <a:rPr lang="en-US" b="1" dirty="0">
                <a:solidFill>
                  <a:srgbClr val="243B90"/>
                </a:solidFill>
              </a:rPr>
              <a:t> </a:t>
            </a:r>
            <a:r>
              <a:rPr lang="id" b="1" dirty="0">
                <a:solidFill>
                  <a:srgbClr val="243B90"/>
                </a:solidFill>
              </a:rPr>
              <a:t>Agro-Maritim</a:t>
            </a:r>
            <a:r>
              <a:rPr lang="en-US" b="1" dirty="0">
                <a:solidFill>
                  <a:srgbClr val="243B90"/>
                </a:solidFill>
              </a:rPr>
              <a:t>?</a:t>
            </a:r>
            <a:endParaRPr b="1" dirty="0">
              <a:solidFill>
                <a:srgbClr val="243B90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71500" y="1388875"/>
            <a:ext cx="3119700" cy="270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dirty="0" err="1">
                <a:solidFill>
                  <a:schemeClr val="dk2"/>
                </a:solidFill>
              </a:rPr>
              <a:t>Agro-Maritim</a:t>
            </a:r>
            <a:r>
              <a:rPr lang="en-US" sz="1800" dirty="0">
                <a:solidFill>
                  <a:schemeClr val="dk2"/>
                </a:solidFill>
              </a:rPr>
              <a:t> </a:t>
            </a:r>
            <a:r>
              <a:rPr lang="en-US" sz="1800" dirty="0" err="1">
                <a:solidFill>
                  <a:schemeClr val="dk2"/>
                </a:solidFill>
              </a:rPr>
              <a:t>adalah</a:t>
            </a:r>
            <a:r>
              <a:rPr lang="en-US" sz="1800" dirty="0">
                <a:solidFill>
                  <a:schemeClr val="dk2"/>
                </a:solidFill>
              </a:rPr>
              <a:t> b</a:t>
            </a:r>
            <a:r>
              <a:rPr lang="id" sz="1800" dirty="0">
                <a:solidFill>
                  <a:schemeClr val="dk2"/>
                </a:solidFill>
              </a:rPr>
              <a:t>idang</a:t>
            </a:r>
            <a:r>
              <a:rPr lang="en-US" sz="1800" dirty="0">
                <a:solidFill>
                  <a:schemeClr val="dk2"/>
                </a:solidFill>
              </a:rPr>
              <a:t> </a:t>
            </a:r>
            <a:r>
              <a:rPr lang="id" sz="1800" dirty="0">
                <a:solidFill>
                  <a:schemeClr val="dk2"/>
                </a:solidFill>
              </a:rPr>
              <a:t>yang </a:t>
            </a:r>
            <a:r>
              <a:rPr lang="id" sz="1800" b="1" dirty="0">
                <a:solidFill>
                  <a:schemeClr val="dk2"/>
                </a:solidFill>
              </a:rPr>
              <a:t>sangat penting</a:t>
            </a:r>
            <a:r>
              <a:rPr lang="id" sz="1800" dirty="0">
                <a:solidFill>
                  <a:schemeClr val="dk2"/>
                </a:solidFill>
              </a:rPr>
              <a:t> untuk saat ini dan </a:t>
            </a:r>
            <a:r>
              <a:rPr lang="en-US" sz="1800" dirty="0">
                <a:solidFill>
                  <a:schemeClr val="dk2"/>
                </a:solidFill>
              </a:rPr>
              <a:t>di </a:t>
            </a:r>
            <a:r>
              <a:rPr lang="id" sz="1800" dirty="0">
                <a:solidFill>
                  <a:schemeClr val="dk2"/>
                </a:solidFill>
              </a:rPr>
              <a:t>masa depan terutama untuk menjamin </a:t>
            </a:r>
            <a:r>
              <a:rPr lang="id" sz="1800" b="1" dirty="0">
                <a:solidFill>
                  <a:schemeClr val="dk2"/>
                </a:solidFill>
              </a:rPr>
              <a:t>kemandirian pangan</a:t>
            </a:r>
            <a:r>
              <a:rPr lang="id" sz="1800" dirty="0">
                <a:solidFill>
                  <a:schemeClr val="dk2"/>
                </a:solidFill>
              </a:rPr>
              <a:t> di negara Indonesia yang terdiri daratan dan lautan yang luas. 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45" y="1580322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770" y="204292"/>
            <a:ext cx="1559840" cy="408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9"/>
          <p:cNvCxnSpPr/>
          <p:nvPr/>
        </p:nvCxnSpPr>
        <p:spPr>
          <a:xfrm>
            <a:off x="628650" y="1173956"/>
            <a:ext cx="6675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19"/>
          <p:cNvSpPr txBox="1"/>
          <p:nvPr/>
        </p:nvSpPr>
        <p:spPr>
          <a:xfrm>
            <a:off x="2510853" y="4319275"/>
            <a:ext cx="4687585" cy="62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2300" b="1" dirty="0">
                <a:solidFill>
                  <a:srgbClr val="243B90"/>
                </a:solidFill>
              </a:rPr>
              <a:t>No Farm – No Food</a:t>
            </a:r>
            <a:endParaRPr dirty="0"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8575" y="1404325"/>
            <a:ext cx="2390524" cy="15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7137" y="1404325"/>
            <a:ext cx="2260238" cy="150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3836688" y="2857407"/>
            <a:ext cx="3119700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d" sz="1600" b="1" dirty="0">
                <a:solidFill>
                  <a:schemeClr val="dk2"/>
                </a:solidFill>
              </a:rPr>
              <a:t>Konvensional</a:t>
            </a:r>
            <a:endParaRPr sz="1600" b="1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600" dirty="0">
                <a:solidFill>
                  <a:schemeClr val="dk2"/>
                </a:solidFill>
              </a:rPr>
              <a:t>T</a:t>
            </a:r>
            <a:r>
              <a:rPr lang="id" sz="1600" dirty="0">
                <a:solidFill>
                  <a:schemeClr val="dk2"/>
                </a:solidFill>
              </a:rPr>
              <a:t>idak efisien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600" dirty="0">
                <a:solidFill>
                  <a:schemeClr val="dk2"/>
                </a:solidFill>
              </a:rPr>
              <a:t>K</a:t>
            </a:r>
            <a:r>
              <a:rPr lang="id" sz="1600" dirty="0">
                <a:solidFill>
                  <a:schemeClr val="dk2"/>
                </a:solidFill>
              </a:rPr>
              <a:t>urang kompetitif</a:t>
            </a:r>
            <a:endParaRPr lang="en-US"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dirty="0">
                <a:solidFill>
                  <a:schemeClr val="dk2"/>
                </a:solidFill>
              </a:rPr>
              <a:t>Kurang </a:t>
            </a:r>
            <a:r>
              <a:rPr lang="en-US" dirty="0" err="1">
                <a:solidFill>
                  <a:schemeClr val="dk2"/>
                </a:solidFill>
              </a:rPr>
              <a:t>ramah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lingkungan</a:t>
            </a:r>
            <a:endParaRPr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6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6782525" y="2812450"/>
            <a:ext cx="3119700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d" sz="1600" b="1" dirty="0">
                <a:solidFill>
                  <a:schemeClr val="dk2"/>
                </a:solidFill>
              </a:rPr>
              <a:t>AI</a:t>
            </a:r>
            <a:endParaRPr sz="1600" b="1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600" dirty="0">
                <a:solidFill>
                  <a:schemeClr val="dk2"/>
                </a:solidFill>
              </a:rPr>
              <a:t>P</a:t>
            </a:r>
            <a:r>
              <a:rPr lang="id" sz="1600" dirty="0">
                <a:solidFill>
                  <a:schemeClr val="dk2"/>
                </a:solidFill>
              </a:rPr>
              <a:t>ertanian cerdas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ID" sz="1600" dirty="0">
                <a:solidFill>
                  <a:schemeClr val="dk2"/>
                </a:solidFill>
              </a:rPr>
              <a:t>P</a:t>
            </a:r>
            <a:r>
              <a:rPr lang="id" sz="1600" dirty="0">
                <a:solidFill>
                  <a:schemeClr val="dk2"/>
                </a:solidFill>
              </a:rPr>
              <a:t>resisi</a:t>
            </a:r>
            <a:endParaRPr lang="en-US" sz="1600" dirty="0">
              <a:solidFill>
                <a:schemeClr val="dk2"/>
              </a:solidFill>
            </a:endParaRPr>
          </a:p>
          <a:p>
            <a:pPr marL="457200" lvl="0" indent="-330200" algn="just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600" dirty="0">
                <a:solidFill>
                  <a:schemeClr val="dk2"/>
                </a:solidFill>
              </a:rPr>
              <a:t>Ramah </a:t>
            </a:r>
            <a:r>
              <a:rPr lang="en-US" sz="1600" dirty="0" err="1">
                <a:solidFill>
                  <a:schemeClr val="dk2"/>
                </a:solidFill>
              </a:rPr>
              <a:t>lingkungan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6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307250" y="2645525"/>
            <a:ext cx="5754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d" sz="2100">
                <a:solidFill>
                  <a:schemeClr val="dk2"/>
                </a:solidFill>
              </a:rPr>
              <a:t>→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71500" y="1580322"/>
            <a:ext cx="8392200" cy="2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id" dirty="0">
                <a:solidFill>
                  <a:schemeClr val="dk2"/>
                </a:solidFill>
              </a:rPr>
              <a:t>IPB University sebagai perguruan tinggi terkemuka di Indonesia sudah mulai melakukan berbagai riset di bidang </a:t>
            </a:r>
            <a:r>
              <a:rPr lang="id" b="1" dirty="0">
                <a:solidFill>
                  <a:schemeClr val="dk2"/>
                </a:solidFill>
              </a:rPr>
              <a:t>pertanian</a:t>
            </a:r>
            <a:r>
              <a:rPr lang="id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presisi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id" dirty="0">
                <a:solidFill>
                  <a:schemeClr val="dk2"/>
                </a:solidFill>
              </a:rPr>
              <a:t>dan </a:t>
            </a:r>
            <a:r>
              <a:rPr lang="id" b="1" dirty="0">
                <a:solidFill>
                  <a:schemeClr val="dk2"/>
                </a:solidFill>
              </a:rPr>
              <a:t>agroindustr</a:t>
            </a:r>
            <a:r>
              <a:rPr lang="en-ID" b="1" dirty="0">
                <a:solidFill>
                  <a:schemeClr val="dk2"/>
                </a:solidFill>
              </a:rPr>
              <a:t>y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cerdas</a:t>
            </a:r>
            <a:r>
              <a:rPr lang="id" b="1" dirty="0">
                <a:solidFill>
                  <a:schemeClr val="dk2"/>
                </a:solidFill>
              </a:rPr>
              <a:t> </a:t>
            </a:r>
            <a:r>
              <a:rPr lang="id" dirty="0">
                <a:solidFill>
                  <a:schemeClr val="dk2"/>
                </a:solidFill>
              </a:rPr>
              <a:t>sejak tahun 1980-an. Sampai saat ini berbagai inovasi telah dilakukan IPB untuk meningkatkan </a:t>
            </a:r>
            <a:r>
              <a:rPr lang="id" b="1" dirty="0">
                <a:solidFill>
                  <a:schemeClr val="dk2"/>
                </a:solidFill>
              </a:rPr>
              <a:t>efisiensi</a:t>
            </a:r>
            <a:r>
              <a:rPr lang="id" dirty="0">
                <a:solidFill>
                  <a:schemeClr val="dk2"/>
                </a:solidFill>
              </a:rPr>
              <a:t> dan </a:t>
            </a:r>
            <a:r>
              <a:rPr lang="id" b="1" dirty="0">
                <a:solidFill>
                  <a:schemeClr val="dk2"/>
                </a:solidFill>
              </a:rPr>
              <a:t>produktivitas pertanian dan agroindustri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dengan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en-US" b="1" dirty="0" err="1">
                <a:solidFill>
                  <a:schemeClr val="dk2"/>
                </a:solidFill>
              </a:rPr>
              <a:t>menggunakan</a:t>
            </a:r>
            <a:r>
              <a:rPr lang="en-US" b="1" dirty="0">
                <a:solidFill>
                  <a:schemeClr val="dk2"/>
                </a:solidFill>
              </a:rPr>
              <a:t> Artificial Intelligence. </a:t>
            </a: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45" y="1580322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770" y="204292"/>
            <a:ext cx="1559840" cy="408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71500" y="369975"/>
            <a:ext cx="56085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243B90"/>
                </a:solidFill>
              </a:rPr>
              <a:t>Peran IPB University</a:t>
            </a:r>
            <a:endParaRPr b="1" dirty="0">
              <a:solidFill>
                <a:srgbClr val="243B90"/>
              </a:solidFill>
            </a:endParaRPr>
          </a:p>
        </p:txBody>
      </p:sp>
      <p:cxnSp>
        <p:nvCxnSpPr>
          <p:cNvPr id="127" name="Google Shape;127;p20"/>
          <p:cNvCxnSpPr/>
          <p:nvPr/>
        </p:nvCxnSpPr>
        <p:spPr>
          <a:xfrm>
            <a:off x="628650" y="1173956"/>
            <a:ext cx="6675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23" y="0"/>
            <a:ext cx="3837215" cy="4803911"/>
            <a:chOff x="0" y="1136313"/>
            <a:chExt cx="3837215" cy="4529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3" t="25224" r="33732" b="68233"/>
            <a:stretch/>
          </p:blipFill>
          <p:spPr>
            <a:xfrm>
              <a:off x="1568609" y="1136313"/>
              <a:ext cx="586934" cy="547358"/>
            </a:xfrm>
            <a:custGeom>
              <a:avLst/>
              <a:gdLst>
                <a:gd name="connsiteX0" fmla="*/ 0 w 586934"/>
                <a:gd name="connsiteY0" fmla="*/ 0 h 547358"/>
                <a:gd name="connsiteX1" fmla="*/ 586934 w 586934"/>
                <a:gd name="connsiteY1" fmla="*/ 0 h 547358"/>
                <a:gd name="connsiteX2" fmla="*/ 586934 w 586934"/>
                <a:gd name="connsiteY2" fmla="*/ 547358 h 547358"/>
                <a:gd name="connsiteX3" fmla="*/ 0 w 586934"/>
                <a:gd name="connsiteY3" fmla="*/ 547358 h 547358"/>
                <a:gd name="connsiteX4" fmla="*/ 0 w 586934"/>
                <a:gd name="connsiteY4" fmla="*/ 0 h 54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934" h="547358">
                  <a:moveTo>
                    <a:pt x="0" y="0"/>
                  </a:moveTo>
                  <a:lnTo>
                    <a:pt x="586934" y="0"/>
                  </a:lnTo>
                  <a:lnTo>
                    <a:pt x="586934" y="547358"/>
                  </a:lnTo>
                  <a:lnTo>
                    <a:pt x="0" y="54735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43" t="29755" r="44884" b="63693"/>
            <a:stretch/>
          </p:blipFill>
          <p:spPr>
            <a:xfrm>
              <a:off x="862642" y="1515324"/>
              <a:ext cx="647031" cy="548095"/>
            </a:xfrm>
            <a:custGeom>
              <a:avLst/>
              <a:gdLst>
                <a:gd name="connsiteX0" fmla="*/ 0 w 647031"/>
                <a:gd name="connsiteY0" fmla="*/ 0 h 548095"/>
                <a:gd name="connsiteX1" fmla="*/ 647031 w 647031"/>
                <a:gd name="connsiteY1" fmla="*/ 0 h 548095"/>
                <a:gd name="connsiteX2" fmla="*/ 647031 w 647031"/>
                <a:gd name="connsiteY2" fmla="*/ 548095 h 548095"/>
                <a:gd name="connsiteX3" fmla="*/ 0 w 647031"/>
                <a:gd name="connsiteY3" fmla="*/ 548095 h 548095"/>
                <a:gd name="connsiteX4" fmla="*/ 0 w 647031"/>
                <a:gd name="connsiteY4" fmla="*/ 0 h 54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031" h="548095">
                  <a:moveTo>
                    <a:pt x="0" y="0"/>
                  </a:moveTo>
                  <a:lnTo>
                    <a:pt x="647031" y="0"/>
                  </a:lnTo>
                  <a:lnTo>
                    <a:pt x="647031" y="548095"/>
                  </a:lnTo>
                  <a:lnTo>
                    <a:pt x="0" y="5480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3" t="32070" r="21679" b="52704"/>
            <a:stretch/>
          </p:blipFill>
          <p:spPr>
            <a:xfrm>
              <a:off x="1568609" y="1709045"/>
              <a:ext cx="1284950" cy="1273582"/>
            </a:xfrm>
            <a:custGeom>
              <a:avLst/>
              <a:gdLst>
                <a:gd name="connsiteX0" fmla="*/ 0 w 1284950"/>
                <a:gd name="connsiteY0" fmla="*/ 0 h 1273582"/>
                <a:gd name="connsiteX1" fmla="*/ 1284950 w 1284950"/>
                <a:gd name="connsiteY1" fmla="*/ 0 h 1273582"/>
                <a:gd name="connsiteX2" fmla="*/ 1284950 w 1284950"/>
                <a:gd name="connsiteY2" fmla="*/ 1273582 h 1273582"/>
                <a:gd name="connsiteX3" fmla="*/ 0 w 1284950"/>
                <a:gd name="connsiteY3" fmla="*/ 1273582 h 1273582"/>
                <a:gd name="connsiteX4" fmla="*/ 0 w 1284950"/>
                <a:gd name="connsiteY4" fmla="*/ 0 h 127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950" h="1273582">
                  <a:moveTo>
                    <a:pt x="0" y="0"/>
                  </a:moveTo>
                  <a:lnTo>
                    <a:pt x="1284950" y="0"/>
                  </a:lnTo>
                  <a:lnTo>
                    <a:pt x="1284950" y="1273582"/>
                  </a:lnTo>
                  <a:lnTo>
                    <a:pt x="0" y="12735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39" t="34430" r="4693" b="52851"/>
            <a:stretch/>
          </p:blipFill>
          <p:spPr>
            <a:xfrm>
              <a:off x="2912495" y="1906436"/>
              <a:ext cx="924720" cy="1063923"/>
            </a:xfrm>
            <a:custGeom>
              <a:avLst/>
              <a:gdLst>
                <a:gd name="connsiteX0" fmla="*/ 0 w 924720"/>
                <a:gd name="connsiteY0" fmla="*/ 0 h 1063923"/>
                <a:gd name="connsiteX1" fmla="*/ 924720 w 924720"/>
                <a:gd name="connsiteY1" fmla="*/ 0 h 1063923"/>
                <a:gd name="connsiteX2" fmla="*/ 924720 w 924720"/>
                <a:gd name="connsiteY2" fmla="*/ 1063923 h 1063923"/>
                <a:gd name="connsiteX3" fmla="*/ 0 w 924720"/>
                <a:gd name="connsiteY3" fmla="*/ 1063923 h 1063923"/>
                <a:gd name="connsiteX4" fmla="*/ 0 w 924720"/>
                <a:gd name="connsiteY4" fmla="*/ 0 h 106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20" h="1063923">
                  <a:moveTo>
                    <a:pt x="0" y="0"/>
                  </a:moveTo>
                  <a:lnTo>
                    <a:pt x="924720" y="0"/>
                  </a:lnTo>
                  <a:lnTo>
                    <a:pt x="924720" y="1063923"/>
                  </a:lnTo>
                  <a:lnTo>
                    <a:pt x="0" y="106392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60" t="36639" r="44884" b="52851"/>
            <a:stretch/>
          </p:blipFill>
          <p:spPr>
            <a:xfrm>
              <a:off x="492981" y="2091192"/>
              <a:ext cx="1016692" cy="879165"/>
            </a:xfrm>
            <a:custGeom>
              <a:avLst/>
              <a:gdLst>
                <a:gd name="connsiteX0" fmla="*/ 0 w 1016692"/>
                <a:gd name="connsiteY0" fmla="*/ 0 h 879165"/>
                <a:gd name="connsiteX1" fmla="*/ 1016692 w 1016692"/>
                <a:gd name="connsiteY1" fmla="*/ 0 h 879165"/>
                <a:gd name="connsiteX2" fmla="*/ 1016692 w 1016692"/>
                <a:gd name="connsiteY2" fmla="*/ 879165 h 879165"/>
                <a:gd name="connsiteX3" fmla="*/ 0 w 1016692"/>
                <a:gd name="connsiteY3" fmla="*/ 879165 h 879165"/>
                <a:gd name="connsiteX4" fmla="*/ 0 w 1016692"/>
                <a:gd name="connsiteY4" fmla="*/ 0 h 87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692" h="879165">
                  <a:moveTo>
                    <a:pt x="0" y="0"/>
                  </a:moveTo>
                  <a:lnTo>
                    <a:pt x="1016692" y="0"/>
                  </a:lnTo>
                  <a:lnTo>
                    <a:pt x="1016692" y="879165"/>
                  </a:lnTo>
                  <a:lnTo>
                    <a:pt x="0" y="8791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47" t="47700" r="44731" b="44086"/>
            <a:stretch/>
          </p:blipFill>
          <p:spPr>
            <a:xfrm>
              <a:off x="0" y="3016418"/>
              <a:ext cx="1518557" cy="687059"/>
            </a:xfrm>
            <a:custGeom>
              <a:avLst/>
              <a:gdLst>
                <a:gd name="connsiteX0" fmla="*/ 0 w 1518557"/>
                <a:gd name="connsiteY0" fmla="*/ 0 h 687059"/>
                <a:gd name="connsiteX1" fmla="*/ 1518557 w 1518557"/>
                <a:gd name="connsiteY1" fmla="*/ 0 h 687059"/>
                <a:gd name="connsiteX2" fmla="*/ 1518557 w 1518557"/>
                <a:gd name="connsiteY2" fmla="*/ 687059 h 687059"/>
                <a:gd name="connsiteX3" fmla="*/ 0 w 1518557"/>
                <a:gd name="connsiteY3" fmla="*/ 687059 h 687059"/>
                <a:gd name="connsiteX4" fmla="*/ 0 w 1518557"/>
                <a:gd name="connsiteY4" fmla="*/ 0 h 68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557" h="687059">
                  <a:moveTo>
                    <a:pt x="0" y="0"/>
                  </a:moveTo>
                  <a:lnTo>
                    <a:pt x="1518557" y="0"/>
                  </a:lnTo>
                  <a:lnTo>
                    <a:pt x="1518557" y="687059"/>
                  </a:lnTo>
                  <a:lnTo>
                    <a:pt x="0" y="6870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3" t="47852" r="4693" b="43935"/>
            <a:stretch/>
          </p:blipFill>
          <p:spPr>
            <a:xfrm>
              <a:off x="1568610" y="3029105"/>
              <a:ext cx="2268605" cy="687059"/>
            </a:xfrm>
            <a:custGeom>
              <a:avLst/>
              <a:gdLst>
                <a:gd name="connsiteX0" fmla="*/ 0 w 2268605"/>
                <a:gd name="connsiteY0" fmla="*/ 0 h 687059"/>
                <a:gd name="connsiteX1" fmla="*/ 2268605 w 2268605"/>
                <a:gd name="connsiteY1" fmla="*/ 0 h 687059"/>
                <a:gd name="connsiteX2" fmla="*/ 2268605 w 2268605"/>
                <a:gd name="connsiteY2" fmla="*/ 687059 h 687059"/>
                <a:gd name="connsiteX3" fmla="*/ 0 w 2268605"/>
                <a:gd name="connsiteY3" fmla="*/ 687059 h 687059"/>
                <a:gd name="connsiteX4" fmla="*/ 0 w 2268605"/>
                <a:gd name="connsiteY4" fmla="*/ 0 h 68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605" h="687059">
                  <a:moveTo>
                    <a:pt x="0" y="0"/>
                  </a:moveTo>
                  <a:lnTo>
                    <a:pt x="2268605" y="0"/>
                  </a:lnTo>
                  <a:lnTo>
                    <a:pt x="2268605" y="687059"/>
                  </a:lnTo>
                  <a:lnTo>
                    <a:pt x="0" y="6870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47" t="56429" r="62440" b="38640"/>
            <a:stretch/>
          </p:blipFill>
          <p:spPr>
            <a:xfrm>
              <a:off x="0" y="3746606"/>
              <a:ext cx="492981" cy="412424"/>
            </a:xfrm>
            <a:custGeom>
              <a:avLst/>
              <a:gdLst>
                <a:gd name="connsiteX0" fmla="*/ 0 w 492981"/>
                <a:gd name="connsiteY0" fmla="*/ 0 h 412424"/>
                <a:gd name="connsiteX1" fmla="*/ 492981 w 492981"/>
                <a:gd name="connsiteY1" fmla="*/ 0 h 412424"/>
                <a:gd name="connsiteX2" fmla="*/ 492981 w 492981"/>
                <a:gd name="connsiteY2" fmla="*/ 412424 h 412424"/>
                <a:gd name="connsiteX3" fmla="*/ 0 w 492981"/>
                <a:gd name="connsiteY3" fmla="*/ 412424 h 412424"/>
                <a:gd name="connsiteX4" fmla="*/ 0 w 492981"/>
                <a:gd name="connsiteY4" fmla="*/ 0 h 4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981" h="412424">
                  <a:moveTo>
                    <a:pt x="0" y="0"/>
                  </a:moveTo>
                  <a:lnTo>
                    <a:pt x="492981" y="0"/>
                  </a:lnTo>
                  <a:lnTo>
                    <a:pt x="492981" y="412424"/>
                  </a:lnTo>
                  <a:lnTo>
                    <a:pt x="0" y="4124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4" t="56429" r="49953" b="36874"/>
            <a:stretch/>
          </p:blipFill>
          <p:spPr>
            <a:xfrm>
              <a:off x="526254" y="3746606"/>
              <a:ext cx="689898" cy="560218"/>
            </a:xfrm>
            <a:custGeom>
              <a:avLst/>
              <a:gdLst>
                <a:gd name="connsiteX0" fmla="*/ 0 w 689898"/>
                <a:gd name="connsiteY0" fmla="*/ 0 h 560218"/>
                <a:gd name="connsiteX1" fmla="*/ 689898 w 689898"/>
                <a:gd name="connsiteY1" fmla="*/ 0 h 560218"/>
                <a:gd name="connsiteX2" fmla="*/ 689898 w 689898"/>
                <a:gd name="connsiteY2" fmla="*/ 560218 h 560218"/>
                <a:gd name="connsiteX3" fmla="*/ 0 w 689898"/>
                <a:gd name="connsiteY3" fmla="*/ 560218 h 560218"/>
                <a:gd name="connsiteX4" fmla="*/ 0 w 689898"/>
                <a:gd name="connsiteY4" fmla="*/ 0 h 5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898" h="560218">
                  <a:moveTo>
                    <a:pt x="0" y="0"/>
                  </a:moveTo>
                  <a:lnTo>
                    <a:pt x="689898" y="0"/>
                  </a:lnTo>
                  <a:lnTo>
                    <a:pt x="689898" y="560218"/>
                  </a:lnTo>
                  <a:lnTo>
                    <a:pt x="0" y="56021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56538" r="39374" b="28894"/>
            <a:stretch/>
          </p:blipFill>
          <p:spPr>
            <a:xfrm>
              <a:off x="1267713" y="3755750"/>
              <a:ext cx="561087" cy="1218586"/>
            </a:xfrm>
            <a:custGeom>
              <a:avLst/>
              <a:gdLst>
                <a:gd name="connsiteX0" fmla="*/ 0 w 561087"/>
                <a:gd name="connsiteY0" fmla="*/ 0 h 1218586"/>
                <a:gd name="connsiteX1" fmla="*/ 561087 w 561087"/>
                <a:gd name="connsiteY1" fmla="*/ 0 h 1218586"/>
                <a:gd name="connsiteX2" fmla="*/ 561087 w 561087"/>
                <a:gd name="connsiteY2" fmla="*/ 1218586 h 1218586"/>
                <a:gd name="connsiteX3" fmla="*/ 0 w 561087"/>
                <a:gd name="connsiteY3" fmla="*/ 1218586 h 1218586"/>
                <a:gd name="connsiteX4" fmla="*/ 0 w 561087"/>
                <a:gd name="connsiteY4" fmla="*/ 0 h 12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87" h="1218586">
                  <a:moveTo>
                    <a:pt x="0" y="0"/>
                  </a:moveTo>
                  <a:lnTo>
                    <a:pt x="561087" y="0"/>
                  </a:lnTo>
                  <a:lnTo>
                    <a:pt x="561087" y="1218586"/>
                  </a:lnTo>
                  <a:lnTo>
                    <a:pt x="0" y="121858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17" t="56538" r="14900" b="37177"/>
            <a:stretch/>
          </p:blipFill>
          <p:spPr>
            <a:xfrm>
              <a:off x="1880361" y="3755750"/>
              <a:ext cx="1365759" cy="525700"/>
            </a:xfrm>
            <a:custGeom>
              <a:avLst/>
              <a:gdLst>
                <a:gd name="connsiteX0" fmla="*/ 0 w 1365759"/>
                <a:gd name="connsiteY0" fmla="*/ 0 h 525700"/>
                <a:gd name="connsiteX1" fmla="*/ 1365759 w 1365759"/>
                <a:gd name="connsiteY1" fmla="*/ 0 h 525700"/>
                <a:gd name="connsiteX2" fmla="*/ 1365759 w 1365759"/>
                <a:gd name="connsiteY2" fmla="*/ 525700 h 525700"/>
                <a:gd name="connsiteX3" fmla="*/ 0 w 1365759"/>
                <a:gd name="connsiteY3" fmla="*/ 525700 h 525700"/>
                <a:gd name="connsiteX4" fmla="*/ 0 w 1365759"/>
                <a:gd name="connsiteY4" fmla="*/ 0 h 5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759" h="525700">
                  <a:moveTo>
                    <a:pt x="0" y="0"/>
                  </a:moveTo>
                  <a:lnTo>
                    <a:pt x="1365759" y="0"/>
                  </a:lnTo>
                  <a:lnTo>
                    <a:pt x="1365759" y="525700"/>
                  </a:lnTo>
                  <a:lnTo>
                    <a:pt x="0" y="5257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76" t="56715" r="9111" b="40535"/>
            <a:stretch/>
          </p:blipFill>
          <p:spPr>
            <a:xfrm>
              <a:off x="3291040" y="3770486"/>
              <a:ext cx="290344" cy="230032"/>
            </a:xfrm>
            <a:custGeom>
              <a:avLst/>
              <a:gdLst>
                <a:gd name="connsiteX0" fmla="*/ 0 w 290344"/>
                <a:gd name="connsiteY0" fmla="*/ 0 h 230032"/>
                <a:gd name="connsiteX1" fmla="*/ 290344 w 290344"/>
                <a:gd name="connsiteY1" fmla="*/ 0 h 230032"/>
                <a:gd name="connsiteX2" fmla="*/ 290344 w 290344"/>
                <a:gd name="connsiteY2" fmla="*/ 230032 h 230032"/>
                <a:gd name="connsiteX3" fmla="*/ 0 w 290344"/>
                <a:gd name="connsiteY3" fmla="*/ 230032 h 230032"/>
                <a:gd name="connsiteX4" fmla="*/ 0 w 290344"/>
                <a:gd name="connsiteY4" fmla="*/ 0 h 23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44" h="230032">
                  <a:moveTo>
                    <a:pt x="0" y="0"/>
                  </a:moveTo>
                  <a:lnTo>
                    <a:pt x="290344" y="0"/>
                  </a:lnTo>
                  <a:lnTo>
                    <a:pt x="290344" y="230032"/>
                  </a:lnTo>
                  <a:lnTo>
                    <a:pt x="0" y="2300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86" t="63053" r="11108" b="32017"/>
            <a:stretch/>
          </p:blipFill>
          <p:spPr>
            <a:xfrm>
              <a:off x="2359240" y="4300676"/>
              <a:ext cx="1106509" cy="412424"/>
            </a:xfrm>
            <a:custGeom>
              <a:avLst/>
              <a:gdLst>
                <a:gd name="connsiteX0" fmla="*/ 0 w 1106509"/>
                <a:gd name="connsiteY0" fmla="*/ 0 h 412424"/>
                <a:gd name="connsiteX1" fmla="*/ 1106509 w 1106509"/>
                <a:gd name="connsiteY1" fmla="*/ 0 h 412424"/>
                <a:gd name="connsiteX2" fmla="*/ 1106509 w 1106509"/>
                <a:gd name="connsiteY2" fmla="*/ 412424 h 412424"/>
                <a:gd name="connsiteX3" fmla="*/ 0 w 1106509"/>
                <a:gd name="connsiteY3" fmla="*/ 412424 h 412424"/>
                <a:gd name="connsiteX4" fmla="*/ 0 w 1106509"/>
                <a:gd name="connsiteY4" fmla="*/ 0 h 4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509" h="412424">
                  <a:moveTo>
                    <a:pt x="0" y="0"/>
                  </a:moveTo>
                  <a:lnTo>
                    <a:pt x="1106509" y="0"/>
                  </a:lnTo>
                  <a:lnTo>
                    <a:pt x="1106509" y="412424"/>
                  </a:lnTo>
                  <a:lnTo>
                    <a:pt x="0" y="4124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17" t="63126" r="30747" b="25599"/>
            <a:stretch/>
          </p:blipFill>
          <p:spPr>
            <a:xfrm>
              <a:off x="1880361" y="4306825"/>
              <a:ext cx="448056" cy="943067"/>
            </a:xfrm>
            <a:custGeom>
              <a:avLst/>
              <a:gdLst>
                <a:gd name="connsiteX0" fmla="*/ 0 w 448056"/>
                <a:gd name="connsiteY0" fmla="*/ 0 h 943067"/>
                <a:gd name="connsiteX1" fmla="*/ 448056 w 448056"/>
                <a:gd name="connsiteY1" fmla="*/ 0 h 943067"/>
                <a:gd name="connsiteX2" fmla="*/ 448056 w 448056"/>
                <a:gd name="connsiteY2" fmla="*/ 943067 h 943067"/>
                <a:gd name="connsiteX3" fmla="*/ 0 w 448056"/>
                <a:gd name="connsiteY3" fmla="*/ 943067 h 943067"/>
                <a:gd name="connsiteX4" fmla="*/ 0 w 448056"/>
                <a:gd name="connsiteY4" fmla="*/ 0 h 94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056" h="943067">
                  <a:moveTo>
                    <a:pt x="0" y="0"/>
                  </a:moveTo>
                  <a:lnTo>
                    <a:pt x="448056" y="0"/>
                  </a:lnTo>
                  <a:lnTo>
                    <a:pt x="448056" y="943067"/>
                  </a:lnTo>
                  <a:lnTo>
                    <a:pt x="0" y="94306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35" t="63642" r="49953" b="31427"/>
            <a:stretch/>
          </p:blipFill>
          <p:spPr>
            <a:xfrm>
              <a:off x="723171" y="4349954"/>
              <a:ext cx="492981" cy="412424"/>
            </a:xfrm>
            <a:custGeom>
              <a:avLst/>
              <a:gdLst>
                <a:gd name="connsiteX0" fmla="*/ 0 w 492981"/>
                <a:gd name="connsiteY0" fmla="*/ 0 h 412424"/>
                <a:gd name="connsiteX1" fmla="*/ 492981 w 492981"/>
                <a:gd name="connsiteY1" fmla="*/ 0 h 412424"/>
                <a:gd name="connsiteX2" fmla="*/ 492981 w 492981"/>
                <a:gd name="connsiteY2" fmla="*/ 412424 h 412424"/>
                <a:gd name="connsiteX3" fmla="*/ 0 w 492981"/>
                <a:gd name="connsiteY3" fmla="*/ 412424 h 412424"/>
                <a:gd name="connsiteX4" fmla="*/ 0 w 492981"/>
                <a:gd name="connsiteY4" fmla="*/ 0 h 4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981" h="412424">
                  <a:moveTo>
                    <a:pt x="0" y="0"/>
                  </a:moveTo>
                  <a:lnTo>
                    <a:pt x="492981" y="0"/>
                  </a:lnTo>
                  <a:lnTo>
                    <a:pt x="492981" y="412424"/>
                  </a:lnTo>
                  <a:lnTo>
                    <a:pt x="0" y="4124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9" t="68356" r="25178" b="28894"/>
            <a:stretch/>
          </p:blipFill>
          <p:spPr>
            <a:xfrm>
              <a:off x="2360579" y="4744304"/>
              <a:ext cx="290344" cy="230032"/>
            </a:xfrm>
            <a:custGeom>
              <a:avLst/>
              <a:gdLst>
                <a:gd name="connsiteX0" fmla="*/ 0 w 290344"/>
                <a:gd name="connsiteY0" fmla="*/ 0 h 230032"/>
                <a:gd name="connsiteX1" fmla="*/ 290344 w 290344"/>
                <a:gd name="connsiteY1" fmla="*/ 0 h 230032"/>
                <a:gd name="connsiteX2" fmla="*/ 290344 w 290344"/>
                <a:gd name="connsiteY2" fmla="*/ 230032 h 230032"/>
                <a:gd name="connsiteX3" fmla="*/ 0 w 290344"/>
                <a:gd name="connsiteY3" fmla="*/ 230032 h 230032"/>
                <a:gd name="connsiteX4" fmla="*/ 0 w 290344"/>
                <a:gd name="connsiteY4" fmla="*/ 0 h 23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44" h="230032">
                  <a:moveTo>
                    <a:pt x="0" y="0"/>
                  </a:moveTo>
                  <a:lnTo>
                    <a:pt x="290344" y="0"/>
                  </a:lnTo>
                  <a:lnTo>
                    <a:pt x="290344" y="230032"/>
                  </a:lnTo>
                  <a:lnTo>
                    <a:pt x="0" y="2300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89" t="71601" r="39374" b="20625"/>
            <a:stretch/>
          </p:blipFill>
          <p:spPr>
            <a:xfrm>
              <a:off x="1380744" y="5015712"/>
              <a:ext cx="448056" cy="650289"/>
            </a:xfrm>
            <a:custGeom>
              <a:avLst/>
              <a:gdLst>
                <a:gd name="connsiteX0" fmla="*/ 0 w 448056"/>
                <a:gd name="connsiteY0" fmla="*/ 0 h 650289"/>
                <a:gd name="connsiteX1" fmla="*/ 448056 w 448056"/>
                <a:gd name="connsiteY1" fmla="*/ 0 h 650289"/>
                <a:gd name="connsiteX2" fmla="*/ 448056 w 448056"/>
                <a:gd name="connsiteY2" fmla="*/ 650289 h 650289"/>
                <a:gd name="connsiteX3" fmla="*/ 0 w 448056"/>
                <a:gd name="connsiteY3" fmla="*/ 650289 h 650289"/>
                <a:gd name="connsiteX4" fmla="*/ 0 w 448056"/>
                <a:gd name="connsiteY4" fmla="*/ 0 h 65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056" h="650289">
                  <a:moveTo>
                    <a:pt x="0" y="0"/>
                  </a:moveTo>
                  <a:lnTo>
                    <a:pt x="448056" y="0"/>
                  </a:lnTo>
                  <a:lnTo>
                    <a:pt x="448056" y="650289"/>
                  </a:lnTo>
                  <a:lnTo>
                    <a:pt x="0" y="65028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C64274-7573-4F8F-A779-6C8E5E16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</a:pPr>
            <a:r>
              <a:rPr lang="en-US" b="1" dirty="0">
                <a:solidFill>
                  <a:srgbClr val="243B90"/>
                </a:solidFill>
              </a:rPr>
              <a:t>AI </a:t>
            </a:r>
            <a:r>
              <a:rPr lang="en-US" b="1" dirty="0" err="1">
                <a:solidFill>
                  <a:srgbClr val="243B90"/>
                </a:solidFill>
              </a:rPr>
              <a:t>untuk</a:t>
            </a:r>
            <a:r>
              <a:rPr lang="en-US" b="1" dirty="0">
                <a:solidFill>
                  <a:srgbClr val="243B90"/>
                </a:solidFill>
              </a:rPr>
              <a:t> </a:t>
            </a:r>
            <a:r>
              <a:rPr lang="en-US" b="1" dirty="0" err="1">
                <a:solidFill>
                  <a:srgbClr val="243B90"/>
                </a:solidFill>
              </a:rPr>
              <a:t>Agro-Maritim</a:t>
            </a:r>
            <a:r>
              <a:rPr lang="en-US" b="1" dirty="0">
                <a:solidFill>
                  <a:srgbClr val="243B90"/>
                </a:solidFill>
              </a:rPr>
              <a:t>:</a:t>
            </a:r>
            <a:br>
              <a:rPr lang="en-US" b="1" dirty="0">
                <a:solidFill>
                  <a:srgbClr val="243B90"/>
                </a:solidFill>
              </a:rPr>
            </a:br>
            <a:r>
              <a:rPr lang="en-US" b="1" dirty="0" err="1">
                <a:solidFill>
                  <a:srgbClr val="243B90"/>
                </a:solidFill>
              </a:rPr>
              <a:t>Beberapa</a:t>
            </a:r>
            <a:r>
              <a:rPr lang="en-US" b="1" dirty="0">
                <a:solidFill>
                  <a:srgbClr val="243B90"/>
                </a:solidFill>
              </a:rPr>
              <a:t> </a:t>
            </a:r>
            <a:r>
              <a:rPr lang="en-US" b="1" dirty="0" err="1">
                <a:solidFill>
                  <a:srgbClr val="243B90"/>
                </a:solidFill>
              </a:rPr>
              <a:t>Contoh</a:t>
            </a:r>
            <a:r>
              <a:rPr lang="en-US" b="1" dirty="0">
                <a:solidFill>
                  <a:srgbClr val="243B90"/>
                </a:solidFill>
              </a:rPr>
              <a:t> </a:t>
            </a:r>
            <a:r>
              <a:rPr lang="en-US" b="1" dirty="0" err="1">
                <a:solidFill>
                  <a:srgbClr val="243B90"/>
                </a:solidFill>
              </a:rPr>
              <a:t>Inovasi</a:t>
            </a:r>
            <a:r>
              <a:rPr lang="en-US" b="1" dirty="0">
                <a:solidFill>
                  <a:srgbClr val="243B90"/>
                </a:solidFill>
              </a:rPr>
              <a:t> IPB University</a:t>
            </a:r>
            <a:endParaRPr lang="en-ID" b="1" dirty="0">
              <a:solidFill>
                <a:srgbClr val="243B90"/>
              </a:solidFill>
            </a:endParaRPr>
          </a:p>
        </p:txBody>
      </p:sp>
      <p:pic>
        <p:nvPicPr>
          <p:cNvPr id="21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522073"/>
            <a:ext cx="2674620" cy="70012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756098"/>
            <a:ext cx="9144000" cy="392806"/>
          </a:xfrm>
          <a:prstGeom prst="rect">
            <a:avLst/>
          </a:prstGeom>
          <a:solidFill>
            <a:srgbClr val="24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2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45" y="1580322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23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4" y="139594"/>
            <a:ext cx="1559840" cy="40831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 idx="4294967295"/>
          </p:nvPr>
        </p:nvSpPr>
        <p:spPr>
          <a:xfrm>
            <a:off x="668625" y="102582"/>
            <a:ext cx="7806749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id" sz="2000" u="sng" dirty="0">
                <a:solidFill>
                  <a:srgbClr val="243B90"/>
                </a:solidFill>
                <a:latin typeface="Poppins"/>
                <a:ea typeface="Poppins"/>
                <a:cs typeface="Poppins"/>
                <a:sym typeface="Poppins"/>
              </a:rPr>
              <a:t>PENGENDALIAN HAMA</a:t>
            </a:r>
            <a:r>
              <a:rPr lang="id" sz="2000" dirty="0">
                <a:solidFill>
                  <a:srgbClr val="243B9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2000" dirty="0">
              <a:solidFill>
                <a:srgbClr val="243B9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d" sz="1600" dirty="0">
                <a:solidFill>
                  <a:srgbClr val="243B90"/>
                </a:solidFill>
                <a:latin typeface="Poppins"/>
                <a:ea typeface="Poppins"/>
                <a:cs typeface="Poppins"/>
                <a:sym typeface="Poppins"/>
              </a:rPr>
              <a:t>Internet of Things (IoT) Application for Integrated Pest Management based on Computer Vision Technology in Acacia Plantations, PT. Arara Abadi</a:t>
            </a:r>
            <a:endParaRPr sz="1600" u="sng" dirty="0">
              <a:solidFill>
                <a:srgbClr val="243B9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 idx="4294967295"/>
          </p:nvPr>
        </p:nvSpPr>
        <p:spPr>
          <a:xfrm>
            <a:off x="112249" y="1055986"/>
            <a:ext cx="91440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id" sz="140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Karya : </a:t>
            </a:r>
            <a:r>
              <a:rPr lang="id" sz="1400" b="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Dr. Yeni Herdiyeni, S.Si, M.Kom, Vektor Dewanto, S.T., M.Eng.</a:t>
            </a:r>
            <a:endParaRPr sz="1400" b="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5125" y="3625694"/>
            <a:ext cx="1811759" cy="131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0339" y="2450736"/>
            <a:ext cx="1068784" cy="5648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60" name="Google Shape;160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3311" y="1607141"/>
            <a:ext cx="1065809" cy="672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521025" y="1462475"/>
            <a:ext cx="244548" cy="1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80350" y="2889665"/>
            <a:ext cx="1512119" cy="68784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1113424" y="2253505"/>
            <a:ext cx="620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Plantation</a:t>
            </a:r>
            <a:endParaRPr sz="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" name="Google Shape;164;p23"/>
          <p:cNvCxnSpPr/>
          <p:nvPr/>
        </p:nvCxnSpPr>
        <p:spPr>
          <a:xfrm>
            <a:off x="5295478" y="1978404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165" name="Google Shape;165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59120" y="2414932"/>
            <a:ext cx="770317" cy="401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3"/>
          <p:cNvCxnSpPr/>
          <p:nvPr/>
        </p:nvCxnSpPr>
        <p:spPr>
          <a:xfrm>
            <a:off x="2587962" y="1696997"/>
            <a:ext cx="608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167" name="Google Shape;167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3101344" y="1555405"/>
            <a:ext cx="470761" cy="4537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3"/>
          <p:cNvCxnSpPr/>
          <p:nvPr/>
        </p:nvCxnSpPr>
        <p:spPr>
          <a:xfrm rot="10800000" flipH="1">
            <a:off x="3722498" y="1978442"/>
            <a:ext cx="1200" cy="82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169" name="Google Shape;16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3064" y="2450736"/>
            <a:ext cx="1104966" cy="5648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07302" y="1544187"/>
            <a:ext cx="1104966" cy="6963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5299551" y="1541652"/>
            <a:ext cx="244548" cy="1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4907859" y="2394775"/>
            <a:ext cx="709235" cy="3699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3"/>
          <p:cNvCxnSpPr/>
          <p:nvPr/>
        </p:nvCxnSpPr>
        <p:spPr>
          <a:xfrm rot="10800000">
            <a:off x="2289246" y="3015590"/>
            <a:ext cx="812100" cy="203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74" name="Google Shape;174;p23"/>
          <p:cNvCxnSpPr/>
          <p:nvPr/>
        </p:nvCxnSpPr>
        <p:spPr>
          <a:xfrm rot="10800000" flipH="1">
            <a:off x="4020829" y="2927767"/>
            <a:ext cx="732900" cy="21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75" name="Google Shape;175;p23"/>
          <p:cNvSpPr txBox="1"/>
          <p:nvPr/>
        </p:nvSpPr>
        <p:spPr>
          <a:xfrm>
            <a:off x="2067521" y="2807640"/>
            <a:ext cx="9498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Surveyor/Ranger</a:t>
            </a:r>
            <a:endParaRPr sz="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05896" y="1511262"/>
            <a:ext cx="380380" cy="278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3"/>
          <p:cNvCxnSpPr/>
          <p:nvPr/>
        </p:nvCxnSpPr>
        <p:spPr>
          <a:xfrm rot="10800000">
            <a:off x="2361778" y="1978459"/>
            <a:ext cx="0" cy="35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78" name="Google Shape;178;p23"/>
          <p:cNvSpPr txBox="1"/>
          <p:nvPr/>
        </p:nvSpPr>
        <p:spPr>
          <a:xfrm>
            <a:off x="4904297" y="1747005"/>
            <a:ext cx="475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District</a:t>
            </a:r>
            <a:endParaRPr sz="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3633424" y="1546383"/>
            <a:ext cx="470761" cy="45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3875895" y="1548693"/>
            <a:ext cx="470761" cy="45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96636" y="1508951"/>
            <a:ext cx="380380" cy="278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3"/>
          <p:cNvCxnSpPr/>
          <p:nvPr/>
        </p:nvCxnSpPr>
        <p:spPr>
          <a:xfrm>
            <a:off x="4471589" y="1696999"/>
            <a:ext cx="538800" cy="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3" name="Google Shape;183;p23"/>
          <p:cNvSpPr txBox="1"/>
          <p:nvPr/>
        </p:nvSpPr>
        <p:spPr>
          <a:xfrm>
            <a:off x="2112891" y="1746522"/>
            <a:ext cx="475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District</a:t>
            </a:r>
            <a:endParaRPr sz="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4686912" y="2757478"/>
            <a:ext cx="987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Surveyor/Ranger</a:t>
            </a:r>
            <a:endParaRPr sz="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5958432" y="2253505"/>
            <a:ext cx="620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Plantation</a:t>
            </a:r>
            <a:endParaRPr sz="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5809567" y="3050241"/>
            <a:ext cx="11049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Pest and Disease</a:t>
            </a:r>
            <a:endParaRPr sz="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962403" y="3064158"/>
            <a:ext cx="9918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Pest and Disease</a:t>
            </a:r>
            <a:endParaRPr sz="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8" name="Google Shape;188;p23"/>
          <p:cNvGrpSpPr/>
          <p:nvPr/>
        </p:nvGrpSpPr>
        <p:grpSpPr>
          <a:xfrm>
            <a:off x="1027950" y="3456351"/>
            <a:ext cx="5649791" cy="1619951"/>
            <a:chOff x="539510" y="3286798"/>
            <a:chExt cx="7533055" cy="2159934"/>
          </a:xfrm>
        </p:grpSpPr>
        <p:grpSp>
          <p:nvGrpSpPr>
            <p:cNvPr id="189" name="Google Shape;189;p23"/>
            <p:cNvGrpSpPr/>
            <p:nvPr/>
          </p:nvGrpSpPr>
          <p:grpSpPr>
            <a:xfrm>
              <a:off x="539510" y="3286798"/>
              <a:ext cx="7533055" cy="2159934"/>
              <a:chOff x="539510" y="3651997"/>
              <a:chExt cx="7533055" cy="2399927"/>
            </a:xfrm>
          </p:grpSpPr>
          <p:pic>
            <p:nvPicPr>
              <p:cNvPr id="190" name="Google Shape;190;p23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4641147" y="4122553"/>
                <a:ext cx="1734233" cy="19278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1" name="Google Shape;191;p23"/>
              <p:cNvSpPr txBox="1"/>
              <p:nvPr/>
            </p:nvSpPr>
            <p:spPr>
              <a:xfrm>
                <a:off x="539510" y="3786526"/>
                <a:ext cx="979800" cy="29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id" sz="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Digital Library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 txBox="1"/>
              <p:nvPr/>
            </p:nvSpPr>
            <p:spPr>
              <a:xfrm>
                <a:off x="3018732" y="3651997"/>
                <a:ext cx="1082700" cy="45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id" sz="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Automated </a:t>
                </a:r>
                <a:br>
                  <a:rPr lang="id" sz="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id" sz="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Identification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3" name="Google Shape;193;p23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6778646" y="3973072"/>
                <a:ext cx="1236400" cy="20788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23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539513" y="4314961"/>
                <a:ext cx="1027067" cy="1537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5" name="Google Shape;195;p23"/>
              <p:cNvSpPr txBox="1"/>
              <p:nvPr/>
            </p:nvSpPr>
            <p:spPr>
              <a:xfrm>
                <a:off x="6862065" y="3682361"/>
                <a:ext cx="1210500" cy="29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id" sz="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Diseases mapping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3"/>
              <p:cNvSpPr txBox="1"/>
              <p:nvPr/>
            </p:nvSpPr>
            <p:spPr>
              <a:xfrm>
                <a:off x="4735676" y="3818589"/>
                <a:ext cx="1357800" cy="31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id" sz="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Monitoring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" name="Google Shape;197;p23"/>
            <p:cNvSpPr txBox="1"/>
            <p:nvPr/>
          </p:nvSpPr>
          <p:spPr>
            <a:xfrm>
              <a:off x="1712696" y="3395781"/>
              <a:ext cx="12105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Collecting Data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23"/>
            <p:cNvGrpSpPr/>
            <p:nvPr/>
          </p:nvGrpSpPr>
          <p:grpSpPr>
            <a:xfrm>
              <a:off x="1781080" y="3863265"/>
              <a:ext cx="1036405" cy="1471500"/>
              <a:chOff x="2942090" y="1180471"/>
              <a:chExt cx="3555421" cy="5439926"/>
            </a:xfrm>
          </p:grpSpPr>
          <p:pic>
            <p:nvPicPr>
              <p:cNvPr id="199" name="Google Shape;199;p23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2942090" y="1180471"/>
                <a:ext cx="3555421" cy="54399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23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3786151" y="2028053"/>
                <a:ext cx="2709426" cy="6889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1" name="Google Shape;201;p2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016713" y="3849198"/>
              <a:ext cx="1082700" cy="145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23"/>
          <p:cNvGrpSpPr/>
          <p:nvPr/>
        </p:nvGrpSpPr>
        <p:grpSpPr>
          <a:xfrm>
            <a:off x="824692" y="3774991"/>
            <a:ext cx="834230" cy="1301306"/>
            <a:chOff x="2547150" y="238125"/>
            <a:chExt cx="2525675" cy="5238750"/>
          </a:xfrm>
        </p:grpSpPr>
        <p:sp>
          <p:nvSpPr>
            <p:cNvPr id="203" name="Google Shape;203;p2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D8D5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23"/>
          <p:cNvGrpSpPr/>
          <p:nvPr/>
        </p:nvGrpSpPr>
        <p:grpSpPr>
          <a:xfrm>
            <a:off x="1787748" y="3774991"/>
            <a:ext cx="815035" cy="1301306"/>
            <a:chOff x="2547150" y="238125"/>
            <a:chExt cx="2525675" cy="5238750"/>
          </a:xfrm>
        </p:grpSpPr>
        <p:sp>
          <p:nvSpPr>
            <p:cNvPr id="208" name="Google Shape;208;p2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D8D5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3"/>
          <p:cNvGrpSpPr/>
          <p:nvPr/>
        </p:nvGrpSpPr>
        <p:grpSpPr>
          <a:xfrm>
            <a:off x="2731623" y="3774991"/>
            <a:ext cx="815035" cy="1301306"/>
            <a:chOff x="2547150" y="238125"/>
            <a:chExt cx="2525675" cy="5238750"/>
          </a:xfrm>
        </p:grpSpPr>
        <p:sp>
          <p:nvSpPr>
            <p:cNvPr id="213" name="Google Shape;213;p2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D8D5E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23"/>
          <p:cNvSpPr/>
          <p:nvPr/>
        </p:nvSpPr>
        <p:spPr>
          <a:xfrm>
            <a:off x="7242351" y="1995365"/>
            <a:ext cx="1437900" cy="821400"/>
          </a:xfrm>
          <a:prstGeom prst="rect">
            <a:avLst/>
          </a:prstGeom>
          <a:solidFill>
            <a:srgbClr val="A7D86D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d" sz="14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SHOULD BE: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id" sz="14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ADJUSTED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45" y="1580322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3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4" y="139594"/>
            <a:ext cx="1559840" cy="408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>
            <a:spLocks noGrp="1"/>
          </p:cNvSpPr>
          <p:nvPr>
            <p:ph type="title" idx="4294967295"/>
          </p:nvPr>
        </p:nvSpPr>
        <p:spPr>
          <a:xfrm>
            <a:off x="231355" y="259295"/>
            <a:ext cx="91440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d" sz="2400" u="sng" dirty="0">
                <a:solidFill>
                  <a:srgbClr val="576C77"/>
                </a:solidFill>
                <a:latin typeface="Poppins"/>
                <a:ea typeface="Poppins"/>
                <a:cs typeface="Poppins"/>
                <a:sym typeface="Poppins"/>
              </a:rPr>
              <a:t>WHEELED ROBOTS WITH COMPUTATIONAL INTELLIGENT</a:t>
            </a:r>
            <a:endParaRPr sz="2400" dirty="0">
              <a:solidFill>
                <a:srgbClr val="576C7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 idx="4294967295"/>
          </p:nvPr>
        </p:nvSpPr>
        <p:spPr>
          <a:xfrm>
            <a:off x="66724" y="1045541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d" sz="1400" dirty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id" sz="1400" dirty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d" sz="1400" b="1" dirty="0">
                <a:solidFill>
                  <a:srgbClr val="262626"/>
                </a:solidFill>
                <a:latin typeface="+mj-lt"/>
                <a:ea typeface="Roboto"/>
                <a:cs typeface="Roboto"/>
                <a:sym typeface="Roboto"/>
              </a:rPr>
              <a:t>Karya : Dr. Karlisa Priandana, ST, M.Eng, Wulandari, S.Komp, M.AgrSc, Dr. Medria Kusumadewi, </a:t>
            </a:r>
            <a:br>
              <a:rPr lang="id" sz="1400" b="1" dirty="0">
                <a:solidFill>
                  <a:srgbClr val="262626"/>
                </a:solidFill>
                <a:latin typeface="+mj-lt"/>
                <a:ea typeface="Roboto"/>
                <a:cs typeface="Roboto"/>
                <a:sym typeface="Roboto"/>
              </a:rPr>
            </a:br>
            <a:r>
              <a:rPr lang="id" sz="1400" b="1" dirty="0">
                <a:solidFill>
                  <a:srgbClr val="262626"/>
                </a:solidFill>
                <a:latin typeface="+mj-lt"/>
                <a:ea typeface="Roboto"/>
                <a:cs typeface="Roboto"/>
                <a:sym typeface="Roboto"/>
              </a:rPr>
              <a:t>Dr. Ir. Sri Wahjuni, MT, Prof. Dr. Ir. Agus Buono, M.Si, M.KOM</a:t>
            </a:r>
            <a:endParaRPr sz="1400" b="1" dirty="0">
              <a:solidFill>
                <a:srgbClr val="262626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844148" y="4364769"/>
            <a:ext cx="2894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 optimal autonomous three-wheeled robot with two motors.</a:t>
            </a:r>
            <a:endParaRPr sz="1400" b="1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1477618"/>
            <a:ext cx="1081028" cy="1067950"/>
          </a:xfrm>
          <a:prstGeom prst="rect">
            <a:avLst/>
          </a:prstGeom>
          <a:noFill/>
          <a:ln>
            <a:noFill/>
          </a:ln>
          <a:effectLst>
            <a:outerShdw blurRad="85725" dist="48260" dir="5400000" algn="ctr" rotWithShape="0">
              <a:srgbClr val="000000">
                <a:alpha val="49800"/>
              </a:srgbClr>
            </a:outerShdw>
          </a:effectLst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913" y="1494928"/>
            <a:ext cx="3896121" cy="2735549"/>
          </a:xfrm>
          <a:prstGeom prst="rect">
            <a:avLst/>
          </a:prstGeom>
          <a:noFill/>
          <a:ln>
            <a:noFill/>
          </a:ln>
          <a:effectLst>
            <a:outerShdw blurRad="85725" dist="48260" dir="5400000" algn="tl" rotWithShape="0">
              <a:srgbClr val="333333">
                <a:alpha val="49800"/>
              </a:srgbClr>
            </a:outerShdw>
          </a:effectLst>
        </p:spPr>
      </p:pic>
      <p:sp>
        <p:nvSpPr>
          <p:cNvPr id="147" name="Google Shape;147;p22"/>
          <p:cNvSpPr txBox="1"/>
          <p:nvPr/>
        </p:nvSpPr>
        <p:spPr>
          <a:xfrm>
            <a:off x="4220034" y="2614900"/>
            <a:ext cx="17238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Smart controller: Neural network direct inverse controller system</a:t>
            </a:r>
            <a:endParaRPr dirty="0"/>
          </a:p>
        </p:txBody>
      </p:sp>
      <p:sp>
        <p:nvSpPr>
          <p:cNvPr id="148" name="Google Shape;148;p22"/>
          <p:cNvSpPr/>
          <p:nvPr/>
        </p:nvSpPr>
        <p:spPr>
          <a:xfrm>
            <a:off x="6156736" y="1487277"/>
            <a:ext cx="2711842" cy="1637892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15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TASK-ORIENTED ROBOTS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15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Contoh aplikasi:</a:t>
            </a:r>
            <a:endParaRPr dirty="0"/>
          </a:p>
          <a:p>
            <a:pPr marL="180975" marR="0" lvl="0" indent="-1809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15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Robot PEMANEN BUAH</a:t>
            </a:r>
            <a:endParaRPr dirty="0"/>
          </a:p>
          <a:p>
            <a:pPr marL="180975" marR="0" lvl="0" indent="-1809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15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Robot untuk </a:t>
            </a:r>
            <a:r>
              <a:rPr lang="id" sz="1500" b="1" i="1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DISASTER MANAGEMENT</a:t>
            </a:r>
            <a:endParaRPr dirty="0"/>
          </a:p>
          <a:p>
            <a:pPr marL="180975" marR="0" lvl="0" indent="-1809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15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dll</a:t>
            </a:r>
            <a:endParaRPr sz="15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2" descr="C:\Users\ASUS\AppData\Local\Microsoft\Windows\INetCache\Content.Word\20171229_112047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4984" y="3605492"/>
            <a:ext cx="1952071" cy="110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 rotWithShape="1">
          <a:blip r:embed="rId8">
            <a:alphaModFix/>
          </a:blip>
          <a:srcRect t="29424" b="26685"/>
          <a:stretch/>
        </p:blipFill>
        <p:spPr>
          <a:xfrm>
            <a:off x="4335851" y="3605492"/>
            <a:ext cx="1820885" cy="110787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4364827" y="4782701"/>
            <a:ext cx="4420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Smart Autonomous Car</a:t>
            </a:r>
            <a:endParaRPr sz="14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2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145" y="1580322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C984C0-7C64-42DD-A1EB-CB103C466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11" y="139594"/>
            <a:ext cx="6797118" cy="48592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7256" y="870682"/>
            <a:ext cx="1609872" cy="1259869"/>
            <a:chOff x="367256" y="870682"/>
            <a:chExt cx="1609872" cy="12598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8973BA-94F7-4DB1-82F1-A0A8AF77942F}"/>
                </a:ext>
              </a:extLst>
            </p:cNvPr>
            <p:cNvSpPr txBox="1"/>
            <p:nvPr/>
          </p:nvSpPr>
          <p:spPr>
            <a:xfrm>
              <a:off x="400346" y="1058268"/>
              <a:ext cx="15767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en-US" sz="2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On Going </a:t>
              </a:r>
            </a:p>
            <a:p>
              <a:pPr defTabSz="342900">
                <a:buClrTx/>
              </a:pPr>
              <a:r>
                <a:rPr lang="en-US" sz="2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Project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C4326D-6D76-438A-B7B2-455D92858513}"/>
                </a:ext>
              </a:extLst>
            </p:cNvPr>
            <p:cNvSpPr/>
            <p:nvPr/>
          </p:nvSpPr>
          <p:spPr>
            <a:xfrm>
              <a:off x="367256" y="870682"/>
              <a:ext cx="1499596" cy="12598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endParaRPr lang="en-ID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04682-1EDF-4F0D-907F-2A8DCFD06EAC}"/>
              </a:ext>
            </a:extLst>
          </p:cNvPr>
          <p:cNvCxnSpPr/>
          <p:nvPr/>
        </p:nvCxnSpPr>
        <p:spPr>
          <a:xfrm>
            <a:off x="1994234" y="197393"/>
            <a:ext cx="0" cy="47487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3F1B2F-1A47-4FC1-B58F-5DE7087B7B95}"/>
              </a:ext>
            </a:extLst>
          </p:cNvPr>
          <p:cNvCxnSpPr/>
          <p:nvPr/>
        </p:nvCxnSpPr>
        <p:spPr>
          <a:xfrm>
            <a:off x="776037" y="37358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7625E0-48ED-402D-A150-511085B63EA1}"/>
              </a:ext>
            </a:extLst>
          </p:cNvPr>
          <p:cNvSpPr txBox="1"/>
          <p:nvPr/>
        </p:nvSpPr>
        <p:spPr>
          <a:xfrm>
            <a:off x="271129" y="2174228"/>
            <a:ext cx="1714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SAME: Scheme for Academic Mobility and Exchange, NUSANTARA, France</a:t>
            </a:r>
            <a:endParaRPr lang="en-ID" sz="13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3129A-0D58-464B-9171-99D0BEDA4DFF}"/>
              </a:ext>
            </a:extLst>
          </p:cNvPr>
          <p:cNvSpPr txBox="1"/>
          <p:nvPr/>
        </p:nvSpPr>
        <p:spPr>
          <a:xfrm>
            <a:off x="271129" y="3199992"/>
            <a:ext cx="11843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SINAS, </a:t>
            </a:r>
            <a:r>
              <a:rPr lang="en-US" sz="135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Dikti</a:t>
            </a:r>
            <a:endParaRPr lang="en-ID" sz="13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482B0-6A3D-45ED-B8DC-46757914BD0A}"/>
              </a:ext>
            </a:extLst>
          </p:cNvPr>
          <p:cNvSpPr txBox="1"/>
          <p:nvPr/>
        </p:nvSpPr>
        <p:spPr>
          <a:xfrm>
            <a:off x="282146" y="3602509"/>
            <a:ext cx="164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UBO: </a:t>
            </a:r>
            <a:r>
              <a:rPr lang="en-US" sz="135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Universite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Bretagne </a:t>
            </a:r>
            <a:r>
              <a:rPr lang="en-US" sz="135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Occidentale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Brest, France</a:t>
            </a:r>
            <a:endParaRPr lang="en-ID" sz="13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1" name="Google Shape;23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4" y="139594"/>
            <a:ext cx="1559840" cy="408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1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body" idx="1"/>
          </p:nvPr>
        </p:nvSpPr>
        <p:spPr>
          <a:xfrm>
            <a:off x="261257" y="1173957"/>
            <a:ext cx="8882743" cy="90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d" b="1" dirty="0">
                <a:solidFill>
                  <a:schemeClr val="dk2"/>
                </a:solidFill>
              </a:rPr>
              <a:t>Sistem Ke</a:t>
            </a:r>
            <a:r>
              <a:rPr lang="en-US" b="1" dirty="0" err="1">
                <a:solidFill>
                  <a:schemeClr val="dk2"/>
                </a:solidFill>
              </a:rPr>
              <a:t>mandirian</a:t>
            </a:r>
            <a:r>
              <a:rPr lang="id" b="1" dirty="0">
                <a:solidFill>
                  <a:schemeClr val="dk2"/>
                </a:solidFill>
              </a:rPr>
              <a:t> Pangan Nasional</a:t>
            </a:r>
            <a:r>
              <a:rPr lang="en-US" b="1" dirty="0">
                <a:solidFill>
                  <a:schemeClr val="dk2"/>
                </a:solidFill>
              </a:rPr>
              <a:t> </a:t>
            </a:r>
            <a:r>
              <a:rPr lang="id" b="1" dirty="0">
                <a:solidFill>
                  <a:schemeClr val="dk2"/>
                </a:solidFill>
              </a:rPr>
              <a:t>Cerdas dan Terpadu </a:t>
            </a:r>
            <a:endParaRPr lang="en-US" b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d" b="1" dirty="0">
                <a:solidFill>
                  <a:schemeClr val="dk2"/>
                </a:solidFill>
              </a:rPr>
              <a:t>(</a:t>
            </a:r>
            <a:r>
              <a:rPr lang="en-US" b="1" dirty="0">
                <a:solidFill>
                  <a:schemeClr val="dk2"/>
                </a:solidFill>
              </a:rPr>
              <a:t>An </a:t>
            </a:r>
            <a:r>
              <a:rPr lang="id" b="1" dirty="0">
                <a:solidFill>
                  <a:schemeClr val="dk2"/>
                </a:solidFill>
              </a:rPr>
              <a:t>Integrated </a:t>
            </a:r>
            <a:r>
              <a:rPr lang="en-US" b="1" dirty="0">
                <a:solidFill>
                  <a:schemeClr val="dk2"/>
                </a:solidFill>
              </a:rPr>
              <a:t>and Intelligent System for </a:t>
            </a:r>
            <a:r>
              <a:rPr lang="id" b="1" dirty="0">
                <a:solidFill>
                  <a:schemeClr val="dk2"/>
                </a:solidFill>
              </a:rPr>
              <a:t>National Food Sovereignty)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d" sz="1500" dirty="0">
                <a:solidFill>
                  <a:schemeClr val="dk2"/>
                </a:solidFill>
              </a:rPr>
              <a:t>Integrated:</a:t>
            </a:r>
            <a:endParaRPr sz="15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d" sz="1500" dirty="0">
                <a:solidFill>
                  <a:schemeClr val="dk2"/>
                </a:solidFill>
              </a:rPr>
              <a:t>From land to consumer (A to Z)</a:t>
            </a:r>
            <a:endParaRPr sz="15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d" sz="1500" dirty="0">
                <a:solidFill>
                  <a:schemeClr val="dk2"/>
                </a:solidFill>
              </a:rPr>
              <a:t>Production System (Farming,</a:t>
            </a:r>
            <a:r>
              <a:rPr lang="en-US" sz="1500" dirty="0">
                <a:solidFill>
                  <a:schemeClr val="dk2"/>
                </a:solidFill>
              </a:rPr>
              <a:t> Fishery </a:t>
            </a:r>
            <a:r>
              <a:rPr lang="id" sz="1500" dirty="0">
                <a:solidFill>
                  <a:schemeClr val="dk2"/>
                </a:solidFill>
              </a:rPr>
              <a:t>etc)</a:t>
            </a:r>
            <a:endParaRPr sz="15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d" sz="1500" dirty="0">
                <a:solidFill>
                  <a:schemeClr val="dk2"/>
                </a:solidFill>
              </a:rPr>
              <a:t>Logistics</a:t>
            </a:r>
            <a:r>
              <a:rPr lang="en-US" sz="1500" dirty="0">
                <a:solidFill>
                  <a:schemeClr val="dk2"/>
                </a:solidFill>
              </a:rPr>
              <a:t> </a:t>
            </a:r>
            <a:r>
              <a:rPr lang="id" sz="1500" dirty="0">
                <a:solidFill>
                  <a:schemeClr val="dk2"/>
                </a:solidFill>
              </a:rPr>
              <a:t>(Collection, Transportation and Distribution)</a:t>
            </a:r>
            <a:endParaRPr sz="15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d" sz="1500" dirty="0">
                <a:solidFill>
                  <a:schemeClr val="dk2"/>
                </a:solidFill>
              </a:rPr>
              <a:t>Marketing</a:t>
            </a:r>
            <a:r>
              <a:rPr lang="en-US" sz="1500" dirty="0">
                <a:solidFill>
                  <a:schemeClr val="dk2"/>
                </a:solidFill>
              </a:rPr>
              <a:t> and e-Commerce</a:t>
            </a:r>
            <a:endParaRPr sz="15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id" sz="1500" dirty="0">
                <a:solidFill>
                  <a:schemeClr val="dk2"/>
                </a:solidFill>
              </a:rPr>
              <a:t>Demand Prediction</a:t>
            </a:r>
            <a:endParaRPr sz="150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223" name="Google Shape;2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145" y="1580322"/>
            <a:ext cx="331726" cy="35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770" y="204292"/>
            <a:ext cx="1559840" cy="40831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471500" y="369975"/>
            <a:ext cx="56085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 err="1">
                <a:solidFill>
                  <a:srgbClr val="243B90"/>
                </a:solidFill>
              </a:rPr>
              <a:t>Rencana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Strategis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ke</a:t>
            </a:r>
            <a:r>
              <a:rPr lang="en-US" sz="2600" b="1" dirty="0">
                <a:solidFill>
                  <a:srgbClr val="243B90"/>
                </a:solidFill>
              </a:rPr>
              <a:t> </a:t>
            </a:r>
            <a:r>
              <a:rPr lang="en-US" sz="2600" b="1" dirty="0" err="1">
                <a:solidFill>
                  <a:srgbClr val="243B90"/>
                </a:solidFill>
              </a:rPr>
              <a:t>Depan</a:t>
            </a:r>
            <a:endParaRPr sz="2600" b="1" dirty="0">
              <a:solidFill>
                <a:srgbClr val="243B90"/>
              </a:solidFill>
            </a:endParaRPr>
          </a:p>
        </p:txBody>
      </p:sp>
      <p:cxnSp>
        <p:nvCxnSpPr>
          <p:cNvPr id="226" name="Google Shape;226;p24"/>
          <p:cNvCxnSpPr/>
          <p:nvPr/>
        </p:nvCxnSpPr>
        <p:spPr>
          <a:xfrm>
            <a:off x="628650" y="1173956"/>
            <a:ext cx="6675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3FAD906-4031-40C4-BA93-6B962AFD760C}"/>
              </a:ext>
            </a:extLst>
          </p:cNvPr>
          <p:cNvSpPr txBox="1"/>
          <p:nvPr/>
        </p:nvSpPr>
        <p:spPr>
          <a:xfrm>
            <a:off x="5846325" y="2195840"/>
            <a:ext cx="29146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Intelligent: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Artificial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Smart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Internet of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Smart Blockchain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Big Data Analytic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Brain Computer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Quantum Computer</a:t>
            </a:r>
          </a:p>
          <a:p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613</Words>
  <Application>Microsoft Office PowerPoint</Application>
  <PresentationFormat>On-screen Show (16:9)</PresentationFormat>
  <Paragraphs>118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Poppins Light</vt:lpstr>
      <vt:lpstr>Poppins</vt:lpstr>
      <vt:lpstr>字魂59号-创粗黑</vt:lpstr>
      <vt:lpstr>Calibri Light</vt:lpstr>
      <vt:lpstr>Calibri</vt:lpstr>
      <vt:lpstr>Roboto</vt:lpstr>
      <vt:lpstr>맑은 고딕</vt:lpstr>
      <vt:lpstr>Simple Light</vt:lpstr>
      <vt:lpstr>Office Theme</vt:lpstr>
      <vt:lpstr>Artificial Intelligence untuk Agro-Maritim  Masa Depan</vt:lpstr>
      <vt:lpstr>Perkembangan Artificial Intelligence di Masa Depan</vt:lpstr>
      <vt:lpstr>Mengapa AI harus digunakan di bidang Agro-Maritim?</vt:lpstr>
      <vt:lpstr>Peran IPB University</vt:lpstr>
      <vt:lpstr>AI untuk Agro-Maritim: Beberapa Contoh Inovasi IPB University</vt:lpstr>
      <vt:lpstr>PENGENDALIAN HAMA: Internet of Things (IoT) Application for Integrated Pest Management based on Computer Vision Technology in Acacia Plantations, PT. Arara Abadi</vt:lpstr>
      <vt:lpstr>WHEELED ROBOTS WITH COMPUTATIONAL INTELLIGENT</vt:lpstr>
      <vt:lpstr>PowerPoint Presentation</vt:lpstr>
      <vt:lpstr>Rencana Strategis ke Depan</vt:lpstr>
      <vt:lpstr>Ruang Lingkup Sistem Kemandirian Pangan Cerdas dan Terpadu</vt:lpstr>
      <vt:lpstr>Aplikasi AI</vt:lpstr>
      <vt:lpstr>Strategi Pelaksanaan</vt:lpstr>
      <vt:lpstr>Hal-hal yang Harus Dipersiapkan</vt:lpstr>
      <vt:lpstr>Hanya Kemandirian Pangan?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untuk Agro-Maritim  Masa Depan</dc:title>
  <dc:creator>ilkomcio</dc:creator>
  <cp:lastModifiedBy>Windows User</cp:lastModifiedBy>
  <cp:revision>21</cp:revision>
  <dcterms:modified xsi:type="dcterms:W3CDTF">2020-11-11T16:13:53Z</dcterms:modified>
</cp:coreProperties>
</file>